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5" r:id="rId1"/>
  </p:sldMasterIdLst>
  <p:notesMasterIdLst>
    <p:notesMasterId r:id="rId79"/>
  </p:notesMasterIdLst>
  <p:handoutMasterIdLst>
    <p:handoutMasterId r:id="rId80"/>
  </p:handoutMasterIdLst>
  <p:sldIdLst>
    <p:sldId id="378" r:id="rId2"/>
    <p:sldId id="354" r:id="rId3"/>
    <p:sldId id="356" r:id="rId4"/>
    <p:sldId id="320" r:id="rId5"/>
    <p:sldId id="358" r:id="rId6"/>
    <p:sldId id="357" r:id="rId7"/>
    <p:sldId id="359" r:id="rId8"/>
    <p:sldId id="401" r:id="rId9"/>
    <p:sldId id="396" r:id="rId10"/>
    <p:sldId id="362" r:id="rId11"/>
    <p:sldId id="370" r:id="rId12"/>
    <p:sldId id="397" r:id="rId13"/>
    <p:sldId id="363" r:id="rId14"/>
    <p:sldId id="404" r:id="rId15"/>
    <p:sldId id="365" r:id="rId16"/>
    <p:sldId id="366" r:id="rId17"/>
    <p:sldId id="367" r:id="rId18"/>
    <p:sldId id="372" r:id="rId19"/>
    <p:sldId id="373" r:id="rId20"/>
    <p:sldId id="374" r:id="rId21"/>
    <p:sldId id="368" r:id="rId22"/>
    <p:sldId id="379" r:id="rId23"/>
    <p:sldId id="399" r:id="rId24"/>
    <p:sldId id="383" r:id="rId25"/>
    <p:sldId id="338" r:id="rId26"/>
    <p:sldId id="385" r:id="rId27"/>
    <p:sldId id="386" r:id="rId28"/>
    <p:sldId id="340" r:id="rId29"/>
    <p:sldId id="341" r:id="rId30"/>
    <p:sldId id="405" r:id="rId31"/>
    <p:sldId id="406" r:id="rId32"/>
    <p:sldId id="407" r:id="rId33"/>
    <p:sldId id="408" r:id="rId34"/>
    <p:sldId id="409" r:id="rId35"/>
    <p:sldId id="375" r:id="rId36"/>
    <p:sldId id="377" r:id="rId37"/>
    <p:sldId id="402" r:id="rId38"/>
    <p:sldId id="262" r:id="rId39"/>
    <p:sldId id="263" r:id="rId40"/>
    <p:sldId id="264" r:id="rId41"/>
    <p:sldId id="268" r:id="rId42"/>
    <p:sldId id="403" r:id="rId43"/>
    <p:sldId id="259" r:id="rId44"/>
    <p:sldId id="342" r:id="rId45"/>
    <p:sldId id="389" r:id="rId46"/>
    <p:sldId id="353" r:id="rId47"/>
    <p:sldId id="323" r:id="rId48"/>
    <p:sldId id="319" r:id="rId49"/>
    <p:sldId id="298" r:id="rId50"/>
    <p:sldId id="388" r:id="rId51"/>
    <p:sldId id="294" r:id="rId52"/>
    <p:sldId id="343" r:id="rId53"/>
    <p:sldId id="295" r:id="rId54"/>
    <p:sldId id="398" r:id="rId55"/>
    <p:sldId id="344" r:id="rId56"/>
    <p:sldId id="331" r:id="rId57"/>
    <p:sldId id="278" r:id="rId58"/>
    <p:sldId id="279" r:id="rId59"/>
    <p:sldId id="280" r:id="rId60"/>
    <p:sldId id="332" r:id="rId61"/>
    <p:sldId id="349" r:id="rId62"/>
    <p:sldId id="282" r:id="rId63"/>
    <p:sldId id="317" r:id="rId64"/>
    <p:sldId id="315" r:id="rId65"/>
    <p:sldId id="311" r:id="rId66"/>
    <p:sldId id="333" r:id="rId67"/>
    <p:sldId id="334" r:id="rId68"/>
    <p:sldId id="310" r:id="rId69"/>
    <p:sldId id="345" r:id="rId70"/>
    <p:sldId id="289" r:id="rId71"/>
    <p:sldId id="390" r:id="rId72"/>
    <p:sldId id="290" r:id="rId73"/>
    <p:sldId id="335" r:id="rId74"/>
    <p:sldId id="336" r:id="rId75"/>
    <p:sldId id="410" r:id="rId76"/>
    <p:sldId id="308" r:id="rId77"/>
    <p:sldId id="306" r:id="rId78"/>
  </p:sldIdLst>
  <p:sldSz cx="12192000" cy="68580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99CC00"/>
    <a:srgbClr val="F5F6F3"/>
    <a:srgbClr val="A6B727"/>
    <a:srgbClr val="CBC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80499" autoAdjust="0"/>
  </p:normalViewPr>
  <p:slideViewPr>
    <p:cSldViewPr snapToGrid="0">
      <p:cViewPr>
        <p:scale>
          <a:sx n="41" d="100"/>
          <a:sy n="41" d="100"/>
        </p:scale>
        <p:origin x="632" y="636"/>
      </p:cViewPr>
      <p:guideLst/>
    </p:cSldViewPr>
  </p:slideViewPr>
  <p:notesTextViewPr>
    <p:cViewPr>
      <p:scale>
        <a:sx n="1" d="1"/>
        <a:sy n="1" d="1"/>
      </p:scale>
      <p:origin x="0" y="0"/>
    </p:cViewPr>
  </p:notesTextViewPr>
  <p:sorterViewPr>
    <p:cViewPr>
      <p:scale>
        <a:sx n="100" d="100"/>
        <a:sy n="100" d="100"/>
      </p:scale>
      <p:origin x="0" y="-5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FM Use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D7-4BDA-AD30-1493B0B0A9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3D7-4BDA-AD30-1493B0B0A9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D7-4BDA-AD30-1493B0B0A9F7}"/>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Consistent</c:v>
                </c:pt>
                <c:pt idx="1">
                  <c:v>Variable</c:v>
                </c:pt>
                <c:pt idx="2">
                  <c:v>Non-User</c:v>
                </c:pt>
              </c:strCache>
            </c:strRef>
          </c:cat>
          <c:val>
            <c:numRef>
              <c:f>Sheet1!$B$2:$B$4</c:f>
              <c:numCache>
                <c:formatCode>0%</c:formatCode>
                <c:ptCount val="3"/>
                <c:pt idx="0">
                  <c:v>0.12</c:v>
                </c:pt>
                <c:pt idx="1">
                  <c:v>0.46</c:v>
                </c:pt>
                <c:pt idx="2">
                  <c:v>0.46</c:v>
                </c:pt>
              </c:numCache>
            </c:numRef>
          </c:val>
          <c:extLst>
            <c:ext xmlns:c16="http://schemas.microsoft.com/office/drawing/2014/chart" uri="{C3380CC4-5D6E-409C-BE32-E72D297353CC}">
              <c16:uniqueId val="{00000006-A3D7-4BDA-AD30-1493B0B0A9F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0462C-3FD0-41B4-9665-4350703B08CC}" type="doc">
      <dgm:prSet loTypeId="urn:microsoft.com/office/officeart/2005/8/layout/radial1" loCatId="relationship" qsTypeId="urn:microsoft.com/office/officeart/2005/8/quickstyle/simple1" qsCatId="simple" csTypeId="urn:microsoft.com/office/officeart/2005/8/colors/accent1_2" csCatId="accent1" phldr="1"/>
      <dgm:spPr/>
    </dgm:pt>
    <dgm:pt modelId="{D92150E8-3008-4CCD-BE18-5BC4F8AFEC6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a:ln>
              <a:noFill/>
            </a:ln>
            <a:solidFill>
              <a:schemeClr val="tx1"/>
            </a:solidFill>
            <a:effectLst/>
            <a:latin typeface="Tahoma" pitchFamily="34" charset="0"/>
          </a:endParaRPr>
        </a:p>
      </dgm:t>
    </dgm:pt>
    <dgm:pt modelId="{3862902C-295D-42EB-BB6C-B8E076B9FEB8}" type="parTrans" cxnId="{A2D60EA8-C55B-4FFF-BCB8-6F3529934D03}">
      <dgm:prSet/>
      <dgm:spPr/>
      <dgm:t>
        <a:bodyPr/>
        <a:lstStyle/>
        <a:p>
          <a:endParaRPr lang="en-US"/>
        </a:p>
      </dgm:t>
    </dgm:pt>
    <dgm:pt modelId="{E78ED2A0-325F-4557-AEFD-E4CB977B8BA4}" type="sibTrans" cxnId="{A2D60EA8-C55B-4FFF-BCB8-6F3529934D03}">
      <dgm:prSet/>
      <dgm:spPr/>
      <dgm:t>
        <a:bodyPr/>
        <a:lstStyle/>
        <a:p>
          <a:endParaRPr lang="en-US"/>
        </a:p>
      </dgm:t>
    </dgm:pt>
    <dgm:pt modelId="{E83DEDCC-8F12-4BA3-933A-E40E5267ED05}">
      <dgm:prSet custT="1"/>
      <dgm:spPr>
        <a:solidFill>
          <a:schemeClr val="accent2">
            <a:lumMod val="40000"/>
            <a:lumOff val="60000"/>
          </a:schemeClr>
        </a:solidFill>
        <a:ln>
          <a:solidFill>
            <a:schemeClr val="accent1"/>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itchFamily="34" charset="0"/>
            </a:rPr>
            <a:t>Hearing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itchFamily="34" charset="0"/>
            </a:rPr>
            <a:t>Status</a:t>
          </a:r>
        </a:p>
      </dgm:t>
    </dgm:pt>
    <dgm:pt modelId="{3BD8A1F6-B4A6-4EC6-B90A-951C6CAE0048}" type="parTrans" cxnId="{576A8CBB-B20F-490D-8BF3-2534F83AC5F0}">
      <dgm:prSet/>
      <dgm:spPr/>
      <dgm:t>
        <a:bodyPr/>
        <a:lstStyle/>
        <a:p>
          <a:endParaRPr lang="en-US"/>
        </a:p>
      </dgm:t>
    </dgm:pt>
    <dgm:pt modelId="{CB9652C0-5079-4767-A5C7-36BF8910A88D}" type="sibTrans" cxnId="{576A8CBB-B20F-490D-8BF3-2534F83AC5F0}">
      <dgm:prSet/>
      <dgm:spPr/>
      <dgm:t>
        <a:bodyPr/>
        <a:lstStyle/>
        <a:p>
          <a:endParaRPr lang="en-US"/>
        </a:p>
      </dgm:t>
    </dgm:pt>
    <dgm:pt modelId="{5BE5F075-42B8-4F3F-A850-F5404A454323}">
      <dgm:prSet custT="1"/>
      <dgm:spPr>
        <a:solidFill>
          <a:schemeClr val="accent2">
            <a:lumMod val="40000"/>
            <a:lumOff val="60000"/>
          </a:schemeClr>
        </a:solidFill>
        <a:ln>
          <a:solidFill>
            <a:schemeClr val="accent1"/>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itchFamily="34" charset="0"/>
            </a:rPr>
            <a:t>Communication</a:t>
          </a:r>
        </a:p>
        <a:p>
          <a:pPr marL="0" marR="0" lvl="0" indent="0" algn="ctr" defTabSz="914400" rtl="0" eaLnBrk="0" fontAlgn="base" latinLnBrk="0" hangingPunct="0">
            <a:lnSpc>
              <a:spcPct val="100000"/>
            </a:lnSpc>
            <a:spcBef>
              <a:spcPct val="0"/>
            </a:spcBef>
            <a:spcAft>
              <a:spcPct val="0"/>
            </a:spcAft>
            <a:buClrTx/>
            <a:buSzTx/>
            <a:buFontTx/>
            <a:buNone/>
            <a:tabLst>
              <a:tab pos="973138" algn="l"/>
            </a:tabLst>
          </a:pPr>
          <a:r>
            <a:rPr kumimoji="0" lang="en-US" altLang="en-US" sz="1200" b="1" i="0" u="none" strike="noStrike" cap="none" normalizeH="0" baseline="0" dirty="0">
              <a:ln>
                <a:noFill/>
              </a:ln>
              <a:solidFill>
                <a:schemeClr val="tx1"/>
              </a:solidFill>
              <a:effectLst/>
              <a:latin typeface="Tahoma" pitchFamily="34" charset="0"/>
            </a:rPr>
            <a:t>Approaches</a:t>
          </a:r>
        </a:p>
      </dgm:t>
    </dgm:pt>
    <dgm:pt modelId="{A79CDC1B-44D0-4C9A-9D0F-6BDEBE7D9A60}" type="parTrans" cxnId="{FB23DEC0-DC24-41EA-9144-B2F26FA3FA57}">
      <dgm:prSet/>
      <dgm:spPr/>
      <dgm:t>
        <a:bodyPr/>
        <a:lstStyle/>
        <a:p>
          <a:endParaRPr lang="en-US"/>
        </a:p>
      </dgm:t>
    </dgm:pt>
    <dgm:pt modelId="{8062FAB2-7FD1-4066-BBB7-BC2FC1941A42}" type="sibTrans" cxnId="{FB23DEC0-DC24-41EA-9144-B2F26FA3FA57}">
      <dgm:prSet/>
      <dgm:spPr/>
      <dgm:t>
        <a:bodyPr/>
        <a:lstStyle/>
        <a:p>
          <a:endParaRPr lang="en-US"/>
        </a:p>
      </dgm:t>
    </dgm:pt>
    <dgm:pt modelId="{E29B8BCD-0AF7-4470-8DA6-0B7C5DBA3D82}">
      <dgm:prSet custT="1"/>
      <dgm:spPr>
        <a:solidFill>
          <a:schemeClr val="accent2">
            <a:lumMod val="40000"/>
            <a:lumOff val="60000"/>
          </a:schemeClr>
        </a:solidFill>
        <a:ln>
          <a:solidFill>
            <a:schemeClr val="accent1"/>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itchFamily="34" charset="0"/>
            </a:rPr>
            <a:t>Assistive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itchFamily="34" charset="0"/>
            </a:rPr>
            <a:t>Technology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itchFamily="34" charset="0"/>
            </a:rPr>
            <a:t>Options</a:t>
          </a:r>
        </a:p>
      </dgm:t>
    </dgm:pt>
    <dgm:pt modelId="{9CCFC76A-D107-47DE-AEC8-AAD5795A37F6}" type="parTrans" cxnId="{C3E1B1E1-3784-4602-AFD6-4424992E1283}">
      <dgm:prSet/>
      <dgm:spPr/>
      <dgm:t>
        <a:bodyPr/>
        <a:lstStyle/>
        <a:p>
          <a:endParaRPr lang="en-US"/>
        </a:p>
      </dgm:t>
    </dgm:pt>
    <dgm:pt modelId="{A77DB859-2CCE-493B-A20F-0F19A183595C}" type="sibTrans" cxnId="{C3E1B1E1-3784-4602-AFD6-4424992E1283}">
      <dgm:prSet/>
      <dgm:spPr/>
      <dgm:t>
        <a:bodyPr/>
        <a:lstStyle/>
        <a:p>
          <a:endParaRPr lang="en-US"/>
        </a:p>
      </dgm:t>
    </dgm:pt>
    <dgm:pt modelId="{22B44C7D-0AF5-4863-9C72-6E9362F96C28}">
      <dgm:prSet custT="1"/>
      <dgm:spPr>
        <a:solidFill>
          <a:schemeClr val="accent2">
            <a:lumMod val="40000"/>
            <a:lumOff val="60000"/>
          </a:schemeClr>
        </a:solidFill>
        <a:ln>
          <a:solidFill>
            <a:schemeClr val="accent1"/>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ahoma" pitchFamily="34" charset="0"/>
            </a:rPr>
            <a:t>Families</a:t>
          </a:r>
        </a:p>
      </dgm:t>
    </dgm:pt>
    <dgm:pt modelId="{B17AC813-0787-4E2A-B81B-5496B02CCDFE}" type="parTrans" cxnId="{34835A13-4473-4BEE-9172-8D2819D08D88}">
      <dgm:prSet/>
      <dgm:spPr/>
      <dgm:t>
        <a:bodyPr/>
        <a:lstStyle/>
        <a:p>
          <a:endParaRPr lang="en-US"/>
        </a:p>
      </dgm:t>
    </dgm:pt>
    <dgm:pt modelId="{08325DC6-FF1E-4708-A6DD-C76869487606}" type="sibTrans" cxnId="{34835A13-4473-4BEE-9172-8D2819D08D88}">
      <dgm:prSet/>
      <dgm:spPr/>
      <dgm:t>
        <a:bodyPr/>
        <a:lstStyle/>
        <a:p>
          <a:endParaRPr lang="en-US"/>
        </a:p>
      </dgm:t>
    </dgm:pt>
    <dgm:pt modelId="{86D0D760-FFA6-48F1-8E6D-F7806BFB117A}">
      <dgm:prSet custT="1"/>
      <dgm:spPr>
        <a:solidFill>
          <a:schemeClr val="accent2">
            <a:lumMod val="40000"/>
            <a:lumOff val="60000"/>
          </a:schemeClr>
        </a:solidFill>
        <a:ln>
          <a:solidFill>
            <a:schemeClr val="accent1"/>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itchFamily="34" charset="0"/>
            </a:rPr>
            <a:t>Communication Access</a:t>
          </a:r>
        </a:p>
      </dgm:t>
    </dgm:pt>
    <dgm:pt modelId="{A2FD5E75-FB30-4CF5-9765-C7331FC619DD}" type="parTrans" cxnId="{3C359A56-D2DA-48A6-83F9-BEB987D6D19B}">
      <dgm:prSet/>
      <dgm:spPr/>
      <dgm:t>
        <a:bodyPr/>
        <a:lstStyle/>
        <a:p>
          <a:endParaRPr lang="en-US"/>
        </a:p>
      </dgm:t>
    </dgm:pt>
    <dgm:pt modelId="{21DC580E-1BEE-43DA-B946-4C030C0D279F}" type="sibTrans" cxnId="{3C359A56-D2DA-48A6-83F9-BEB987D6D19B}">
      <dgm:prSet/>
      <dgm:spPr/>
      <dgm:t>
        <a:bodyPr/>
        <a:lstStyle/>
        <a:p>
          <a:endParaRPr lang="en-US"/>
        </a:p>
      </dgm:t>
    </dgm:pt>
    <dgm:pt modelId="{1E84A397-D314-4C60-89F0-723FB69E53FB}">
      <dgm:prSet custT="1"/>
      <dgm:spPr>
        <a:solidFill>
          <a:schemeClr val="accent2">
            <a:lumMod val="40000"/>
            <a:lumOff val="60000"/>
          </a:schemeClr>
        </a:solidFill>
        <a:ln>
          <a:solidFill>
            <a:schemeClr val="accent1"/>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itchFamily="34" charset="0"/>
            </a:rPr>
            <a:t>Additional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itchFamily="34" charset="0"/>
            </a:rPr>
            <a:t>Needs</a:t>
          </a:r>
        </a:p>
      </dgm:t>
    </dgm:pt>
    <dgm:pt modelId="{A01E8286-DC5D-4AA6-9C43-71A244062973}" type="parTrans" cxnId="{017628C7-EF77-42A9-B951-06E64F9C1F54}">
      <dgm:prSet/>
      <dgm:spPr/>
      <dgm:t>
        <a:bodyPr/>
        <a:lstStyle/>
        <a:p>
          <a:endParaRPr lang="en-US" dirty="0"/>
        </a:p>
      </dgm:t>
    </dgm:pt>
    <dgm:pt modelId="{33A19378-A7AB-44B8-8145-455F886763C2}" type="sibTrans" cxnId="{017628C7-EF77-42A9-B951-06E64F9C1F54}">
      <dgm:prSet/>
      <dgm:spPr/>
      <dgm:t>
        <a:bodyPr/>
        <a:lstStyle/>
        <a:p>
          <a:endParaRPr lang="en-US"/>
        </a:p>
      </dgm:t>
    </dgm:pt>
    <dgm:pt modelId="{78DF41AE-AB7F-4BD3-9D92-02B4FB9D6667}" type="pres">
      <dgm:prSet presAssocID="{29F0462C-3FD0-41B4-9665-4350703B08CC}" presName="cycle" presStyleCnt="0">
        <dgm:presLayoutVars>
          <dgm:chMax val="1"/>
          <dgm:dir/>
          <dgm:animLvl val="ctr"/>
          <dgm:resizeHandles val="exact"/>
        </dgm:presLayoutVars>
      </dgm:prSet>
      <dgm:spPr/>
    </dgm:pt>
    <dgm:pt modelId="{A6567DE1-8180-4969-B844-7D026E0DA712}" type="pres">
      <dgm:prSet presAssocID="{D92150E8-3008-4CCD-BE18-5BC4F8AFEC6D}" presName="centerShape" presStyleLbl="node0" presStyleIdx="0" presStyleCnt="1"/>
      <dgm:spPr/>
    </dgm:pt>
    <dgm:pt modelId="{8288F789-B68B-4DCE-9263-AABF9C29FF9E}" type="pres">
      <dgm:prSet presAssocID="{3BD8A1F6-B4A6-4EC6-B90A-951C6CAE0048}" presName="Name9" presStyleLbl="parChTrans1D2" presStyleIdx="0" presStyleCnt="6"/>
      <dgm:spPr/>
    </dgm:pt>
    <dgm:pt modelId="{378E3C4B-F6A9-4743-9006-933A382BCA78}" type="pres">
      <dgm:prSet presAssocID="{3BD8A1F6-B4A6-4EC6-B90A-951C6CAE0048}" presName="connTx" presStyleLbl="parChTrans1D2" presStyleIdx="0" presStyleCnt="6"/>
      <dgm:spPr/>
    </dgm:pt>
    <dgm:pt modelId="{7E59A28D-1D54-4BEE-B7F3-1BB713070272}" type="pres">
      <dgm:prSet presAssocID="{E83DEDCC-8F12-4BA3-933A-E40E5267ED05}" presName="node" presStyleLbl="node1" presStyleIdx="0" presStyleCnt="6">
        <dgm:presLayoutVars>
          <dgm:bulletEnabled val="1"/>
        </dgm:presLayoutVars>
      </dgm:prSet>
      <dgm:spPr/>
    </dgm:pt>
    <dgm:pt modelId="{E29EE08C-3E69-4570-B014-229E0F55C23D}" type="pres">
      <dgm:prSet presAssocID="{A79CDC1B-44D0-4C9A-9D0F-6BDEBE7D9A60}" presName="Name9" presStyleLbl="parChTrans1D2" presStyleIdx="1" presStyleCnt="6"/>
      <dgm:spPr/>
    </dgm:pt>
    <dgm:pt modelId="{B7ABC637-57D7-44B7-88FA-C9D36EB89EBF}" type="pres">
      <dgm:prSet presAssocID="{A79CDC1B-44D0-4C9A-9D0F-6BDEBE7D9A60}" presName="connTx" presStyleLbl="parChTrans1D2" presStyleIdx="1" presStyleCnt="6"/>
      <dgm:spPr/>
    </dgm:pt>
    <dgm:pt modelId="{D86523AA-F2C8-4263-88D3-A726E9AA4331}" type="pres">
      <dgm:prSet presAssocID="{5BE5F075-42B8-4F3F-A850-F5404A454323}" presName="node" presStyleLbl="node1" presStyleIdx="1" presStyleCnt="6" custScaleX="132104" custScaleY="91229" custRadScaleRad="101737" custRadScaleInc="-2885">
        <dgm:presLayoutVars>
          <dgm:bulletEnabled val="1"/>
        </dgm:presLayoutVars>
      </dgm:prSet>
      <dgm:spPr/>
    </dgm:pt>
    <dgm:pt modelId="{C4AB006B-FBE6-4D88-8361-DCB90C5F5BD2}" type="pres">
      <dgm:prSet presAssocID="{9CCFC76A-D107-47DE-AEC8-AAD5795A37F6}" presName="Name9" presStyleLbl="parChTrans1D2" presStyleIdx="2" presStyleCnt="6"/>
      <dgm:spPr/>
    </dgm:pt>
    <dgm:pt modelId="{B83778EB-C613-4C3A-8B91-DE4E8BD7AF25}" type="pres">
      <dgm:prSet presAssocID="{9CCFC76A-D107-47DE-AEC8-AAD5795A37F6}" presName="connTx" presStyleLbl="parChTrans1D2" presStyleIdx="2" presStyleCnt="6"/>
      <dgm:spPr/>
    </dgm:pt>
    <dgm:pt modelId="{81DAC29B-E601-41DE-9B28-297BE6FA7FF5}" type="pres">
      <dgm:prSet presAssocID="{E29B8BCD-0AF7-4470-8DA6-0B7C5DBA3D82}" presName="node" presStyleLbl="node1" presStyleIdx="2" presStyleCnt="6">
        <dgm:presLayoutVars>
          <dgm:bulletEnabled val="1"/>
        </dgm:presLayoutVars>
      </dgm:prSet>
      <dgm:spPr/>
    </dgm:pt>
    <dgm:pt modelId="{BCD47902-D916-47D9-89F0-15BB33636C3E}" type="pres">
      <dgm:prSet presAssocID="{B17AC813-0787-4E2A-B81B-5496B02CCDFE}" presName="Name9" presStyleLbl="parChTrans1D2" presStyleIdx="3" presStyleCnt="6"/>
      <dgm:spPr/>
    </dgm:pt>
    <dgm:pt modelId="{BC3FE40F-8F95-4E4E-ACE0-B179B4121C7D}" type="pres">
      <dgm:prSet presAssocID="{B17AC813-0787-4E2A-B81B-5496B02CCDFE}" presName="connTx" presStyleLbl="parChTrans1D2" presStyleIdx="3" presStyleCnt="6"/>
      <dgm:spPr/>
    </dgm:pt>
    <dgm:pt modelId="{AE286AE2-20BB-4DC2-9CC4-E4B18369EA90}" type="pres">
      <dgm:prSet presAssocID="{22B44C7D-0AF5-4863-9C72-6E9362F96C28}" presName="node" presStyleLbl="node1" presStyleIdx="3" presStyleCnt="6">
        <dgm:presLayoutVars>
          <dgm:bulletEnabled val="1"/>
        </dgm:presLayoutVars>
      </dgm:prSet>
      <dgm:spPr/>
    </dgm:pt>
    <dgm:pt modelId="{0AE95257-BEA9-45E0-9631-5ECB0CA64A77}" type="pres">
      <dgm:prSet presAssocID="{A2FD5E75-FB30-4CF5-9765-C7331FC619DD}" presName="Name9" presStyleLbl="parChTrans1D2" presStyleIdx="4" presStyleCnt="6"/>
      <dgm:spPr/>
    </dgm:pt>
    <dgm:pt modelId="{7E515A1F-39A6-4F5C-94E8-846A919E6497}" type="pres">
      <dgm:prSet presAssocID="{A2FD5E75-FB30-4CF5-9765-C7331FC619DD}" presName="connTx" presStyleLbl="parChTrans1D2" presStyleIdx="4" presStyleCnt="6"/>
      <dgm:spPr/>
    </dgm:pt>
    <dgm:pt modelId="{7BB84683-5312-4A79-AAC3-B5A945ABFFBD}" type="pres">
      <dgm:prSet presAssocID="{86D0D760-FFA6-48F1-8E6D-F7806BFB117A}" presName="node" presStyleLbl="node1" presStyleIdx="4" presStyleCnt="6" custScaleX="126943">
        <dgm:presLayoutVars>
          <dgm:bulletEnabled val="1"/>
        </dgm:presLayoutVars>
      </dgm:prSet>
      <dgm:spPr/>
    </dgm:pt>
    <dgm:pt modelId="{4B399F80-5CB1-4EDD-89EC-87CF8C4CE2E1}" type="pres">
      <dgm:prSet presAssocID="{A01E8286-DC5D-4AA6-9C43-71A244062973}" presName="Name9" presStyleLbl="parChTrans1D2" presStyleIdx="5" presStyleCnt="6"/>
      <dgm:spPr/>
    </dgm:pt>
    <dgm:pt modelId="{696D1B19-4C31-4AC6-9CFE-8F533886C09A}" type="pres">
      <dgm:prSet presAssocID="{A01E8286-DC5D-4AA6-9C43-71A244062973}" presName="connTx" presStyleLbl="parChTrans1D2" presStyleIdx="5" presStyleCnt="6"/>
      <dgm:spPr/>
    </dgm:pt>
    <dgm:pt modelId="{9A1B9E87-7DC3-45C7-AA13-A08A5F612E4C}" type="pres">
      <dgm:prSet presAssocID="{1E84A397-D314-4C60-89F0-723FB69E53FB}" presName="node" presStyleLbl="node1" presStyleIdx="5" presStyleCnt="6">
        <dgm:presLayoutVars>
          <dgm:bulletEnabled val="1"/>
        </dgm:presLayoutVars>
      </dgm:prSet>
      <dgm:spPr/>
    </dgm:pt>
  </dgm:ptLst>
  <dgm:cxnLst>
    <dgm:cxn modelId="{698F7E02-4D25-4A7F-931E-74994719CD66}" type="presOf" srcId="{86D0D760-FFA6-48F1-8E6D-F7806BFB117A}" destId="{7BB84683-5312-4A79-AAC3-B5A945ABFFBD}" srcOrd="0" destOrd="0" presId="urn:microsoft.com/office/officeart/2005/8/layout/radial1"/>
    <dgm:cxn modelId="{287CA505-DBE5-47A3-B79E-3483B40AD549}" type="presOf" srcId="{B17AC813-0787-4E2A-B81B-5496B02CCDFE}" destId="{BCD47902-D916-47D9-89F0-15BB33636C3E}" srcOrd="0" destOrd="0" presId="urn:microsoft.com/office/officeart/2005/8/layout/radial1"/>
    <dgm:cxn modelId="{DAB5520A-59CC-4312-9A18-88C3CAA3FAC9}" type="presOf" srcId="{A2FD5E75-FB30-4CF5-9765-C7331FC619DD}" destId="{7E515A1F-39A6-4F5C-94E8-846A919E6497}" srcOrd="1" destOrd="0" presId="urn:microsoft.com/office/officeart/2005/8/layout/radial1"/>
    <dgm:cxn modelId="{34835A13-4473-4BEE-9172-8D2819D08D88}" srcId="{D92150E8-3008-4CCD-BE18-5BC4F8AFEC6D}" destId="{22B44C7D-0AF5-4863-9C72-6E9362F96C28}" srcOrd="3" destOrd="0" parTransId="{B17AC813-0787-4E2A-B81B-5496B02CCDFE}" sibTransId="{08325DC6-FF1E-4708-A6DD-C76869487606}"/>
    <dgm:cxn modelId="{D8880A19-D11C-46E2-A549-F07D8B02A8C9}" type="presOf" srcId="{3BD8A1F6-B4A6-4EC6-B90A-951C6CAE0048}" destId="{378E3C4B-F6A9-4743-9006-933A382BCA78}" srcOrd="1" destOrd="0" presId="urn:microsoft.com/office/officeart/2005/8/layout/radial1"/>
    <dgm:cxn modelId="{95F9F71B-59A7-4EAD-889D-4E932986DB8F}" type="presOf" srcId="{A79CDC1B-44D0-4C9A-9D0F-6BDEBE7D9A60}" destId="{E29EE08C-3E69-4570-B014-229E0F55C23D}" srcOrd="0" destOrd="0" presId="urn:microsoft.com/office/officeart/2005/8/layout/radial1"/>
    <dgm:cxn modelId="{99A87144-3E16-49E3-A2D4-4C2A6324556A}" type="presOf" srcId="{1E84A397-D314-4C60-89F0-723FB69E53FB}" destId="{9A1B9E87-7DC3-45C7-AA13-A08A5F612E4C}" srcOrd="0" destOrd="0" presId="urn:microsoft.com/office/officeart/2005/8/layout/radial1"/>
    <dgm:cxn modelId="{4B6FDC75-5960-40EC-B77E-3361137AA909}" type="presOf" srcId="{D92150E8-3008-4CCD-BE18-5BC4F8AFEC6D}" destId="{A6567DE1-8180-4969-B844-7D026E0DA712}" srcOrd="0" destOrd="0" presId="urn:microsoft.com/office/officeart/2005/8/layout/radial1"/>
    <dgm:cxn modelId="{3C359A56-D2DA-48A6-83F9-BEB987D6D19B}" srcId="{D92150E8-3008-4CCD-BE18-5BC4F8AFEC6D}" destId="{86D0D760-FFA6-48F1-8E6D-F7806BFB117A}" srcOrd="4" destOrd="0" parTransId="{A2FD5E75-FB30-4CF5-9765-C7331FC619DD}" sibTransId="{21DC580E-1BEE-43DA-B946-4C030C0D279F}"/>
    <dgm:cxn modelId="{78192E82-4F95-4780-88A5-019BEEFBEF96}" type="presOf" srcId="{9CCFC76A-D107-47DE-AEC8-AAD5795A37F6}" destId="{C4AB006B-FBE6-4D88-8361-DCB90C5F5BD2}" srcOrd="0" destOrd="0" presId="urn:microsoft.com/office/officeart/2005/8/layout/radial1"/>
    <dgm:cxn modelId="{C6D0A684-72D1-4916-9396-5EEE0C2795DD}" type="presOf" srcId="{E83DEDCC-8F12-4BA3-933A-E40E5267ED05}" destId="{7E59A28D-1D54-4BEE-B7F3-1BB713070272}" srcOrd="0" destOrd="0" presId="urn:microsoft.com/office/officeart/2005/8/layout/radial1"/>
    <dgm:cxn modelId="{43333290-31BE-43EC-9013-A02210C4C2E3}" type="presOf" srcId="{22B44C7D-0AF5-4863-9C72-6E9362F96C28}" destId="{AE286AE2-20BB-4DC2-9CC4-E4B18369EA90}" srcOrd="0" destOrd="0" presId="urn:microsoft.com/office/officeart/2005/8/layout/radial1"/>
    <dgm:cxn modelId="{A2D60EA8-C55B-4FFF-BCB8-6F3529934D03}" srcId="{29F0462C-3FD0-41B4-9665-4350703B08CC}" destId="{D92150E8-3008-4CCD-BE18-5BC4F8AFEC6D}" srcOrd="0" destOrd="0" parTransId="{3862902C-295D-42EB-BB6C-B8E076B9FEB8}" sibTransId="{E78ED2A0-325F-4557-AEFD-E4CB977B8BA4}"/>
    <dgm:cxn modelId="{5D8351AB-E954-418E-83BF-C47553655D30}" type="presOf" srcId="{9CCFC76A-D107-47DE-AEC8-AAD5795A37F6}" destId="{B83778EB-C613-4C3A-8B91-DE4E8BD7AF25}" srcOrd="1" destOrd="0" presId="urn:microsoft.com/office/officeart/2005/8/layout/radial1"/>
    <dgm:cxn modelId="{576A8CBB-B20F-490D-8BF3-2534F83AC5F0}" srcId="{D92150E8-3008-4CCD-BE18-5BC4F8AFEC6D}" destId="{E83DEDCC-8F12-4BA3-933A-E40E5267ED05}" srcOrd="0" destOrd="0" parTransId="{3BD8A1F6-B4A6-4EC6-B90A-951C6CAE0048}" sibTransId="{CB9652C0-5079-4767-A5C7-36BF8910A88D}"/>
    <dgm:cxn modelId="{FB23DEC0-DC24-41EA-9144-B2F26FA3FA57}" srcId="{D92150E8-3008-4CCD-BE18-5BC4F8AFEC6D}" destId="{5BE5F075-42B8-4F3F-A850-F5404A454323}" srcOrd="1" destOrd="0" parTransId="{A79CDC1B-44D0-4C9A-9D0F-6BDEBE7D9A60}" sibTransId="{8062FAB2-7FD1-4066-BBB7-BC2FC1941A42}"/>
    <dgm:cxn modelId="{017628C7-EF77-42A9-B951-06E64F9C1F54}" srcId="{D92150E8-3008-4CCD-BE18-5BC4F8AFEC6D}" destId="{1E84A397-D314-4C60-89F0-723FB69E53FB}" srcOrd="5" destOrd="0" parTransId="{A01E8286-DC5D-4AA6-9C43-71A244062973}" sibTransId="{33A19378-A7AB-44B8-8145-455F886763C2}"/>
    <dgm:cxn modelId="{4E9A05CB-7C31-413E-9233-0BC7C8338863}" type="presOf" srcId="{A79CDC1B-44D0-4C9A-9D0F-6BDEBE7D9A60}" destId="{B7ABC637-57D7-44B7-88FA-C9D36EB89EBF}" srcOrd="1" destOrd="0" presId="urn:microsoft.com/office/officeart/2005/8/layout/radial1"/>
    <dgm:cxn modelId="{01817DD1-F420-46AD-9249-9B7376BEA65B}" type="presOf" srcId="{B17AC813-0787-4E2A-B81B-5496B02CCDFE}" destId="{BC3FE40F-8F95-4E4E-ACE0-B179B4121C7D}" srcOrd="1" destOrd="0" presId="urn:microsoft.com/office/officeart/2005/8/layout/radial1"/>
    <dgm:cxn modelId="{705294D1-1D4D-49C7-9AFD-4BA3A4A5C38F}" type="presOf" srcId="{3BD8A1F6-B4A6-4EC6-B90A-951C6CAE0048}" destId="{8288F789-B68B-4DCE-9263-AABF9C29FF9E}" srcOrd="0" destOrd="0" presId="urn:microsoft.com/office/officeart/2005/8/layout/radial1"/>
    <dgm:cxn modelId="{A3B9C9D2-A414-408E-9097-AE59490F5ADC}" type="presOf" srcId="{5BE5F075-42B8-4F3F-A850-F5404A454323}" destId="{D86523AA-F2C8-4263-88D3-A726E9AA4331}" srcOrd="0" destOrd="0" presId="urn:microsoft.com/office/officeart/2005/8/layout/radial1"/>
    <dgm:cxn modelId="{6E8AA5D5-F46E-483C-A9BE-03AA572429E3}" type="presOf" srcId="{A01E8286-DC5D-4AA6-9C43-71A244062973}" destId="{696D1B19-4C31-4AC6-9CFE-8F533886C09A}" srcOrd="1" destOrd="0" presId="urn:microsoft.com/office/officeart/2005/8/layout/radial1"/>
    <dgm:cxn modelId="{EE2E78D8-C0D4-4BA6-A47C-A13D543261C7}" type="presOf" srcId="{A01E8286-DC5D-4AA6-9C43-71A244062973}" destId="{4B399F80-5CB1-4EDD-89EC-87CF8C4CE2E1}" srcOrd="0" destOrd="0" presId="urn:microsoft.com/office/officeart/2005/8/layout/radial1"/>
    <dgm:cxn modelId="{C3E1B1E1-3784-4602-AFD6-4424992E1283}" srcId="{D92150E8-3008-4CCD-BE18-5BC4F8AFEC6D}" destId="{E29B8BCD-0AF7-4470-8DA6-0B7C5DBA3D82}" srcOrd="2" destOrd="0" parTransId="{9CCFC76A-D107-47DE-AEC8-AAD5795A37F6}" sibTransId="{A77DB859-2CCE-493B-A20F-0F19A183595C}"/>
    <dgm:cxn modelId="{7B7A0CEF-A26C-4065-BC07-F78EACEADA18}" type="presOf" srcId="{29F0462C-3FD0-41B4-9665-4350703B08CC}" destId="{78DF41AE-AB7F-4BD3-9D92-02B4FB9D6667}" srcOrd="0" destOrd="0" presId="urn:microsoft.com/office/officeart/2005/8/layout/radial1"/>
    <dgm:cxn modelId="{69992FF6-08E1-4AE9-9384-31A704BF7814}" type="presOf" srcId="{E29B8BCD-0AF7-4470-8DA6-0B7C5DBA3D82}" destId="{81DAC29B-E601-41DE-9B28-297BE6FA7FF5}" srcOrd="0" destOrd="0" presId="urn:microsoft.com/office/officeart/2005/8/layout/radial1"/>
    <dgm:cxn modelId="{0E0DF1FD-0F03-481A-8CD7-21CE409D6AA3}" type="presOf" srcId="{A2FD5E75-FB30-4CF5-9765-C7331FC619DD}" destId="{0AE95257-BEA9-45E0-9631-5ECB0CA64A77}" srcOrd="0" destOrd="0" presId="urn:microsoft.com/office/officeart/2005/8/layout/radial1"/>
    <dgm:cxn modelId="{F16B45A6-4EA9-43F6-AC32-4C61494256F8}" type="presParOf" srcId="{78DF41AE-AB7F-4BD3-9D92-02B4FB9D6667}" destId="{A6567DE1-8180-4969-B844-7D026E0DA712}" srcOrd="0" destOrd="0" presId="urn:microsoft.com/office/officeart/2005/8/layout/radial1"/>
    <dgm:cxn modelId="{87CEF943-31EF-4727-B3D0-56917AD2DC3E}" type="presParOf" srcId="{78DF41AE-AB7F-4BD3-9D92-02B4FB9D6667}" destId="{8288F789-B68B-4DCE-9263-AABF9C29FF9E}" srcOrd="1" destOrd="0" presId="urn:microsoft.com/office/officeart/2005/8/layout/radial1"/>
    <dgm:cxn modelId="{A35E20D2-FD97-4168-90F3-F1E78CBBC37C}" type="presParOf" srcId="{8288F789-B68B-4DCE-9263-AABF9C29FF9E}" destId="{378E3C4B-F6A9-4743-9006-933A382BCA78}" srcOrd="0" destOrd="0" presId="urn:microsoft.com/office/officeart/2005/8/layout/radial1"/>
    <dgm:cxn modelId="{9B799C13-55D6-4961-928F-7163AB4788B2}" type="presParOf" srcId="{78DF41AE-AB7F-4BD3-9D92-02B4FB9D6667}" destId="{7E59A28D-1D54-4BEE-B7F3-1BB713070272}" srcOrd="2" destOrd="0" presId="urn:microsoft.com/office/officeart/2005/8/layout/radial1"/>
    <dgm:cxn modelId="{A860B7EF-C428-4E9D-A7DF-11E9DC148F9E}" type="presParOf" srcId="{78DF41AE-AB7F-4BD3-9D92-02B4FB9D6667}" destId="{E29EE08C-3E69-4570-B014-229E0F55C23D}" srcOrd="3" destOrd="0" presId="urn:microsoft.com/office/officeart/2005/8/layout/radial1"/>
    <dgm:cxn modelId="{C6B3B47E-218F-4615-A30A-EE4FAEA0AF2C}" type="presParOf" srcId="{E29EE08C-3E69-4570-B014-229E0F55C23D}" destId="{B7ABC637-57D7-44B7-88FA-C9D36EB89EBF}" srcOrd="0" destOrd="0" presId="urn:microsoft.com/office/officeart/2005/8/layout/radial1"/>
    <dgm:cxn modelId="{2F78E8B9-E5FD-44E0-B46B-6AEC5A5621EC}" type="presParOf" srcId="{78DF41AE-AB7F-4BD3-9D92-02B4FB9D6667}" destId="{D86523AA-F2C8-4263-88D3-A726E9AA4331}" srcOrd="4" destOrd="0" presId="urn:microsoft.com/office/officeart/2005/8/layout/radial1"/>
    <dgm:cxn modelId="{CD453E9F-CA2A-4614-B8D4-1075F9919A10}" type="presParOf" srcId="{78DF41AE-AB7F-4BD3-9D92-02B4FB9D6667}" destId="{C4AB006B-FBE6-4D88-8361-DCB90C5F5BD2}" srcOrd="5" destOrd="0" presId="urn:microsoft.com/office/officeart/2005/8/layout/radial1"/>
    <dgm:cxn modelId="{586981DD-02AC-46A5-9C25-EF568E9AF6D4}" type="presParOf" srcId="{C4AB006B-FBE6-4D88-8361-DCB90C5F5BD2}" destId="{B83778EB-C613-4C3A-8B91-DE4E8BD7AF25}" srcOrd="0" destOrd="0" presId="urn:microsoft.com/office/officeart/2005/8/layout/radial1"/>
    <dgm:cxn modelId="{F6DBBE59-8444-4750-B26E-2986A1FDA1C6}" type="presParOf" srcId="{78DF41AE-AB7F-4BD3-9D92-02B4FB9D6667}" destId="{81DAC29B-E601-41DE-9B28-297BE6FA7FF5}" srcOrd="6" destOrd="0" presId="urn:microsoft.com/office/officeart/2005/8/layout/radial1"/>
    <dgm:cxn modelId="{A699927C-2B2C-456D-B53C-B42C0105D351}" type="presParOf" srcId="{78DF41AE-AB7F-4BD3-9D92-02B4FB9D6667}" destId="{BCD47902-D916-47D9-89F0-15BB33636C3E}" srcOrd="7" destOrd="0" presId="urn:microsoft.com/office/officeart/2005/8/layout/radial1"/>
    <dgm:cxn modelId="{49C7A6DD-0F7E-4202-BB8E-4AE860050EF4}" type="presParOf" srcId="{BCD47902-D916-47D9-89F0-15BB33636C3E}" destId="{BC3FE40F-8F95-4E4E-ACE0-B179B4121C7D}" srcOrd="0" destOrd="0" presId="urn:microsoft.com/office/officeart/2005/8/layout/radial1"/>
    <dgm:cxn modelId="{B21733CE-6685-4F87-B094-5835AACCAA7A}" type="presParOf" srcId="{78DF41AE-AB7F-4BD3-9D92-02B4FB9D6667}" destId="{AE286AE2-20BB-4DC2-9CC4-E4B18369EA90}" srcOrd="8" destOrd="0" presId="urn:microsoft.com/office/officeart/2005/8/layout/radial1"/>
    <dgm:cxn modelId="{0809C820-F457-4AF4-A594-51B1CB3C689E}" type="presParOf" srcId="{78DF41AE-AB7F-4BD3-9D92-02B4FB9D6667}" destId="{0AE95257-BEA9-45E0-9631-5ECB0CA64A77}" srcOrd="9" destOrd="0" presId="urn:microsoft.com/office/officeart/2005/8/layout/radial1"/>
    <dgm:cxn modelId="{235DABFA-2839-41E9-8E3D-9297C7EE4F17}" type="presParOf" srcId="{0AE95257-BEA9-45E0-9631-5ECB0CA64A77}" destId="{7E515A1F-39A6-4F5C-94E8-846A919E6497}" srcOrd="0" destOrd="0" presId="urn:microsoft.com/office/officeart/2005/8/layout/radial1"/>
    <dgm:cxn modelId="{D08A6198-2E68-4750-A796-43E4BA3623C9}" type="presParOf" srcId="{78DF41AE-AB7F-4BD3-9D92-02B4FB9D6667}" destId="{7BB84683-5312-4A79-AAC3-B5A945ABFFBD}" srcOrd="10" destOrd="0" presId="urn:microsoft.com/office/officeart/2005/8/layout/radial1"/>
    <dgm:cxn modelId="{BB1CADAA-EE0E-4EC7-93EF-D95DA1AB9FDF}" type="presParOf" srcId="{78DF41AE-AB7F-4BD3-9D92-02B4FB9D6667}" destId="{4B399F80-5CB1-4EDD-89EC-87CF8C4CE2E1}" srcOrd="11" destOrd="0" presId="urn:microsoft.com/office/officeart/2005/8/layout/radial1"/>
    <dgm:cxn modelId="{E917797C-FF17-4498-8F1D-8A1F80AAF80A}" type="presParOf" srcId="{4B399F80-5CB1-4EDD-89EC-87CF8C4CE2E1}" destId="{696D1B19-4C31-4AC6-9CFE-8F533886C09A}" srcOrd="0" destOrd="0" presId="urn:microsoft.com/office/officeart/2005/8/layout/radial1"/>
    <dgm:cxn modelId="{4308DE8C-F774-407C-8646-B2B32A7009AE}" type="presParOf" srcId="{78DF41AE-AB7F-4BD3-9D92-02B4FB9D6667}" destId="{9A1B9E87-7DC3-45C7-AA13-A08A5F612E4C}"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8FB20A-031D-4FF7-8E85-70102FEDF57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1F848BC-BC1F-4330-83EC-C44D244769FB}">
      <dgm:prSet phldrT="[Text]" custT="1"/>
      <dgm:spPr/>
      <dgm:t>
        <a:bodyPr/>
        <a:lstStyle/>
        <a:p>
          <a:r>
            <a:rPr lang="en-US" sz="2400" b="1" i="1" dirty="0"/>
            <a:t>Hearing Assistance Technology</a:t>
          </a:r>
          <a:endParaRPr lang="en-US" sz="2400" i="1" dirty="0"/>
        </a:p>
      </dgm:t>
    </dgm:pt>
    <dgm:pt modelId="{6AE11BB2-E214-4A16-8A8C-717399096989}" type="parTrans" cxnId="{F616A2AA-785B-4367-84B7-8B33B5FAB3AE}">
      <dgm:prSet/>
      <dgm:spPr/>
      <dgm:t>
        <a:bodyPr/>
        <a:lstStyle/>
        <a:p>
          <a:endParaRPr lang="en-US" i="1"/>
        </a:p>
      </dgm:t>
    </dgm:pt>
    <dgm:pt modelId="{E4434B3D-4CF7-4BBD-A509-C0BCD80B3A4A}" type="sibTrans" cxnId="{F616A2AA-785B-4367-84B7-8B33B5FAB3AE}">
      <dgm:prSet/>
      <dgm:spPr/>
      <dgm:t>
        <a:bodyPr/>
        <a:lstStyle/>
        <a:p>
          <a:endParaRPr lang="en-US" i="1"/>
        </a:p>
      </dgm:t>
    </dgm:pt>
    <dgm:pt modelId="{7E9E27CC-82CA-45BD-8D49-F920ACE14F0E}">
      <dgm:prSet phldrT="[Text]" custT="1"/>
      <dgm:spPr/>
      <dgm:t>
        <a:bodyPr/>
        <a:lstStyle/>
        <a:p>
          <a:r>
            <a:rPr lang="en-US" sz="2400" b="1" i="1" dirty="0"/>
            <a:t>Captioning</a:t>
          </a:r>
          <a:endParaRPr lang="en-US" sz="2400" i="1" dirty="0"/>
        </a:p>
      </dgm:t>
    </dgm:pt>
    <dgm:pt modelId="{C3216DB0-1D30-462F-95D9-28BB993C059A}" type="parTrans" cxnId="{73683E5B-F1F2-4A01-8B7F-C42F93E35302}">
      <dgm:prSet/>
      <dgm:spPr/>
      <dgm:t>
        <a:bodyPr/>
        <a:lstStyle/>
        <a:p>
          <a:endParaRPr lang="en-US" i="1"/>
        </a:p>
      </dgm:t>
    </dgm:pt>
    <dgm:pt modelId="{8949BF7B-34FA-4E8F-8946-F4716B5BB81B}" type="sibTrans" cxnId="{73683E5B-F1F2-4A01-8B7F-C42F93E35302}">
      <dgm:prSet/>
      <dgm:spPr/>
      <dgm:t>
        <a:bodyPr/>
        <a:lstStyle/>
        <a:p>
          <a:endParaRPr lang="en-US" i="1"/>
        </a:p>
      </dgm:t>
    </dgm:pt>
    <dgm:pt modelId="{821EF56F-CB80-4B7A-9443-C6CB1BE96798}">
      <dgm:prSet phldrT="[Text]" custT="1"/>
      <dgm:spPr/>
      <dgm:t>
        <a:bodyPr/>
        <a:lstStyle/>
        <a:p>
          <a:r>
            <a:rPr lang="en-US" sz="2400" b="1" i="1" dirty="0"/>
            <a:t>Connectivity to classroom/ instructional technology &amp; social media</a:t>
          </a:r>
        </a:p>
      </dgm:t>
    </dgm:pt>
    <dgm:pt modelId="{91A0341C-C740-48BE-B921-F0301744BAE6}" type="parTrans" cxnId="{EDC549C5-D26F-4159-8EDE-5077FA238CDA}">
      <dgm:prSet/>
      <dgm:spPr/>
      <dgm:t>
        <a:bodyPr/>
        <a:lstStyle/>
        <a:p>
          <a:endParaRPr lang="en-US" i="1"/>
        </a:p>
      </dgm:t>
    </dgm:pt>
    <dgm:pt modelId="{5B4D045D-B817-4922-BC97-C80CFC9CC61D}" type="sibTrans" cxnId="{EDC549C5-D26F-4159-8EDE-5077FA238CDA}">
      <dgm:prSet/>
      <dgm:spPr/>
      <dgm:t>
        <a:bodyPr/>
        <a:lstStyle/>
        <a:p>
          <a:endParaRPr lang="en-US" i="1"/>
        </a:p>
      </dgm:t>
    </dgm:pt>
    <dgm:pt modelId="{F9291C91-8FD1-4A63-AD9F-3FD8CA3E5DB3}" type="pres">
      <dgm:prSet presAssocID="{488FB20A-031D-4FF7-8E85-70102FEDF57D}" presName="Name0" presStyleCnt="0">
        <dgm:presLayoutVars>
          <dgm:chMax val="11"/>
          <dgm:chPref val="11"/>
          <dgm:dir/>
          <dgm:resizeHandles/>
        </dgm:presLayoutVars>
      </dgm:prSet>
      <dgm:spPr/>
    </dgm:pt>
    <dgm:pt modelId="{D8F20DED-7E30-420A-9A08-402DD99696C5}" type="pres">
      <dgm:prSet presAssocID="{821EF56F-CB80-4B7A-9443-C6CB1BE96798}" presName="Accent3" presStyleCnt="0"/>
      <dgm:spPr/>
    </dgm:pt>
    <dgm:pt modelId="{8EDC085C-6F72-4049-B2F3-A0D05300605D}" type="pres">
      <dgm:prSet presAssocID="{821EF56F-CB80-4B7A-9443-C6CB1BE96798}" presName="Accent" presStyleLbl="node1" presStyleIdx="0" presStyleCnt="3"/>
      <dgm:spPr/>
    </dgm:pt>
    <dgm:pt modelId="{C681183C-BEDB-42AB-81C2-3D51F5FF78B5}" type="pres">
      <dgm:prSet presAssocID="{821EF56F-CB80-4B7A-9443-C6CB1BE96798}" presName="ParentBackground3" presStyleCnt="0"/>
      <dgm:spPr/>
    </dgm:pt>
    <dgm:pt modelId="{5C25A6A0-3A93-4879-9113-A9D206F81EB6}" type="pres">
      <dgm:prSet presAssocID="{821EF56F-CB80-4B7A-9443-C6CB1BE96798}" presName="ParentBackground" presStyleLbl="fgAcc1" presStyleIdx="0" presStyleCnt="3"/>
      <dgm:spPr/>
    </dgm:pt>
    <dgm:pt modelId="{3C963E56-1E5D-4169-B068-6C0E40880CD2}" type="pres">
      <dgm:prSet presAssocID="{821EF56F-CB80-4B7A-9443-C6CB1BE96798}" presName="Parent3" presStyleLbl="revTx" presStyleIdx="0" presStyleCnt="0">
        <dgm:presLayoutVars>
          <dgm:chMax val="1"/>
          <dgm:chPref val="1"/>
          <dgm:bulletEnabled val="1"/>
        </dgm:presLayoutVars>
      </dgm:prSet>
      <dgm:spPr/>
    </dgm:pt>
    <dgm:pt modelId="{E7E97465-0FAB-4008-AFD6-EC788A74A5C4}" type="pres">
      <dgm:prSet presAssocID="{7E9E27CC-82CA-45BD-8D49-F920ACE14F0E}" presName="Accent2" presStyleCnt="0"/>
      <dgm:spPr/>
    </dgm:pt>
    <dgm:pt modelId="{49C7441F-FEEB-4055-93D1-0F17C2EB3660}" type="pres">
      <dgm:prSet presAssocID="{7E9E27CC-82CA-45BD-8D49-F920ACE14F0E}" presName="Accent" presStyleLbl="node1" presStyleIdx="1" presStyleCnt="3"/>
      <dgm:spPr/>
    </dgm:pt>
    <dgm:pt modelId="{1E69A210-F055-4875-A171-EF29F24D325C}" type="pres">
      <dgm:prSet presAssocID="{7E9E27CC-82CA-45BD-8D49-F920ACE14F0E}" presName="ParentBackground2" presStyleCnt="0"/>
      <dgm:spPr/>
    </dgm:pt>
    <dgm:pt modelId="{D065791F-E289-496B-B9E8-CDF8BDEBD42F}" type="pres">
      <dgm:prSet presAssocID="{7E9E27CC-82CA-45BD-8D49-F920ACE14F0E}" presName="ParentBackground" presStyleLbl="fgAcc1" presStyleIdx="1" presStyleCnt="3" custLinFactNeighborX="-488" custLinFactNeighborY="-1464"/>
      <dgm:spPr/>
    </dgm:pt>
    <dgm:pt modelId="{84C58123-AC93-4244-9F3F-D051B49572F7}" type="pres">
      <dgm:prSet presAssocID="{7E9E27CC-82CA-45BD-8D49-F920ACE14F0E}" presName="Parent2" presStyleLbl="revTx" presStyleIdx="0" presStyleCnt="0">
        <dgm:presLayoutVars>
          <dgm:chMax val="1"/>
          <dgm:chPref val="1"/>
          <dgm:bulletEnabled val="1"/>
        </dgm:presLayoutVars>
      </dgm:prSet>
      <dgm:spPr/>
    </dgm:pt>
    <dgm:pt modelId="{B3D9021A-767D-4823-B488-4D43481C9B53}" type="pres">
      <dgm:prSet presAssocID="{A1F848BC-BC1F-4330-83EC-C44D244769FB}" presName="Accent1" presStyleCnt="0"/>
      <dgm:spPr/>
    </dgm:pt>
    <dgm:pt modelId="{B7A5DFBE-E10B-48B0-964A-8388F548B475}" type="pres">
      <dgm:prSet presAssocID="{A1F848BC-BC1F-4330-83EC-C44D244769FB}" presName="Accent" presStyleLbl="node1" presStyleIdx="2" presStyleCnt="3"/>
      <dgm:spPr/>
    </dgm:pt>
    <dgm:pt modelId="{1FDE130D-91D5-44BC-B50B-08B917B99F1C}" type="pres">
      <dgm:prSet presAssocID="{A1F848BC-BC1F-4330-83EC-C44D244769FB}" presName="ParentBackground1" presStyleCnt="0"/>
      <dgm:spPr/>
    </dgm:pt>
    <dgm:pt modelId="{36BC5A2B-608D-4B3E-BFBD-B4F8017FDA96}" type="pres">
      <dgm:prSet presAssocID="{A1F848BC-BC1F-4330-83EC-C44D244769FB}" presName="ParentBackground" presStyleLbl="fgAcc1" presStyleIdx="2" presStyleCnt="3"/>
      <dgm:spPr/>
    </dgm:pt>
    <dgm:pt modelId="{DCAD98EA-E369-4F59-AEF0-459D7D461682}" type="pres">
      <dgm:prSet presAssocID="{A1F848BC-BC1F-4330-83EC-C44D244769FB}" presName="Parent1" presStyleLbl="revTx" presStyleIdx="0" presStyleCnt="0">
        <dgm:presLayoutVars>
          <dgm:chMax val="1"/>
          <dgm:chPref val="1"/>
          <dgm:bulletEnabled val="1"/>
        </dgm:presLayoutVars>
      </dgm:prSet>
      <dgm:spPr/>
    </dgm:pt>
  </dgm:ptLst>
  <dgm:cxnLst>
    <dgm:cxn modelId="{682E002B-096F-4985-908B-4B8DB0C60175}" type="presOf" srcId="{7E9E27CC-82CA-45BD-8D49-F920ACE14F0E}" destId="{84C58123-AC93-4244-9F3F-D051B49572F7}" srcOrd="1" destOrd="0" presId="urn:microsoft.com/office/officeart/2011/layout/CircleProcess"/>
    <dgm:cxn modelId="{73683E5B-F1F2-4A01-8B7F-C42F93E35302}" srcId="{488FB20A-031D-4FF7-8E85-70102FEDF57D}" destId="{7E9E27CC-82CA-45BD-8D49-F920ACE14F0E}" srcOrd="1" destOrd="0" parTransId="{C3216DB0-1D30-462F-95D9-28BB993C059A}" sibTransId="{8949BF7B-34FA-4E8F-8946-F4716B5BB81B}"/>
    <dgm:cxn modelId="{DDDCC567-3FFE-4239-AEDA-0C66AEDCE2E5}" type="presOf" srcId="{7E9E27CC-82CA-45BD-8D49-F920ACE14F0E}" destId="{D065791F-E289-496B-B9E8-CDF8BDEBD42F}" srcOrd="0" destOrd="0" presId="urn:microsoft.com/office/officeart/2011/layout/CircleProcess"/>
    <dgm:cxn modelId="{C1E9E75A-CC2C-4A33-902F-672E3B0E6F58}" type="presOf" srcId="{A1F848BC-BC1F-4330-83EC-C44D244769FB}" destId="{36BC5A2B-608D-4B3E-BFBD-B4F8017FDA96}" srcOrd="0" destOrd="0" presId="urn:microsoft.com/office/officeart/2011/layout/CircleProcess"/>
    <dgm:cxn modelId="{FEAEFBA9-3D4D-452E-850D-335C35054371}" type="presOf" srcId="{488FB20A-031D-4FF7-8E85-70102FEDF57D}" destId="{F9291C91-8FD1-4A63-AD9F-3FD8CA3E5DB3}" srcOrd="0" destOrd="0" presId="urn:microsoft.com/office/officeart/2011/layout/CircleProcess"/>
    <dgm:cxn modelId="{F616A2AA-785B-4367-84B7-8B33B5FAB3AE}" srcId="{488FB20A-031D-4FF7-8E85-70102FEDF57D}" destId="{A1F848BC-BC1F-4330-83EC-C44D244769FB}" srcOrd="0" destOrd="0" parTransId="{6AE11BB2-E214-4A16-8A8C-717399096989}" sibTransId="{E4434B3D-4CF7-4BBD-A509-C0BCD80B3A4A}"/>
    <dgm:cxn modelId="{44C126B8-C285-4022-85E7-7EF2DB068A6A}" type="presOf" srcId="{821EF56F-CB80-4B7A-9443-C6CB1BE96798}" destId="{3C963E56-1E5D-4169-B068-6C0E40880CD2}" srcOrd="1" destOrd="0" presId="urn:microsoft.com/office/officeart/2011/layout/CircleProcess"/>
    <dgm:cxn modelId="{903429C0-BD74-416C-AF1E-64F63DE46AEF}" type="presOf" srcId="{821EF56F-CB80-4B7A-9443-C6CB1BE96798}" destId="{5C25A6A0-3A93-4879-9113-A9D206F81EB6}" srcOrd="0" destOrd="0" presId="urn:microsoft.com/office/officeart/2011/layout/CircleProcess"/>
    <dgm:cxn modelId="{EDC549C5-D26F-4159-8EDE-5077FA238CDA}" srcId="{488FB20A-031D-4FF7-8E85-70102FEDF57D}" destId="{821EF56F-CB80-4B7A-9443-C6CB1BE96798}" srcOrd="2" destOrd="0" parTransId="{91A0341C-C740-48BE-B921-F0301744BAE6}" sibTransId="{5B4D045D-B817-4922-BC97-C80CFC9CC61D}"/>
    <dgm:cxn modelId="{D46412F5-3881-47D0-9500-605185ED70F9}" type="presOf" srcId="{A1F848BC-BC1F-4330-83EC-C44D244769FB}" destId="{DCAD98EA-E369-4F59-AEF0-459D7D461682}" srcOrd="1" destOrd="0" presId="urn:microsoft.com/office/officeart/2011/layout/CircleProcess"/>
    <dgm:cxn modelId="{BDCB60AC-B550-4391-B807-766C17336507}" type="presParOf" srcId="{F9291C91-8FD1-4A63-AD9F-3FD8CA3E5DB3}" destId="{D8F20DED-7E30-420A-9A08-402DD99696C5}" srcOrd="0" destOrd="0" presId="urn:microsoft.com/office/officeart/2011/layout/CircleProcess"/>
    <dgm:cxn modelId="{8FF936BB-B5EC-429F-836A-D95B98D193A7}" type="presParOf" srcId="{D8F20DED-7E30-420A-9A08-402DD99696C5}" destId="{8EDC085C-6F72-4049-B2F3-A0D05300605D}" srcOrd="0" destOrd="0" presId="urn:microsoft.com/office/officeart/2011/layout/CircleProcess"/>
    <dgm:cxn modelId="{0CE0D140-E81B-403D-8C5F-469CD566EF46}" type="presParOf" srcId="{F9291C91-8FD1-4A63-AD9F-3FD8CA3E5DB3}" destId="{C681183C-BEDB-42AB-81C2-3D51F5FF78B5}" srcOrd="1" destOrd="0" presId="urn:microsoft.com/office/officeart/2011/layout/CircleProcess"/>
    <dgm:cxn modelId="{BF222D02-5CA1-461A-B9AC-322F69743917}" type="presParOf" srcId="{C681183C-BEDB-42AB-81C2-3D51F5FF78B5}" destId="{5C25A6A0-3A93-4879-9113-A9D206F81EB6}" srcOrd="0" destOrd="0" presId="urn:microsoft.com/office/officeart/2011/layout/CircleProcess"/>
    <dgm:cxn modelId="{9236083F-1E79-4BE9-B5C7-1F715450E8F1}" type="presParOf" srcId="{F9291C91-8FD1-4A63-AD9F-3FD8CA3E5DB3}" destId="{3C963E56-1E5D-4169-B068-6C0E40880CD2}" srcOrd="2" destOrd="0" presId="urn:microsoft.com/office/officeart/2011/layout/CircleProcess"/>
    <dgm:cxn modelId="{0CD8499A-2ED1-44BB-8CEA-914CA01E59A4}" type="presParOf" srcId="{F9291C91-8FD1-4A63-AD9F-3FD8CA3E5DB3}" destId="{E7E97465-0FAB-4008-AFD6-EC788A74A5C4}" srcOrd="3" destOrd="0" presId="urn:microsoft.com/office/officeart/2011/layout/CircleProcess"/>
    <dgm:cxn modelId="{8A7DECD4-7425-4FEE-B778-BBFA61B30F2F}" type="presParOf" srcId="{E7E97465-0FAB-4008-AFD6-EC788A74A5C4}" destId="{49C7441F-FEEB-4055-93D1-0F17C2EB3660}" srcOrd="0" destOrd="0" presId="urn:microsoft.com/office/officeart/2011/layout/CircleProcess"/>
    <dgm:cxn modelId="{E3C57F2E-1214-4C06-8112-E6479A0B0A4A}" type="presParOf" srcId="{F9291C91-8FD1-4A63-AD9F-3FD8CA3E5DB3}" destId="{1E69A210-F055-4875-A171-EF29F24D325C}" srcOrd="4" destOrd="0" presId="urn:microsoft.com/office/officeart/2011/layout/CircleProcess"/>
    <dgm:cxn modelId="{A1FD17FC-83B8-4A9B-9389-4A07EF22FBD0}" type="presParOf" srcId="{1E69A210-F055-4875-A171-EF29F24D325C}" destId="{D065791F-E289-496B-B9E8-CDF8BDEBD42F}" srcOrd="0" destOrd="0" presId="urn:microsoft.com/office/officeart/2011/layout/CircleProcess"/>
    <dgm:cxn modelId="{0489A4A1-44B8-43FB-849C-75C98F34D632}" type="presParOf" srcId="{F9291C91-8FD1-4A63-AD9F-3FD8CA3E5DB3}" destId="{84C58123-AC93-4244-9F3F-D051B49572F7}" srcOrd="5" destOrd="0" presId="urn:microsoft.com/office/officeart/2011/layout/CircleProcess"/>
    <dgm:cxn modelId="{EF73C1E6-4755-44EA-B4C2-D36E41ECACF9}" type="presParOf" srcId="{F9291C91-8FD1-4A63-AD9F-3FD8CA3E5DB3}" destId="{B3D9021A-767D-4823-B488-4D43481C9B53}" srcOrd="6" destOrd="0" presId="urn:microsoft.com/office/officeart/2011/layout/CircleProcess"/>
    <dgm:cxn modelId="{0CADC0A9-97B4-4980-A372-29BB12D236DA}" type="presParOf" srcId="{B3D9021A-767D-4823-B488-4D43481C9B53}" destId="{B7A5DFBE-E10B-48B0-964A-8388F548B475}" srcOrd="0" destOrd="0" presId="urn:microsoft.com/office/officeart/2011/layout/CircleProcess"/>
    <dgm:cxn modelId="{79A1B04A-E753-4475-A240-7D52BB0FC64C}" type="presParOf" srcId="{F9291C91-8FD1-4A63-AD9F-3FD8CA3E5DB3}" destId="{1FDE130D-91D5-44BC-B50B-08B917B99F1C}" srcOrd="7" destOrd="0" presId="urn:microsoft.com/office/officeart/2011/layout/CircleProcess"/>
    <dgm:cxn modelId="{E06D5006-C32C-4F45-AB28-D0BF7B0246F7}" type="presParOf" srcId="{1FDE130D-91D5-44BC-B50B-08B917B99F1C}" destId="{36BC5A2B-608D-4B3E-BFBD-B4F8017FDA96}" srcOrd="0" destOrd="0" presId="urn:microsoft.com/office/officeart/2011/layout/CircleProcess"/>
    <dgm:cxn modelId="{4AFEB43B-0A91-4159-8115-419A5BF0A255}" type="presParOf" srcId="{F9291C91-8FD1-4A63-AD9F-3FD8CA3E5DB3}" destId="{DCAD98EA-E369-4F59-AEF0-459D7D461682}" srcOrd="8" destOrd="0" presId="urn:microsoft.com/office/officeart/2011/layout/CircleProcess"/>
  </dgm:cxnLst>
  <dgm:bg>
    <a:solidFill>
      <a:schemeClr val="accent3"/>
    </a:solidFill>
  </dgm:bg>
  <dgm:whole>
    <a:ln w="76200">
      <a:solidFill>
        <a:schemeClr val="bg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9651E0-0A1C-46F0-94BF-8AE289E853D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C965143-CF53-47FA-9953-573E2B00AA67}">
      <dgm:prSet phldrT="[Text]" custT="1"/>
      <dgm:spPr/>
      <dgm:t>
        <a:bodyPr/>
        <a:lstStyle/>
        <a:p>
          <a:r>
            <a:rPr lang="en-US" sz="3200" b="1" dirty="0"/>
            <a:t>Social Relationships &amp; Friendships</a:t>
          </a:r>
        </a:p>
      </dgm:t>
    </dgm:pt>
    <dgm:pt modelId="{427C765C-0A38-475F-8047-77C4F5FBE9F0}" type="parTrans" cxnId="{A04F5498-6D5B-451F-B707-5A3C2CECA32C}">
      <dgm:prSet/>
      <dgm:spPr/>
      <dgm:t>
        <a:bodyPr/>
        <a:lstStyle/>
        <a:p>
          <a:endParaRPr lang="en-US"/>
        </a:p>
      </dgm:t>
    </dgm:pt>
    <dgm:pt modelId="{36B4012B-5CC9-44B1-9187-F06E93D477CC}" type="sibTrans" cxnId="{A04F5498-6D5B-451F-B707-5A3C2CECA32C}">
      <dgm:prSet/>
      <dgm:spPr/>
      <dgm:t>
        <a:bodyPr/>
        <a:lstStyle/>
        <a:p>
          <a:endParaRPr lang="en-US"/>
        </a:p>
      </dgm:t>
    </dgm:pt>
    <dgm:pt modelId="{C136E3F3-B0C6-46DE-914A-EBFA40C8E40B}">
      <dgm:prSet phldrT="[Text]" custT="1"/>
      <dgm:spPr>
        <a:solidFill>
          <a:srgbClr val="009999"/>
        </a:solidFill>
      </dgm:spPr>
      <dgm:t>
        <a:bodyPr/>
        <a:lstStyle/>
        <a:p>
          <a:r>
            <a:rPr lang="en-US" sz="3000" b="1" dirty="0"/>
            <a:t>Social Communication Skills</a:t>
          </a:r>
        </a:p>
      </dgm:t>
    </dgm:pt>
    <dgm:pt modelId="{8804C9D1-CA82-4730-A4D1-BDA740E435F4}" type="parTrans" cxnId="{788847B0-0127-4748-A443-F7874C8DC38A}">
      <dgm:prSet/>
      <dgm:spPr/>
      <dgm:t>
        <a:bodyPr/>
        <a:lstStyle/>
        <a:p>
          <a:endParaRPr lang="en-US"/>
        </a:p>
      </dgm:t>
    </dgm:pt>
    <dgm:pt modelId="{442CBF08-9BF4-44B7-BB0F-6B247AEDA0F1}" type="sibTrans" cxnId="{788847B0-0127-4748-A443-F7874C8DC38A}">
      <dgm:prSet/>
      <dgm:spPr/>
      <dgm:t>
        <a:bodyPr/>
        <a:lstStyle/>
        <a:p>
          <a:endParaRPr lang="en-US"/>
        </a:p>
      </dgm:t>
    </dgm:pt>
    <dgm:pt modelId="{659AF2EA-FE14-4C44-BB8E-A72BE2629CAF}">
      <dgm:prSet phldrT="[Text]" custT="1"/>
      <dgm:spPr>
        <a:solidFill>
          <a:srgbClr val="009999"/>
        </a:solidFill>
      </dgm:spPr>
      <dgm:t>
        <a:bodyPr/>
        <a:lstStyle/>
        <a:p>
          <a:r>
            <a:rPr lang="en-US" sz="3000" b="1" dirty="0"/>
            <a:t>Social Cognitive Skills</a:t>
          </a:r>
        </a:p>
      </dgm:t>
    </dgm:pt>
    <dgm:pt modelId="{3CB344F4-28BF-402C-9E1E-B74D71A33F4E}" type="parTrans" cxnId="{1F93EFA9-E80E-419F-BAF7-7CD3CF682295}">
      <dgm:prSet/>
      <dgm:spPr/>
      <dgm:t>
        <a:bodyPr/>
        <a:lstStyle/>
        <a:p>
          <a:endParaRPr lang="en-US"/>
        </a:p>
      </dgm:t>
    </dgm:pt>
    <dgm:pt modelId="{08C0B373-C51C-44D7-808A-37DFD23F3290}" type="sibTrans" cxnId="{1F93EFA9-E80E-419F-BAF7-7CD3CF682295}">
      <dgm:prSet/>
      <dgm:spPr/>
      <dgm:t>
        <a:bodyPr/>
        <a:lstStyle/>
        <a:p>
          <a:endParaRPr lang="en-US"/>
        </a:p>
      </dgm:t>
    </dgm:pt>
    <dgm:pt modelId="{821BF9D5-D35A-475C-AFE2-299021F2E1D1}" type="pres">
      <dgm:prSet presAssocID="{CB9651E0-0A1C-46F0-94BF-8AE289E853D5}" presName="cycle" presStyleCnt="0">
        <dgm:presLayoutVars>
          <dgm:chMax val="1"/>
          <dgm:dir/>
          <dgm:animLvl val="ctr"/>
          <dgm:resizeHandles val="exact"/>
        </dgm:presLayoutVars>
      </dgm:prSet>
      <dgm:spPr/>
    </dgm:pt>
    <dgm:pt modelId="{17B6F197-100F-4AA7-8DF0-BA35A8E25BE9}" type="pres">
      <dgm:prSet presAssocID="{DC965143-CF53-47FA-9953-573E2B00AA67}" presName="centerShape" presStyleLbl="node0" presStyleIdx="0" presStyleCnt="1" custScaleX="147602"/>
      <dgm:spPr>
        <a:prstGeom prst="star7">
          <a:avLst/>
        </a:prstGeom>
      </dgm:spPr>
    </dgm:pt>
    <dgm:pt modelId="{CA197039-0C16-4016-A68A-7EF15015A879}" type="pres">
      <dgm:prSet presAssocID="{8804C9D1-CA82-4730-A4D1-BDA740E435F4}" presName="parTrans" presStyleLbl="bgSibTrans2D1" presStyleIdx="0" presStyleCnt="2" custScaleX="65218" custLinFactNeighborX="74492" custLinFactNeighborY="64777"/>
      <dgm:spPr/>
    </dgm:pt>
    <dgm:pt modelId="{C06733FE-BE65-4321-BD81-A83812209218}" type="pres">
      <dgm:prSet presAssocID="{C136E3F3-B0C6-46DE-914A-EBFA40C8E40B}" presName="node" presStyleLbl="node1" presStyleIdx="0" presStyleCnt="2" custScaleX="112213" custScaleY="97870" custRadScaleRad="83593" custRadScaleInc="7211">
        <dgm:presLayoutVars>
          <dgm:bulletEnabled val="1"/>
        </dgm:presLayoutVars>
      </dgm:prSet>
      <dgm:spPr/>
    </dgm:pt>
    <dgm:pt modelId="{9AB45506-47AB-4E62-9415-FC930590D22F}" type="pres">
      <dgm:prSet presAssocID="{3CB344F4-28BF-402C-9E1E-B74D71A33F4E}" presName="parTrans" presStyleLbl="bgSibTrans2D1" presStyleIdx="1" presStyleCnt="2" custScaleX="65556" custLinFactNeighborX="-69872" custLinFactNeighborY="71748"/>
      <dgm:spPr/>
    </dgm:pt>
    <dgm:pt modelId="{9E08350B-DF76-4E92-A9FD-7AF4CBC87105}" type="pres">
      <dgm:prSet presAssocID="{659AF2EA-FE14-4C44-BB8E-A72BE2629CAF}" presName="node" presStyleLbl="node1" presStyleIdx="1" presStyleCnt="2" custRadScaleRad="81308" custRadScaleInc="-9666">
        <dgm:presLayoutVars>
          <dgm:bulletEnabled val="1"/>
        </dgm:presLayoutVars>
      </dgm:prSet>
      <dgm:spPr/>
    </dgm:pt>
  </dgm:ptLst>
  <dgm:cxnLst>
    <dgm:cxn modelId="{72435E2F-C17C-408C-A050-8C54D0A29AFC}" type="presOf" srcId="{3CB344F4-28BF-402C-9E1E-B74D71A33F4E}" destId="{9AB45506-47AB-4E62-9415-FC930590D22F}" srcOrd="0" destOrd="0" presId="urn:microsoft.com/office/officeart/2005/8/layout/radial4"/>
    <dgm:cxn modelId="{7B6B763D-A7CC-4B7F-A7A4-BA5A60010D45}" type="presOf" srcId="{CB9651E0-0A1C-46F0-94BF-8AE289E853D5}" destId="{821BF9D5-D35A-475C-AFE2-299021F2E1D1}" srcOrd="0" destOrd="0" presId="urn:microsoft.com/office/officeart/2005/8/layout/radial4"/>
    <dgm:cxn modelId="{A79EBB61-9626-4713-A011-33EE87654749}" type="presOf" srcId="{659AF2EA-FE14-4C44-BB8E-A72BE2629CAF}" destId="{9E08350B-DF76-4E92-A9FD-7AF4CBC87105}" srcOrd="0" destOrd="0" presId="urn:microsoft.com/office/officeart/2005/8/layout/radial4"/>
    <dgm:cxn modelId="{033CED48-9346-4761-AC70-6307AF6AD5A6}" type="presOf" srcId="{DC965143-CF53-47FA-9953-573E2B00AA67}" destId="{17B6F197-100F-4AA7-8DF0-BA35A8E25BE9}" srcOrd="0" destOrd="0" presId="urn:microsoft.com/office/officeart/2005/8/layout/radial4"/>
    <dgm:cxn modelId="{A04F5498-6D5B-451F-B707-5A3C2CECA32C}" srcId="{CB9651E0-0A1C-46F0-94BF-8AE289E853D5}" destId="{DC965143-CF53-47FA-9953-573E2B00AA67}" srcOrd="0" destOrd="0" parTransId="{427C765C-0A38-475F-8047-77C4F5FBE9F0}" sibTransId="{36B4012B-5CC9-44B1-9187-F06E93D477CC}"/>
    <dgm:cxn modelId="{C6AE8EA4-649E-44FC-8181-B9F395C8B2D3}" type="presOf" srcId="{8804C9D1-CA82-4730-A4D1-BDA740E435F4}" destId="{CA197039-0C16-4016-A68A-7EF15015A879}" srcOrd="0" destOrd="0" presId="urn:microsoft.com/office/officeart/2005/8/layout/radial4"/>
    <dgm:cxn modelId="{1F93EFA9-E80E-419F-BAF7-7CD3CF682295}" srcId="{DC965143-CF53-47FA-9953-573E2B00AA67}" destId="{659AF2EA-FE14-4C44-BB8E-A72BE2629CAF}" srcOrd="1" destOrd="0" parTransId="{3CB344F4-28BF-402C-9E1E-B74D71A33F4E}" sibTransId="{08C0B373-C51C-44D7-808A-37DFD23F3290}"/>
    <dgm:cxn modelId="{788847B0-0127-4748-A443-F7874C8DC38A}" srcId="{DC965143-CF53-47FA-9953-573E2B00AA67}" destId="{C136E3F3-B0C6-46DE-914A-EBFA40C8E40B}" srcOrd="0" destOrd="0" parTransId="{8804C9D1-CA82-4730-A4D1-BDA740E435F4}" sibTransId="{442CBF08-9BF4-44B7-BB0F-6B247AEDA0F1}"/>
    <dgm:cxn modelId="{82E996BA-566A-43B3-9CB8-C3E22B4A3EF9}" type="presOf" srcId="{C136E3F3-B0C6-46DE-914A-EBFA40C8E40B}" destId="{C06733FE-BE65-4321-BD81-A83812209218}" srcOrd="0" destOrd="0" presId="urn:microsoft.com/office/officeart/2005/8/layout/radial4"/>
    <dgm:cxn modelId="{92B47295-54A5-4BF5-ACAC-4816E4E7426C}" type="presParOf" srcId="{821BF9D5-D35A-475C-AFE2-299021F2E1D1}" destId="{17B6F197-100F-4AA7-8DF0-BA35A8E25BE9}" srcOrd="0" destOrd="0" presId="urn:microsoft.com/office/officeart/2005/8/layout/radial4"/>
    <dgm:cxn modelId="{07963905-0CF9-421F-BC7B-F37F0F977BF0}" type="presParOf" srcId="{821BF9D5-D35A-475C-AFE2-299021F2E1D1}" destId="{CA197039-0C16-4016-A68A-7EF15015A879}" srcOrd="1" destOrd="0" presId="urn:microsoft.com/office/officeart/2005/8/layout/radial4"/>
    <dgm:cxn modelId="{C3CFA049-C8FA-46CE-99DC-B265E540EE65}" type="presParOf" srcId="{821BF9D5-D35A-475C-AFE2-299021F2E1D1}" destId="{C06733FE-BE65-4321-BD81-A83812209218}" srcOrd="2" destOrd="0" presId="urn:microsoft.com/office/officeart/2005/8/layout/radial4"/>
    <dgm:cxn modelId="{FEB33824-5633-495D-ABE7-5CB654B07820}" type="presParOf" srcId="{821BF9D5-D35A-475C-AFE2-299021F2E1D1}" destId="{9AB45506-47AB-4E62-9415-FC930590D22F}" srcOrd="3" destOrd="0" presId="urn:microsoft.com/office/officeart/2005/8/layout/radial4"/>
    <dgm:cxn modelId="{C745EA9F-634D-43B0-A61F-8ADCADDC43A9}" type="presParOf" srcId="{821BF9D5-D35A-475C-AFE2-299021F2E1D1}" destId="{9E08350B-DF76-4E92-A9FD-7AF4CBC87105}"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38F1A8-9687-441B-A793-D0AB8020FDCE}" type="doc">
      <dgm:prSet loTypeId="urn:microsoft.com/office/officeart/2011/layout/RadialPictureList" loCatId="picture" qsTypeId="urn:microsoft.com/office/officeart/2005/8/quickstyle/simple1" qsCatId="simple" csTypeId="urn:microsoft.com/office/officeart/2005/8/colors/accent1_2" csCatId="accent1" phldr="1"/>
      <dgm:spPr/>
    </dgm:pt>
    <dgm:pt modelId="{7D3F568D-3C56-42F6-8DB4-6789555B4B67}">
      <dgm:prSet phldrT="[Text]" custT="1"/>
      <dgm:spPr>
        <a:noFill/>
        <a:ln>
          <a:noFill/>
        </a:ln>
      </dgm:spPr>
      <dgm:t>
        <a:bodyPr/>
        <a:lstStyle/>
        <a:p>
          <a:r>
            <a:rPr lang="en-US" sz="2800" b="1" dirty="0">
              <a:solidFill>
                <a:schemeClr val="tx1"/>
              </a:solidFill>
              <a:sym typeface="Wingdings 2"/>
            </a:rPr>
            <a:t>A Learning Guide:</a:t>
          </a:r>
        </a:p>
        <a:p>
          <a:r>
            <a:rPr lang="en-US" sz="2800" dirty="0">
              <a:solidFill>
                <a:schemeClr val="tx1"/>
              </a:solidFill>
              <a:sym typeface="Wingdings 2"/>
            </a:rPr>
            <a:t></a:t>
          </a:r>
          <a:r>
            <a:rPr lang="en-US" sz="2800" dirty="0">
              <a:solidFill>
                <a:schemeClr val="tx1"/>
              </a:solidFill>
            </a:rPr>
            <a:t>Self-Assessment </a:t>
          </a:r>
          <a:r>
            <a:rPr lang="en-US" sz="2800" dirty="0">
              <a:solidFill>
                <a:schemeClr val="tx1"/>
              </a:solidFill>
              <a:sym typeface="Wingdings 2"/>
            </a:rPr>
            <a:t></a:t>
          </a:r>
          <a:r>
            <a:rPr lang="en-US" sz="2800" dirty="0">
              <a:solidFill>
                <a:schemeClr val="tx1"/>
              </a:solidFill>
            </a:rPr>
            <a:t>Rights</a:t>
          </a:r>
        </a:p>
        <a:p>
          <a:pPr>
            <a:tabLst>
              <a:tab pos="341313" algn="l"/>
            </a:tabLst>
          </a:pPr>
          <a:r>
            <a:rPr lang="en-US" sz="2800" dirty="0">
              <a:solidFill>
                <a:schemeClr val="tx1"/>
              </a:solidFill>
              <a:sym typeface="Wingdings 2"/>
            </a:rPr>
            <a:t></a:t>
          </a:r>
          <a:r>
            <a:rPr lang="en-US" sz="2800" dirty="0">
              <a:solidFill>
                <a:schemeClr val="tx1"/>
              </a:solidFill>
            </a:rPr>
            <a:t>Self-Advocacy </a:t>
          </a:r>
          <a:r>
            <a:rPr lang="en-US" sz="2800" dirty="0">
              <a:solidFill>
                <a:schemeClr val="tx1"/>
              </a:solidFill>
              <a:sym typeface="Wingdings 2"/>
            </a:rPr>
            <a:t></a:t>
          </a:r>
          <a:r>
            <a:rPr lang="en-US" sz="2800" dirty="0">
              <a:solidFill>
                <a:schemeClr val="tx1"/>
              </a:solidFill>
            </a:rPr>
            <a:t>Hearing Access   	Technology </a:t>
          </a:r>
        </a:p>
        <a:p>
          <a:r>
            <a:rPr lang="en-US" sz="2800" dirty="0">
              <a:solidFill>
                <a:schemeClr val="tx1"/>
              </a:solidFill>
              <a:sym typeface="Wingdings 2"/>
            </a:rPr>
            <a:t></a:t>
          </a:r>
          <a:r>
            <a:rPr lang="en-US" sz="2800" dirty="0">
              <a:solidFill>
                <a:schemeClr val="tx1"/>
              </a:solidFill>
            </a:rPr>
            <a:t>Activities </a:t>
          </a:r>
        </a:p>
        <a:p>
          <a:r>
            <a:rPr lang="en-US" sz="2800" dirty="0">
              <a:solidFill>
                <a:schemeClr val="tx1"/>
              </a:solidFill>
              <a:sym typeface="Wingdings 2"/>
            </a:rPr>
            <a:t></a:t>
          </a:r>
          <a:r>
            <a:rPr lang="en-US" sz="2800" dirty="0">
              <a:solidFill>
                <a:schemeClr val="tx1"/>
              </a:solidFill>
            </a:rPr>
            <a:t>Resources</a:t>
          </a:r>
        </a:p>
      </dgm:t>
    </dgm:pt>
    <dgm:pt modelId="{8A2B3128-7274-49BE-9F83-6521400D487B}" type="parTrans" cxnId="{56FE0287-DABD-48B2-B892-C4986815721C}">
      <dgm:prSet/>
      <dgm:spPr/>
      <dgm:t>
        <a:bodyPr/>
        <a:lstStyle/>
        <a:p>
          <a:endParaRPr lang="en-US"/>
        </a:p>
      </dgm:t>
    </dgm:pt>
    <dgm:pt modelId="{69570946-9D1A-4E86-9A61-61A9DA643DE0}" type="sibTrans" cxnId="{56FE0287-DABD-48B2-B892-C4986815721C}">
      <dgm:prSet/>
      <dgm:spPr/>
      <dgm:t>
        <a:bodyPr/>
        <a:lstStyle/>
        <a:p>
          <a:endParaRPr lang="en-US"/>
        </a:p>
      </dgm:t>
    </dgm:pt>
    <dgm:pt modelId="{436CC7F8-80DB-4F86-889A-B1B8EC6F2EAC}">
      <dgm:prSet/>
      <dgm:spPr>
        <a:solidFill>
          <a:schemeClr val="accent1">
            <a:lumMod val="40000"/>
            <a:lumOff val="60000"/>
          </a:schemeClr>
        </a:solidFill>
      </dgm:spPr>
      <dgm:t>
        <a:bodyPr/>
        <a:lstStyle/>
        <a:p>
          <a:endParaRPr lang="en-US"/>
        </a:p>
      </dgm:t>
    </dgm:pt>
    <dgm:pt modelId="{4F53F7FF-1E7D-4B39-B9D3-9A6A0DA7545C}" type="parTrans" cxnId="{51F406AC-E556-4A73-987B-D3ED34017FBF}">
      <dgm:prSet/>
      <dgm:spPr/>
      <dgm:t>
        <a:bodyPr/>
        <a:lstStyle/>
        <a:p>
          <a:endParaRPr lang="en-US"/>
        </a:p>
      </dgm:t>
    </dgm:pt>
    <dgm:pt modelId="{8F2D4ED7-FBC9-4E23-9B43-EA1F9F94D99C}" type="sibTrans" cxnId="{51F406AC-E556-4A73-987B-D3ED34017FBF}">
      <dgm:prSet/>
      <dgm:spPr/>
      <dgm:t>
        <a:bodyPr/>
        <a:lstStyle/>
        <a:p>
          <a:endParaRPr lang="en-US"/>
        </a:p>
      </dgm:t>
    </dgm:pt>
    <dgm:pt modelId="{1E3748A7-41BA-4EC8-9D4A-2D2D87FE7F76}">
      <dgm:prSet/>
      <dgm:spPr/>
      <dgm:t>
        <a:bodyPr/>
        <a:lstStyle/>
        <a:p>
          <a:endParaRPr lang="en-US"/>
        </a:p>
      </dgm:t>
    </dgm:pt>
    <dgm:pt modelId="{F55A2F8C-C050-488C-B48C-7F1416CD5B9B}" type="parTrans" cxnId="{C0B409D8-D936-44E6-9DA8-BCF515698854}">
      <dgm:prSet/>
      <dgm:spPr/>
      <dgm:t>
        <a:bodyPr/>
        <a:lstStyle/>
        <a:p>
          <a:endParaRPr lang="en-US"/>
        </a:p>
      </dgm:t>
    </dgm:pt>
    <dgm:pt modelId="{A8FF3623-7CF9-4745-964F-D3B376F4A1EA}" type="sibTrans" cxnId="{C0B409D8-D936-44E6-9DA8-BCF515698854}">
      <dgm:prSet/>
      <dgm:spPr/>
      <dgm:t>
        <a:bodyPr/>
        <a:lstStyle/>
        <a:p>
          <a:endParaRPr lang="en-US"/>
        </a:p>
      </dgm:t>
    </dgm:pt>
    <dgm:pt modelId="{B1989DCE-8FAA-4BAF-833F-7B129F884BB9}">
      <dgm:prSet/>
      <dgm:spPr/>
      <dgm:t>
        <a:bodyPr/>
        <a:lstStyle/>
        <a:p>
          <a:endParaRPr lang="en-US"/>
        </a:p>
      </dgm:t>
    </dgm:pt>
    <dgm:pt modelId="{EE2E1D16-A5C9-4FFF-BF68-F68DB39900E6}" type="parTrans" cxnId="{488DC030-DB4D-41AF-A28E-1F8A42C27BAA}">
      <dgm:prSet/>
      <dgm:spPr/>
      <dgm:t>
        <a:bodyPr/>
        <a:lstStyle/>
        <a:p>
          <a:endParaRPr lang="en-US"/>
        </a:p>
      </dgm:t>
    </dgm:pt>
    <dgm:pt modelId="{7DEA4865-B268-4431-85F1-29D1D961B3EB}" type="sibTrans" cxnId="{488DC030-DB4D-41AF-A28E-1F8A42C27BAA}">
      <dgm:prSet/>
      <dgm:spPr/>
      <dgm:t>
        <a:bodyPr/>
        <a:lstStyle/>
        <a:p>
          <a:endParaRPr lang="en-US"/>
        </a:p>
      </dgm:t>
    </dgm:pt>
    <dgm:pt modelId="{E096898E-34F7-46F8-B090-DD6B7CA056E1}" type="pres">
      <dgm:prSet presAssocID="{DB38F1A8-9687-441B-A793-D0AB8020FDCE}" presName="Name0" presStyleCnt="0">
        <dgm:presLayoutVars>
          <dgm:chMax val="1"/>
          <dgm:chPref val="1"/>
          <dgm:dir/>
          <dgm:resizeHandles/>
        </dgm:presLayoutVars>
      </dgm:prSet>
      <dgm:spPr/>
    </dgm:pt>
    <dgm:pt modelId="{4C6A6FDF-B8D5-4CE1-98A4-85193178B25B}" type="pres">
      <dgm:prSet presAssocID="{436CC7F8-80DB-4F86-889A-B1B8EC6F2EAC}" presName="Parent" presStyleLbl="node1" presStyleIdx="0" presStyleCnt="2" custScaleX="149736" custScaleY="153787" custLinFactNeighborX="-21242" custLinFactNeighborY="7168">
        <dgm:presLayoutVars>
          <dgm:chMax val="4"/>
          <dgm:chPref val="3"/>
        </dgm:presLayoutVars>
      </dgm:prSet>
      <dgm:spPr/>
    </dgm:pt>
    <dgm:pt modelId="{148B6438-893C-4DB7-9A41-6A54CFB6BC11}" type="pres">
      <dgm:prSet presAssocID="{7D3F568D-3C56-42F6-8DB4-6789555B4B67}" presName="Accent" presStyleLbl="node1" presStyleIdx="1" presStyleCnt="2" custLinFactNeighborX="20307" custLinFactNeighborY="3446"/>
      <dgm:spPr/>
    </dgm:pt>
    <dgm:pt modelId="{2BD66150-2F64-4F99-920B-FCDC9FEE39A8}" type="pres">
      <dgm:prSet presAssocID="{7D3F568D-3C56-42F6-8DB4-6789555B4B67}" presName="Image1" presStyleLbl="fgImgPlace1" presStyleIdx="0" presStyleCnt="3" custScaleX="179034" custScaleY="130333" custLinFactNeighborX="379" custLinFactNeighborY="-24528"/>
      <dgm:spPr>
        <a:blipFill rotWithShape="1">
          <a:blip xmlns:r="http://schemas.openxmlformats.org/officeDocument/2006/relationships" r:embed="rId1"/>
          <a:stretch>
            <a:fillRect/>
          </a:stretch>
        </a:blipFill>
      </dgm:spPr>
    </dgm:pt>
    <dgm:pt modelId="{159F36F4-13B4-4FF9-A037-D31A241DD46D}" type="pres">
      <dgm:prSet presAssocID="{7D3F568D-3C56-42F6-8DB4-6789555B4B67}" presName="Child1" presStyleLbl="revTx" presStyleIdx="0" presStyleCnt="3" custScaleX="174284" custScaleY="242890" custLinFactX="-100000" custLinFactY="41808" custLinFactNeighborX="-103915" custLinFactNeighborY="100000">
        <dgm:presLayoutVars>
          <dgm:chMax val="0"/>
          <dgm:chPref val="0"/>
          <dgm:bulletEnabled val="1"/>
        </dgm:presLayoutVars>
      </dgm:prSet>
      <dgm:spPr/>
    </dgm:pt>
    <dgm:pt modelId="{5BE47DEF-BCE7-4C88-9E1A-9EAE8860532A}" type="pres">
      <dgm:prSet presAssocID="{1E3748A7-41BA-4EC8-9D4A-2D2D87FE7F76}" presName="Image2" presStyleCnt="0"/>
      <dgm:spPr/>
    </dgm:pt>
    <dgm:pt modelId="{8FC7CCC8-CD27-4395-BE2B-67F8D3FC44D1}" type="pres">
      <dgm:prSet presAssocID="{1E3748A7-41BA-4EC8-9D4A-2D2D87FE7F76}" presName="Image" presStyleLbl="fgImgPlace1" presStyleIdx="1" presStyleCnt="3" custScaleX="129529" custScaleY="140222" custLinFactY="42544" custLinFactNeighborX="-27123" custLinFactNeighborY="100000"/>
      <dgm:spPr>
        <a:blipFill rotWithShape="1">
          <a:blip xmlns:r="http://schemas.openxmlformats.org/officeDocument/2006/relationships" r:embed="rId2"/>
          <a:stretch>
            <a:fillRect/>
          </a:stretch>
        </a:blipFill>
      </dgm:spPr>
    </dgm:pt>
    <dgm:pt modelId="{CAFC0074-8683-46B3-9CB9-29D5660FAD19}" type="pres">
      <dgm:prSet presAssocID="{1E3748A7-41BA-4EC8-9D4A-2D2D87FE7F76}" presName="Child2" presStyleLbl="revTx" presStyleIdx="1" presStyleCnt="3">
        <dgm:presLayoutVars>
          <dgm:chMax val="0"/>
          <dgm:chPref val="0"/>
          <dgm:bulletEnabled val="1"/>
        </dgm:presLayoutVars>
      </dgm:prSet>
      <dgm:spPr/>
    </dgm:pt>
    <dgm:pt modelId="{8449A687-0E12-47A0-B78F-65EFC3E10CB3}" type="pres">
      <dgm:prSet presAssocID="{B1989DCE-8FAA-4BAF-833F-7B129F884BB9}" presName="Image3" presStyleCnt="0"/>
      <dgm:spPr/>
    </dgm:pt>
    <dgm:pt modelId="{3B6352FD-41F0-457B-B6AB-6A97F7733BD6}" type="pres">
      <dgm:prSet presAssocID="{B1989DCE-8FAA-4BAF-833F-7B129F884BB9}" presName="Image" presStyleLbl="fgImgPlace1" presStyleIdx="2" presStyleCnt="3" custScaleX="146781" custScaleY="176318" custLinFactX="28551" custLinFactY="-12718" custLinFactNeighborX="100000" custLinFactNeighborY="-100000"/>
      <dgm:spPr>
        <a:blipFill rotWithShape="1">
          <a:blip xmlns:r="http://schemas.openxmlformats.org/officeDocument/2006/relationships" r:embed="rId3"/>
          <a:stretch>
            <a:fillRect/>
          </a:stretch>
        </a:blipFill>
      </dgm:spPr>
    </dgm:pt>
    <dgm:pt modelId="{DFBF8A83-CEF4-4D93-9595-C65294C13E64}" type="pres">
      <dgm:prSet presAssocID="{B1989DCE-8FAA-4BAF-833F-7B129F884BB9}" presName="Child3" presStyleLbl="revTx" presStyleIdx="2" presStyleCnt="3">
        <dgm:presLayoutVars>
          <dgm:chMax val="0"/>
          <dgm:chPref val="0"/>
          <dgm:bulletEnabled val="1"/>
        </dgm:presLayoutVars>
      </dgm:prSet>
      <dgm:spPr/>
    </dgm:pt>
  </dgm:ptLst>
  <dgm:cxnLst>
    <dgm:cxn modelId="{50AF260D-9D81-4199-AE62-653D54021A7E}" type="presOf" srcId="{1E3748A7-41BA-4EC8-9D4A-2D2D87FE7F76}" destId="{CAFC0074-8683-46B3-9CB9-29D5660FAD19}" srcOrd="0" destOrd="0" presId="urn:microsoft.com/office/officeart/2011/layout/RadialPictureList"/>
    <dgm:cxn modelId="{488DC030-DB4D-41AF-A28E-1F8A42C27BAA}" srcId="{436CC7F8-80DB-4F86-889A-B1B8EC6F2EAC}" destId="{B1989DCE-8FAA-4BAF-833F-7B129F884BB9}" srcOrd="2" destOrd="0" parTransId="{EE2E1D16-A5C9-4FFF-BF68-F68DB39900E6}" sibTransId="{7DEA4865-B268-4431-85F1-29D1D961B3EB}"/>
    <dgm:cxn modelId="{F9B94541-6B3E-4351-8D44-A6538FAC6AD6}" type="presOf" srcId="{B1989DCE-8FAA-4BAF-833F-7B129F884BB9}" destId="{DFBF8A83-CEF4-4D93-9595-C65294C13E64}" srcOrd="0" destOrd="0" presId="urn:microsoft.com/office/officeart/2011/layout/RadialPictureList"/>
    <dgm:cxn modelId="{56FE0287-DABD-48B2-B892-C4986815721C}" srcId="{436CC7F8-80DB-4F86-889A-B1B8EC6F2EAC}" destId="{7D3F568D-3C56-42F6-8DB4-6789555B4B67}" srcOrd="0" destOrd="0" parTransId="{8A2B3128-7274-49BE-9F83-6521400D487B}" sibTransId="{69570946-9D1A-4E86-9A61-61A9DA643DE0}"/>
    <dgm:cxn modelId="{003DAA92-6257-413D-886A-6E1B922C1615}" type="presOf" srcId="{DB38F1A8-9687-441B-A793-D0AB8020FDCE}" destId="{E096898E-34F7-46F8-B090-DD6B7CA056E1}" srcOrd="0" destOrd="0" presId="urn:microsoft.com/office/officeart/2011/layout/RadialPictureList"/>
    <dgm:cxn modelId="{51F406AC-E556-4A73-987B-D3ED34017FBF}" srcId="{DB38F1A8-9687-441B-A793-D0AB8020FDCE}" destId="{436CC7F8-80DB-4F86-889A-B1B8EC6F2EAC}" srcOrd="0" destOrd="0" parTransId="{4F53F7FF-1E7D-4B39-B9D3-9A6A0DA7545C}" sibTransId="{8F2D4ED7-FBC9-4E23-9B43-EA1F9F94D99C}"/>
    <dgm:cxn modelId="{215775CE-21E9-40D9-9DF3-6D1CDF93DCFE}" type="presOf" srcId="{436CC7F8-80DB-4F86-889A-B1B8EC6F2EAC}" destId="{4C6A6FDF-B8D5-4CE1-98A4-85193178B25B}" srcOrd="0" destOrd="0" presId="urn:microsoft.com/office/officeart/2011/layout/RadialPictureList"/>
    <dgm:cxn modelId="{C0B409D8-D936-44E6-9DA8-BCF515698854}" srcId="{436CC7F8-80DB-4F86-889A-B1B8EC6F2EAC}" destId="{1E3748A7-41BA-4EC8-9D4A-2D2D87FE7F76}" srcOrd="1" destOrd="0" parTransId="{F55A2F8C-C050-488C-B48C-7F1416CD5B9B}" sibTransId="{A8FF3623-7CF9-4745-964F-D3B376F4A1EA}"/>
    <dgm:cxn modelId="{323EDFDA-0F26-4207-8AF3-E6CD5379B248}" type="presOf" srcId="{7D3F568D-3C56-42F6-8DB4-6789555B4B67}" destId="{159F36F4-13B4-4FF9-A037-D31A241DD46D}" srcOrd="0" destOrd="0" presId="urn:microsoft.com/office/officeart/2011/layout/RadialPictureList"/>
    <dgm:cxn modelId="{FD15E190-1152-4B86-9BCD-A5E19DC3C14C}" type="presParOf" srcId="{E096898E-34F7-46F8-B090-DD6B7CA056E1}" destId="{4C6A6FDF-B8D5-4CE1-98A4-85193178B25B}" srcOrd="0" destOrd="0" presId="urn:microsoft.com/office/officeart/2011/layout/RadialPictureList"/>
    <dgm:cxn modelId="{1ABFD4F4-D5B0-4C74-BD07-8BBB0B042F78}" type="presParOf" srcId="{E096898E-34F7-46F8-B090-DD6B7CA056E1}" destId="{148B6438-893C-4DB7-9A41-6A54CFB6BC11}" srcOrd="1" destOrd="0" presId="urn:microsoft.com/office/officeart/2011/layout/RadialPictureList"/>
    <dgm:cxn modelId="{9C55CE2A-8814-4689-8670-2AF2C1E53A5C}" type="presParOf" srcId="{E096898E-34F7-46F8-B090-DD6B7CA056E1}" destId="{2BD66150-2F64-4F99-920B-FCDC9FEE39A8}" srcOrd="2" destOrd="0" presId="urn:microsoft.com/office/officeart/2011/layout/RadialPictureList"/>
    <dgm:cxn modelId="{701B7044-CF33-49AE-8A7E-C539A7A7D08A}" type="presParOf" srcId="{E096898E-34F7-46F8-B090-DD6B7CA056E1}" destId="{159F36F4-13B4-4FF9-A037-D31A241DD46D}" srcOrd="3" destOrd="0" presId="urn:microsoft.com/office/officeart/2011/layout/RadialPictureList"/>
    <dgm:cxn modelId="{E57E0365-0941-4335-A101-FB49D1663BB2}" type="presParOf" srcId="{E096898E-34F7-46F8-B090-DD6B7CA056E1}" destId="{5BE47DEF-BCE7-4C88-9E1A-9EAE8860532A}" srcOrd="4" destOrd="0" presId="urn:microsoft.com/office/officeart/2011/layout/RadialPictureList"/>
    <dgm:cxn modelId="{E63E46A7-F99B-4456-A020-B34FEBE77AB1}" type="presParOf" srcId="{5BE47DEF-BCE7-4C88-9E1A-9EAE8860532A}" destId="{8FC7CCC8-CD27-4395-BE2B-67F8D3FC44D1}" srcOrd="0" destOrd="0" presId="urn:microsoft.com/office/officeart/2011/layout/RadialPictureList"/>
    <dgm:cxn modelId="{A560C02E-0FF1-4D49-BD2D-F105BCAFD3ED}" type="presParOf" srcId="{E096898E-34F7-46F8-B090-DD6B7CA056E1}" destId="{CAFC0074-8683-46B3-9CB9-29D5660FAD19}" srcOrd="5" destOrd="0" presId="urn:microsoft.com/office/officeart/2011/layout/RadialPictureList"/>
    <dgm:cxn modelId="{BC7DDBE2-A966-4FFE-AB5A-438833D510E2}" type="presParOf" srcId="{E096898E-34F7-46F8-B090-DD6B7CA056E1}" destId="{8449A687-0E12-47A0-B78F-65EFC3E10CB3}" srcOrd="6" destOrd="0" presId="urn:microsoft.com/office/officeart/2011/layout/RadialPictureList"/>
    <dgm:cxn modelId="{795469AC-025A-4816-98A7-F624AEC2F7BB}" type="presParOf" srcId="{8449A687-0E12-47A0-B78F-65EFC3E10CB3}" destId="{3B6352FD-41F0-457B-B6AB-6A97F7733BD6}" srcOrd="0" destOrd="0" presId="urn:microsoft.com/office/officeart/2011/layout/RadialPictureList"/>
    <dgm:cxn modelId="{4DE3691E-24A6-423E-8A0D-E82480341819}" type="presParOf" srcId="{E096898E-34F7-46F8-B090-DD6B7CA056E1}" destId="{DFBF8A83-CEF4-4D93-9595-C65294C13E64}"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177AC-F48B-40AF-A758-D52512C42DD7}"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4E69549-AF47-45DC-88A0-B302751CF834}">
      <dgm:prSet phldrT="[Text]"/>
      <dgm:spPr/>
      <dgm:t>
        <a:bodyPr/>
        <a:lstStyle/>
        <a:p>
          <a:r>
            <a:rPr lang="en-US" b="1" dirty="0">
              <a:solidFill>
                <a:schemeClr val="tx1"/>
              </a:solidFill>
            </a:rPr>
            <a:t>ACCESS</a:t>
          </a:r>
        </a:p>
      </dgm:t>
    </dgm:pt>
    <dgm:pt modelId="{278ED436-FD3E-4485-9296-C5F44FF18E11}" type="parTrans" cxnId="{FE52C63B-14D2-44B7-B9F8-4E6E590C5C9D}">
      <dgm:prSet/>
      <dgm:spPr/>
      <dgm:t>
        <a:bodyPr/>
        <a:lstStyle/>
        <a:p>
          <a:endParaRPr lang="en-US"/>
        </a:p>
      </dgm:t>
    </dgm:pt>
    <dgm:pt modelId="{70A8F104-97EE-43D3-A0B1-300DE8FD75C3}" type="sibTrans" cxnId="{FE52C63B-14D2-44B7-B9F8-4E6E590C5C9D}">
      <dgm:prSet/>
      <dgm:spPr/>
      <dgm:t>
        <a:bodyPr/>
        <a:lstStyle/>
        <a:p>
          <a:endParaRPr lang="en-US"/>
        </a:p>
      </dgm:t>
    </dgm:pt>
    <dgm:pt modelId="{A3DCD68B-5066-45A0-B38C-19D5D32ACB90}">
      <dgm:prSet phldrT="[Text]"/>
      <dgm:spPr/>
      <dgm:t>
        <a:bodyPr/>
        <a:lstStyle/>
        <a:p>
          <a:r>
            <a:rPr lang="en-US" b="1" dirty="0">
              <a:solidFill>
                <a:schemeClr val="tx1"/>
              </a:solidFill>
            </a:rPr>
            <a:t>Communication</a:t>
          </a:r>
        </a:p>
      </dgm:t>
    </dgm:pt>
    <dgm:pt modelId="{1DF4DFEC-C777-445A-89EC-37A43BB4BBF3}" type="parTrans" cxnId="{95C001E7-01EB-4B25-891E-426903A93D55}">
      <dgm:prSet/>
      <dgm:spPr/>
      <dgm:t>
        <a:bodyPr/>
        <a:lstStyle/>
        <a:p>
          <a:endParaRPr lang="en-US"/>
        </a:p>
      </dgm:t>
    </dgm:pt>
    <dgm:pt modelId="{29304982-544C-495C-B84D-0404BE7A437E}" type="sibTrans" cxnId="{95C001E7-01EB-4B25-891E-426903A93D55}">
      <dgm:prSet/>
      <dgm:spPr/>
      <dgm:t>
        <a:bodyPr/>
        <a:lstStyle/>
        <a:p>
          <a:endParaRPr lang="en-US"/>
        </a:p>
      </dgm:t>
    </dgm:pt>
    <dgm:pt modelId="{0CC1FF1D-F79B-4D83-B5F9-5EFDE21C7748}">
      <dgm:prSet phldrT="[Text]"/>
      <dgm:spPr>
        <a:solidFill>
          <a:schemeClr val="accent4">
            <a:lumMod val="20000"/>
            <a:lumOff val="80000"/>
          </a:schemeClr>
        </a:solidFill>
      </dgm:spPr>
      <dgm:t>
        <a:bodyPr/>
        <a:lstStyle/>
        <a:p>
          <a:r>
            <a:rPr lang="en-US" b="1" dirty="0">
              <a:solidFill>
                <a:schemeClr val="bg1">
                  <a:lumMod val="65000"/>
                </a:schemeClr>
              </a:solidFill>
            </a:rPr>
            <a:t>Technology</a:t>
          </a:r>
        </a:p>
      </dgm:t>
    </dgm:pt>
    <dgm:pt modelId="{9A8F1081-DD71-4EC6-9D08-8AEA9132554E}" type="parTrans" cxnId="{AF5F3C24-4BC8-4736-BBC7-EAF54C4F9B4D}">
      <dgm:prSet/>
      <dgm:spPr/>
      <dgm:t>
        <a:bodyPr/>
        <a:lstStyle/>
        <a:p>
          <a:endParaRPr lang="en-US"/>
        </a:p>
      </dgm:t>
    </dgm:pt>
    <dgm:pt modelId="{454E6C0F-A2A9-4237-A5EB-767ECE73A179}" type="sibTrans" cxnId="{AF5F3C24-4BC8-4736-BBC7-EAF54C4F9B4D}">
      <dgm:prSet/>
      <dgm:spPr/>
      <dgm:t>
        <a:bodyPr/>
        <a:lstStyle/>
        <a:p>
          <a:endParaRPr lang="en-US"/>
        </a:p>
      </dgm:t>
    </dgm:pt>
    <dgm:pt modelId="{7C975D25-4C24-439E-A8A2-6526DAD084B7}">
      <dgm:prSet/>
      <dgm:spPr>
        <a:solidFill>
          <a:schemeClr val="tx2">
            <a:lumMod val="25000"/>
            <a:lumOff val="75000"/>
          </a:schemeClr>
        </a:solidFill>
      </dgm:spPr>
      <dgm:t>
        <a:bodyPr/>
        <a:lstStyle/>
        <a:p>
          <a:r>
            <a:rPr lang="en-US" b="1" dirty="0">
              <a:solidFill>
                <a:schemeClr val="bg1">
                  <a:lumMod val="65000"/>
                </a:schemeClr>
              </a:solidFill>
            </a:rPr>
            <a:t>Education</a:t>
          </a:r>
        </a:p>
      </dgm:t>
    </dgm:pt>
    <dgm:pt modelId="{25B13D42-41D5-44B2-8C03-36432A5816A8}" type="parTrans" cxnId="{9C1EAE0E-8CA8-467C-8839-D9D1E382B69A}">
      <dgm:prSet/>
      <dgm:spPr/>
      <dgm:t>
        <a:bodyPr/>
        <a:lstStyle/>
        <a:p>
          <a:endParaRPr lang="en-US"/>
        </a:p>
      </dgm:t>
    </dgm:pt>
    <dgm:pt modelId="{618A0280-2774-4E2A-96EB-E52352147F43}" type="sibTrans" cxnId="{9C1EAE0E-8CA8-467C-8839-D9D1E382B69A}">
      <dgm:prSet/>
      <dgm:spPr/>
      <dgm:t>
        <a:bodyPr/>
        <a:lstStyle/>
        <a:p>
          <a:endParaRPr lang="en-US"/>
        </a:p>
      </dgm:t>
    </dgm:pt>
    <dgm:pt modelId="{AEA504AF-CCD2-4C88-88F2-D0AEAF941495}" type="pres">
      <dgm:prSet presAssocID="{A32177AC-F48B-40AF-A758-D52512C42DD7}" presName="cycle" presStyleCnt="0">
        <dgm:presLayoutVars>
          <dgm:chMax val="1"/>
          <dgm:dir/>
          <dgm:animLvl val="ctr"/>
          <dgm:resizeHandles val="exact"/>
        </dgm:presLayoutVars>
      </dgm:prSet>
      <dgm:spPr/>
    </dgm:pt>
    <dgm:pt modelId="{E410F7D4-4425-4C61-B5EC-7678BC0AEC5B}" type="pres">
      <dgm:prSet presAssocID="{44E69549-AF47-45DC-88A0-B302751CF834}" presName="centerShape" presStyleLbl="node0" presStyleIdx="0" presStyleCnt="1" custScaleX="144563" custScaleY="123616"/>
      <dgm:spPr/>
    </dgm:pt>
    <dgm:pt modelId="{CE5FE6C7-3A96-48BB-8FC0-5C63A6945045}" type="pres">
      <dgm:prSet presAssocID="{1DF4DFEC-C777-445A-89EC-37A43BB4BBF3}" presName="parTrans" presStyleLbl="bgSibTrans2D1" presStyleIdx="0" presStyleCnt="3" custLinFactNeighborX="9751" custLinFactNeighborY="14438"/>
      <dgm:spPr/>
    </dgm:pt>
    <dgm:pt modelId="{B453EE56-F4A6-4813-9393-9E9E562DB409}" type="pres">
      <dgm:prSet presAssocID="{A3DCD68B-5066-45A0-B38C-19D5D32ACB90}" presName="node" presStyleLbl="node1" presStyleIdx="0" presStyleCnt="3" custScaleX="104336" custScaleY="110667" custRadScaleRad="120345" custRadScaleInc="16584">
        <dgm:presLayoutVars>
          <dgm:bulletEnabled val="1"/>
        </dgm:presLayoutVars>
      </dgm:prSet>
      <dgm:spPr/>
    </dgm:pt>
    <dgm:pt modelId="{635BB454-8E06-427D-86F8-2E987A9A89AB}" type="pres">
      <dgm:prSet presAssocID="{25B13D42-41D5-44B2-8C03-36432A5816A8}" presName="parTrans" presStyleLbl="bgSibTrans2D1" presStyleIdx="1" presStyleCnt="3"/>
      <dgm:spPr/>
    </dgm:pt>
    <dgm:pt modelId="{01432963-F6C0-46E8-911D-F323A00CF87F}" type="pres">
      <dgm:prSet presAssocID="{7C975D25-4C24-439E-A8A2-6526DAD084B7}" presName="node" presStyleLbl="node1" presStyleIdx="1" presStyleCnt="3" custScaleX="106895" custScaleY="110111">
        <dgm:presLayoutVars>
          <dgm:bulletEnabled val="1"/>
        </dgm:presLayoutVars>
      </dgm:prSet>
      <dgm:spPr/>
    </dgm:pt>
    <dgm:pt modelId="{26B9C4A0-EAC8-4CC8-8003-AA311237C50A}" type="pres">
      <dgm:prSet presAssocID="{9A8F1081-DD71-4EC6-9D08-8AEA9132554E}" presName="parTrans" presStyleLbl="bgSibTrans2D1" presStyleIdx="2" presStyleCnt="3" custLinFactNeighborX="-10401" custLinFactNeighborY="12994"/>
      <dgm:spPr/>
    </dgm:pt>
    <dgm:pt modelId="{613A7CCD-FFED-4DD5-A091-0DD43839B004}" type="pres">
      <dgm:prSet presAssocID="{0CC1FF1D-F79B-4D83-B5F9-5EFDE21C7748}" presName="node" presStyleLbl="node1" presStyleIdx="2" presStyleCnt="3" custScaleX="110496" custScaleY="106168" custRadScaleRad="125990" custRadScaleInc="-11570">
        <dgm:presLayoutVars>
          <dgm:bulletEnabled val="1"/>
        </dgm:presLayoutVars>
      </dgm:prSet>
      <dgm:spPr/>
    </dgm:pt>
  </dgm:ptLst>
  <dgm:cxnLst>
    <dgm:cxn modelId="{9C1EAE0E-8CA8-467C-8839-D9D1E382B69A}" srcId="{44E69549-AF47-45DC-88A0-B302751CF834}" destId="{7C975D25-4C24-439E-A8A2-6526DAD084B7}" srcOrd="1" destOrd="0" parTransId="{25B13D42-41D5-44B2-8C03-36432A5816A8}" sibTransId="{618A0280-2774-4E2A-96EB-E52352147F43}"/>
    <dgm:cxn modelId="{E5FAD913-6517-43D1-A688-5AD3D7CF3CB0}" type="presOf" srcId="{25B13D42-41D5-44B2-8C03-36432A5816A8}" destId="{635BB454-8E06-427D-86F8-2E987A9A89AB}" srcOrd="0" destOrd="0" presId="urn:microsoft.com/office/officeart/2005/8/layout/radial4"/>
    <dgm:cxn modelId="{0D22FA13-B9C7-4FD3-88B0-573D7C5A5E49}" type="presOf" srcId="{44E69549-AF47-45DC-88A0-B302751CF834}" destId="{E410F7D4-4425-4C61-B5EC-7678BC0AEC5B}" srcOrd="0" destOrd="0" presId="urn:microsoft.com/office/officeart/2005/8/layout/radial4"/>
    <dgm:cxn modelId="{AF5F3C24-4BC8-4736-BBC7-EAF54C4F9B4D}" srcId="{44E69549-AF47-45DC-88A0-B302751CF834}" destId="{0CC1FF1D-F79B-4D83-B5F9-5EFDE21C7748}" srcOrd="2" destOrd="0" parTransId="{9A8F1081-DD71-4EC6-9D08-8AEA9132554E}" sibTransId="{454E6C0F-A2A9-4237-A5EB-767ECE73A179}"/>
    <dgm:cxn modelId="{FE52C63B-14D2-44B7-B9F8-4E6E590C5C9D}" srcId="{A32177AC-F48B-40AF-A758-D52512C42DD7}" destId="{44E69549-AF47-45DC-88A0-B302751CF834}" srcOrd="0" destOrd="0" parTransId="{278ED436-FD3E-4485-9296-C5F44FF18E11}" sibTransId="{70A8F104-97EE-43D3-A0B1-300DE8FD75C3}"/>
    <dgm:cxn modelId="{1397F53F-93BF-4044-9EB9-B3DE77C92EC5}" type="presOf" srcId="{1DF4DFEC-C777-445A-89EC-37A43BB4BBF3}" destId="{CE5FE6C7-3A96-48BB-8FC0-5C63A6945045}" srcOrd="0" destOrd="0" presId="urn:microsoft.com/office/officeart/2005/8/layout/radial4"/>
    <dgm:cxn modelId="{3201059C-5F63-4CFF-B981-7E4E7A6C5E44}" type="presOf" srcId="{0CC1FF1D-F79B-4D83-B5F9-5EFDE21C7748}" destId="{613A7CCD-FFED-4DD5-A091-0DD43839B004}" srcOrd="0" destOrd="0" presId="urn:microsoft.com/office/officeart/2005/8/layout/radial4"/>
    <dgm:cxn modelId="{584481D3-D269-457E-9D77-FE339DEE8081}" type="presOf" srcId="{A3DCD68B-5066-45A0-B38C-19D5D32ACB90}" destId="{B453EE56-F4A6-4813-9393-9E9E562DB409}" srcOrd="0" destOrd="0" presId="urn:microsoft.com/office/officeart/2005/8/layout/radial4"/>
    <dgm:cxn modelId="{4E90AEE4-B099-46E3-BF3C-2783E577A490}" type="presOf" srcId="{7C975D25-4C24-439E-A8A2-6526DAD084B7}" destId="{01432963-F6C0-46E8-911D-F323A00CF87F}" srcOrd="0" destOrd="0" presId="urn:microsoft.com/office/officeart/2005/8/layout/radial4"/>
    <dgm:cxn modelId="{95C001E7-01EB-4B25-891E-426903A93D55}" srcId="{44E69549-AF47-45DC-88A0-B302751CF834}" destId="{A3DCD68B-5066-45A0-B38C-19D5D32ACB90}" srcOrd="0" destOrd="0" parTransId="{1DF4DFEC-C777-445A-89EC-37A43BB4BBF3}" sibTransId="{29304982-544C-495C-B84D-0404BE7A437E}"/>
    <dgm:cxn modelId="{266B7BFA-49E9-4993-B3E2-BE4AFC630C55}" type="presOf" srcId="{A32177AC-F48B-40AF-A758-D52512C42DD7}" destId="{AEA504AF-CCD2-4C88-88F2-D0AEAF941495}" srcOrd="0" destOrd="0" presId="urn:microsoft.com/office/officeart/2005/8/layout/radial4"/>
    <dgm:cxn modelId="{83A484FA-ACB0-4C85-97F4-ECCC095680CC}" type="presOf" srcId="{9A8F1081-DD71-4EC6-9D08-8AEA9132554E}" destId="{26B9C4A0-EAC8-4CC8-8003-AA311237C50A}" srcOrd="0" destOrd="0" presId="urn:microsoft.com/office/officeart/2005/8/layout/radial4"/>
    <dgm:cxn modelId="{FD27CCE8-257C-4D2E-B86A-1A7D24EB53A9}" type="presParOf" srcId="{AEA504AF-CCD2-4C88-88F2-D0AEAF941495}" destId="{E410F7D4-4425-4C61-B5EC-7678BC0AEC5B}" srcOrd="0" destOrd="0" presId="urn:microsoft.com/office/officeart/2005/8/layout/radial4"/>
    <dgm:cxn modelId="{2A56E432-18D9-4927-B249-38E2455DCAA9}" type="presParOf" srcId="{AEA504AF-CCD2-4C88-88F2-D0AEAF941495}" destId="{CE5FE6C7-3A96-48BB-8FC0-5C63A6945045}" srcOrd="1" destOrd="0" presId="urn:microsoft.com/office/officeart/2005/8/layout/radial4"/>
    <dgm:cxn modelId="{E7746DC4-14DF-4B8B-9EC4-423910E909CF}" type="presParOf" srcId="{AEA504AF-CCD2-4C88-88F2-D0AEAF941495}" destId="{B453EE56-F4A6-4813-9393-9E9E562DB409}" srcOrd="2" destOrd="0" presId="urn:microsoft.com/office/officeart/2005/8/layout/radial4"/>
    <dgm:cxn modelId="{4AF99E61-66BD-44ED-8B3F-C9129A39139A}" type="presParOf" srcId="{AEA504AF-CCD2-4C88-88F2-D0AEAF941495}" destId="{635BB454-8E06-427D-86F8-2E987A9A89AB}" srcOrd="3" destOrd="0" presId="urn:microsoft.com/office/officeart/2005/8/layout/radial4"/>
    <dgm:cxn modelId="{C67C6437-48E3-42B5-9968-4DBDC717A458}" type="presParOf" srcId="{AEA504AF-CCD2-4C88-88F2-D0AEAF941495}" destId="{01432963-F6C0-46E8-911D-F323A00CF87F}" srcOrd="4" destOrd="0" presId="urn:microsoft.com/office/officeart/2005/8/layout/radial4"/>
    <dgm:cxn modelId="{20950F85-C7ED-438E-83B7-70CF727E37CC}" type="presParOf" srcId="{AEA504AF-CCD2-4C88-88F2-D0AEAF941495}" destId="{26B9C4A0-EAC8-4CC8-8003-AA311237C50A}" srcOrd="5" destOrd="0" presId="urn:microsoft.com/office/officeart/2005/8/layout/radial4"/>
    <dgm:cxn modelId="{249034C7-9A1F-4612-9F20-75D2FB8A0719}" type="presParOf" srcId="{AEA504AF-CCD2-4C88-88F2-D0AEAF941495}" destId="{613A7CCD-FFED-4DD5-A091-0DD43839B00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8FB20A-031D-4FF7-8E85-70102FEDF57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1F848BC-BC1F-4330-83EC-C44D244769FB}">
      <dgm:prSet phldrT="[Text]" custT="1"/>
      <dgm:spPr/>
      <dgm:t>
        <a:bodyPr/>
        <a:lstStyle/>
        <a:p>
          <a:r>
            <a:rPr lang="en-US" sz="2400" b="1" i="1" dirty="0"/>
            <a:t>Access</a:t>
          </a:r>
          <a:r>
            <a:rPr lang="en-US" sz="2400" i="1" dirty="0"/>
            <a:t> to receive information</a:t>
          </a:r>
        </a:p>
      </dgm:t>
    </dgm:pt>
    <dgm:pt modelId="{6AE11BB2-E214-4A16-8A8C-717399096989}" type="parTrans" cxnId="{F616A2AA-785B-4367-84B7-8B33B5FAB3AE}">
      <dgm:prSet/>
      <dgm:spPr/>
      <dgm:t>
        <a:bodyPr/>
        <a:lstStyle/>
        <a:p>
          <a:endParaRPr lang="en-US" i="1"/>
        </a:p>
      </dgm:t>
    </dgm:pt>
    <dgm:pt modelId="{E4434B3D-4CF7-4BBD-A509-C0BCD80B3A4A}" type="sibTrans" cxnId="{F616A2AA-785B-4367-84B7-8B33B5FAB3AE}">
      <dgm:prSet/>
      <dgm:spPr/>
      <dgm:t>
        <a:bodyPr/>
        <a:lstStyle/>
        <a:p>
          <a:endParaRPr lang="en-US" i="1"/>
        </a:p>
      </dgm:t>
    </dgm:pt>
    <dgm:pt modelId="{7E9E27CC-82CA-45BD-8D49-F920ACE14F0E}">
      <dgm:prSet phldrT="[Text]" custT="1"/>
      <dgm:spPr/>
      <dgm:t>
        <a:bodyPr/>
        <a:lstStyle/>
        <a:p>
          <a:r>
            <a:rPr lang="en-US" sz="2400" b="1" i="1" dirty="0"/>
            <a:t>Language</a:t>
          </a:r>
          <a:r>
            <a:rPr lang="en-US" sz="2400" i="1" dirty="0"/>
            <a:t> to identify what is received</a:t>
          </a:r>
        </a:p>
      </dgm:t>
    </dgm:pt>
    <dgm:pt modelId="{C3216DB0-1D30-462F-95D9-28BB993C059A}" type="parTrans" cxnId="{73683E5B-F1F2-4A01-8B7F-C42F93E35302}">
      <dgm:prSet/>
      <dgm:spPr/>
      <dgm:t>
        <a:bodyPr/>
        <a:lstStyle/>
        <a:p>
          <a:endParaRPr lang="en-US" i="1"/>
        </a:p>
      </dgm:t>
    </dgm:pt>
    <dgm:pt modelId="{8949BF7B-34FA-4E8F-8946-F4716B5BB81B}" type="sibTrans" cxnId="{73683E5B-F1F2-4A01-8B7F-C42F93E35302}">
      <dgm:prSet/>
      <dgm:spPr/>
      <dgm:t>
        <a:bodyPr/>
        <a:lstStyle/>
        <a:p>
          <a:endParaRPr lang="en-US" i="1"/>
        </a:p>
      </dgm:t>
    </dgm:pt>
    <dgm:pt modelId="{821EF56F-CB80-4B7A-9443-C6CB1BE96798}">
      <dgm:prSet phldrT="[Text]" custT="1"/>
      <dgm:spPr/>
      <dgm:t>
        <a:bodyPr/>
        <a:lstStyle/>
        <a:p>
          <a:r>
            <a:rPr lang="en-US" sz="2400" b="1" i="1" dirty="0"/>
            <a:t>Cognition</a:t>
          </a:r>
          <a:r>
            <a:rPr lang="en-US" sz="2400" i="1" dirty="0"/>
            <a:t> to process and derive meaning</a:t>
          </a:r>
        </a:p>
      </dgm:t>
    </dgm:pt>
    <dgm:pt modelId="{91A0341C-C740-48BE-B921-F0301744BAE6}" type="parTrans" cxnId="{EDC549C5-D26F-4159-8EDE-5077FA238CDA}">
      <dgm:prSet/>
      <dgm:spPr/>
      <dgm:t>
        <a:bodyPr/>
        <a:lstStyle/>
        <a:p>
          <a:endParaRPr lang="en-US" i="1"/>
        </a:p>
      </dgm:t>
    </dgm:pt>
    <dgm:pt modelId="{5B4D045D-B817-4922-BC97-C80CFC9CC61D}" type="sibTrans" cxnId="{EDC549C5-D26F-4159-8EDE-5077FA238CDA}">
      <dgm:prSet/>
      <dgm:spPr/>
      <dgm:t>
        <a:bodyPr/>
        <a:lstStyle/>
        <a:p>
          <a:endParaRPr lang="en-US" i="1"/>
        </a:p>
      </dgm:t>
    </dgm:pt>
    <dgm:pt modelId="{F9291C91-8FD1-4A63-AD9F-3FD8CA3E5DB3}" type="pres">
      <dgm:prSet presAssocID="{488FB20A-031D-4FF7-8E85-70102FEDF57D}" presName="Name0" presStyleCnt="0">
        <dgm:presLayoutVars>
          <dgm:chMax val="11"/>
          <dgm:chPref val="11"/>
          <dgm:dir/>
          <dgm:resizeHandles/>
        </dgm:presLayoutVars>
      </dgm:prSet>
      <dgm:spPr/>
    </dgm:pt>
    <dgm:pt modelId="{D8F20DED-7E30-420A-9A08-402DD99696C5}" type="pres">
      <dgm:prSet presAssocID="{821EF56F-CB80-4B7A-9443-C6CB1BE96798}" presName="Accent3" presStyleCnt="0"/>
      <dgm:spPr/>
    </dgm:pt>
    <dgm:pt modelId="{8EDC085C-6F72-4049-B2F3-A0D05300605D}" type="pres">
      <dgm:prSet presAssocID="{821EF56F-CB80-4B7A-9443-C6CB1BE96798}" presName="Accent" presStyleLbl="node1" presStyleIdx="0" presStyleCnt="3"/>
      <dgm:spPr/>
    </dgm:pt>
    <dgm:pt modelId="{C681183C-BEDB-42AB-81C2-3D51F5FF78B5}" type="pres">
      <dgm:prSet presAssocID="{821EF56F-CB80-4B7A-9443-C6CB1BE96798}" presName="ParentBackground3" presStyleCnt="0"/>
      <dgm:spPr/>
    </dgm:pt>
    <dgm:pt modelId="{5C25A6A0-3A93-4879-9113-A9D206F81EB6}" type="pres">
      <dgm:prSet presAssocID="{821EF56F-CB80-4B7A-9443-C6CB1BE96798}" presName="ParentBackground" presStyleLbl="fgAcc1" presStyleIdx="0" presStyleCnt="3"/>
      <dgm:spPr/>
    </dgm:pt>
    <dgm:pt modelId="{3C963E56-1E5D-4169-B068-6C0E40880CD2}" type="pres">
      <dgm:prSet presAssocID="{821EF56F-CB80-4B7A-9443-C6CB1BE96798}" presName="Parent3" presStyleLbl="revTx" presStyleIdx="0" presStyleCnt="0">
        <dgm:presLayoutVars>
          <dgm:chMax val="1"/>
          <dgm:chPref val="1"/>
          <dgm:bulletEnabled val="1"/>
        </dgm:presLayoutVars>
      </dgm:prSet>
      <dgm:spPr/>
    </dgm:pt>
    <dgm:pt modelId="{E7E97465-0FAB-4008-AFD6-EC788A74A5C4}" type="pres">
      <dgm:prSet presAssocID="{7E9E27CC-82CA-45BD-8D49-F920ACE14F0E}" presName="Accent2" presStyleCnt="0"/>
      <dgm:spPr/>
    </dgm:pt>
    <dgm:pt modelId="{49C7441F-FEEB-4055-93D1-0F17C2EB3660}" type="pres">
      <dgm:prSet presAssocID="{7E9E27CC-82CA-45BD-8D49-F920ACE14F0E}" presName="Accent" presStyleLbl="node1" presStyleIdx="1" presStyleCnt="3"/>
      <dgm:spPr/>
    </dgm:pt>
    <dgm:pt modelId="{1E69A210-F055-4875-A171-EF29F24D325C}" type="pres">
      <dgm:prSet presAssocID="{7E9E27CC-82CA-45BD-8D49-F920ACE14F0E}" presName="ParentBackground2" presStyleCnt="0"/>
      <dgm:spPr/>
    </dgm:pt>
    <dgm:pt modelId="{D065791F-E289-496B-B9E8-CDF8BDEBD42F}" type="pres">
      <dgm:prSet presAssocID="{7E9E27CC-82CA-45BD-8D49-F920ACE14F0E}" presName="ParentBackground" presStyleLbl="fgAcc1" presStyleIdx="1" presStyleCnt="3" custLinFactNeighborX="-488" custLinFactNeighborY="-1464"/>
      <dgm:spPr/>
    </dgm:pt>
    <dgm:pt modelId="{84C58123-AC93-4244-9F3F-D051B49572F7}" type="pres">
      <dgm:prSet presAssocID="{7E9E27CC-82CA-45BD-8D49-F920ACE14F0E}" presName="Parent2" presStyleLbl="revTx" presStyleIdx="0" presStyleCnt="0">
        <dgm:presLayoutVars>
          <dgm:chMax val="1"/>
          <dgm:chPref val="1"/>
          <dgm:bulletEnabled val="1"/>
        </dgm:presLayoutVars>
      </dgm:prSet>
      <dgm:spPr/>
    </dgm:pt>
    <dgm:pt modelId="{B3D9021A-767D-4823-B488-4D43481C9B53}" type="pres">
      <dgm:prSet presAssocID="{A1F848BC-BC1F-4330-83EC-C44D244769FB}" presName="Accent1" presStyleCnt="0"/>
      <dgm:spPr/>
    </dgm:pt>
    <dgm:pt modelId="{B7A5DFBE-E10B-48B0-964A-8388F548B475}" type="pres">
      <dgm:prSet presAssocID="{A1F848BC-BC1F-4330-83EC-C44D244769FB}" presName="Accent" presStyleLbl="node1" presStyleIdx="2" presStyleCnt="3"/>
      <dgm:spPr/>
    </dgm:pt>
    <dgm:pt modelId="{1FDE130D-91D5-44BC-B50B-08B917B99F1C}" type="pres">
      <dgm:prSet presAssocID="{A1F848BC-BC1F-4330-83EC-C44D244769FB}" presName="ParentBackground1" presStyleCnt="0"/>
      <dgm:spPr/>
    </dgm:pt>
    <dgm:pt modelId="{36BC5A2B-608D-4B3E-BFBD-B4F8017FDA96}" type="pres">
      <dgm:prSet presAssocID="{A1F848BC-BC1F-4330-83EC-C44D244769FB}" presName="ParentBackground" presStyleLbl="fgAcc1" presStyleIdx="2" presStyleCnt="3"/>
      <dgm:spPr/>
    </dgm:pt>
    <dgm:pt modelId="{DCAD98EA-E369-4F59-AEF0-459D7D461682}" type="pres">
      <dgm:prSet presAssocID="{A1F848BC-BC1F-4330-83EC-C44D244769FB}" presName="Parent1" presStyleLbl="revTx" presStyleIdx="0" presStyleCnt="0">
        <dgm:presLayoutVars>
          <dgm:chMax val="1"/>
          <dgm:chPref val="1"/>
          <dgm:bulletEnabled val="1"/>
        </dgm:presLayoutVars>
      </dgm:prSet>
      <dgm:spPr/>
    </dgm:pt>
  </dgm:ptLst>
  <dgm:cxnLst>
    <dgm:cxn modelId="{682E002B-096F-4985-908B-4B8DB0C60175}" type="presOf" srcId="{7E9E27CC-82CA-45BD-8D49-F920ACE14F0E}" destId="{84C58123-AC93-4244-9F3F-D051B49572F7}" srcOrd="1" destOrd="0" presId="urn:microsoft.com/office/officeart/2011/layout/CircleProcess"/>
    <dgm:cxn modelId="{73683E5B-F1F2-4A01-8B7F-C42F93E35302}" srcId="{488FB20A-031D-4FF7-8E85-70102FEDF57D}" destId="{7E9E27CC-82CA-45BD-8D49-F920ACE14F0E}" srcOrd="1" destOrd="0" parTransId="{C3216DB0-1D30-462F-95D9-28BB993C059A}" sibTransId="{8949BF7B-34FA-4E8F-8946-F4716B5BB81B}"/>
    <dgm:cxn modelId="{DDDCC567-3FFE-4239-AEDA-0C66AEDCE2E5}" type="presOf" srcId="{7E9E27CC-82CA-45BD-8D49-F920ACE14F0E}" destId="{D065791F-E289-496B-B9E8-CDF8BDEBD42F}" srcOrd="0" destOrd="0" presId="urn:microsoft.com/office/officeart/2011/layout/CircleProcess"/>
    <dgm:cxn modelId="{C1E9E75A-CC2C-4A33-902F-672E3B0E6F58}" type="presOf" srcId="{A1F848BC-BC1F-4330-83EC-C44D244769FB}" destId="{36BC5A2B-608D-4B3E-BFBD-B4F8017FDA96}" srcOrd="0" destOrd="0" presId="urn:microsoft.com/office/officeart/2011/layout/CircleProcess"/>
    <dgm:cxn modelId="{FEAEFBA9-3D4D-452E-850D-335C35054371}" type="presOf" srcId="{488FB20A-031D-4FF7-8E85-70102FEDF57D}" destId="{F9291C91-8FD1-4A63-AD9F-3FD8CA3E5DB3}" srcOrd="0" destOrd="0" presId="urn:microsoft.com/office/officeart/2011/layout/CircleProcess"/>
    <dgm:cxn modelId="{F616A2AA-785B-4367-84B7-8B33B5FAB3AE}" srcId="{488FB20A-031D-4FF7-8E85-70102FEDF57D}" destId="{A1F848BC-BC1F-4330-83EC-C44D244769FB}" srcOrd="0" destOrd="0" parTransId="{6AE11BB2-E214-4A16-8A8C-717399096989}" sibTransId="{E4434B3D-4CF7-4BBD-A509-C0BCD80B3A4A}"/>
    <dgm:cxn modelId="{44C126B8-C285-4022-85E7-7EF2DB068A6A}" type="presOf" srcId="{821EF56F-CB80-4B7A-9443-C6CB1BE96798}" destId="{3C963E56-1E5D-4169-B068-6C0E40880CD2}" srcOrd="1" destOrd="0" presId="urn:microsoft.com/office/officeart/2011/layout/CircleProcess"/>
    <dgm:cxn modelId="{903429C0-BD74-416C-AF1E-64F63DE46AEF}" type="presOf" srcId="{821EF56F-CB80-4B7A-9443-C6CB1BE96798}" destId="{5C25A6A0-3A93-4879-9113-A9D206F81EB6}" srcOrd="0" destOrd="0" presId="urn:microsoft.com/office/officeart/2011/layout/CircleProcess"/>
    <dgm:cxn modelId="{EDC549C5-D26F-4159-8EDE-5077FA238CDA}" srcId="{488FB20A-031D-4FF7-8E85-70102FEDF57D}" destId="{821EF56F-CB80-4B7A-9443-C6CB1BE96798}" srcOrd="2" destOrd="0" parTransId="{91A0341C-C740-48BE-B921-F0301744BAE6}" sibTransId="{5B4D045D-B817-4922-BC97-C80CFC9CC61D}"/>
    <dgm:cxn modelId="{D46412F5-3881-47D0-9500-605185ED70F9}" type="presOf" srcId="{A1F848BC-BC1F-4330-83EC-C44D244769FB}" destId="{DCAD98EA-E369-4F59-AEF0-459D7D461682}" srcOrd="1" destOrd="0" presId="urn:microsoft.com/office/officeart/2011/layout/CircleProcess"/>
    <dgm:cxn modelId="{BDCB60AC-B550-4391-B807-766C17336507}" type="presParOf" srcId="{F9291C91-8FD1-4A63-AD9F-3FD8CA3E5DB3}" destId="{D8F20DED-7E30-420A-9A08-402DD99696C5}" srcOrd="0" destOrd="0" presId="urn:microsoft.com/office/officeart/2011/layout/CircleProcess"/>
    <dgm:cxn modelId="{8FF936BB-B5EC-429F-836A-D95B98D193A7}" type="presParOf" srcId="{D8F20DED-7E30-420A-9A08-402DD99696C5}" destId="{8EDC085C-6F72-4049-B2F3-A0D05300605D}" srcOrd="0" destOrd="0" presId="urn:microsoft.com/office/officeart/2011/layout/CircleProcess"/>
    <dgm:cxn modelId="{0CE0D140-E81B-403D-8C5F-469CD566EF46}" type="presParOf" srcId="{F9291C91-8FD1-4A63-AD9F-3FD8CA3E5DB3}" destId="{C681183C-BEDB-42AB-81C2-3D51F5FF78B5}" srcOrd="1" destOrd="0" presId="urn:microsoft.com/office/officeart/2011/layout/CircleProcess"/>
    <dgm:cxn modelId="{BF222D02-5CA1-461A-B9AC-322F69743917}" type="presParOf" srcId="{C681183C-BEDB-42AB-81C2-3D51F5FF78B5}" destId="{5C25A6A0-3A93-4879-9113-A9D206F81EB6}" srcOrd="0" destOrd="0" presId="urn:microsoft.com/office/officeart/2011/layout/CircleProcess"/>
    <dgm:cxn modelId="{9236083F-1E79-4BE9-B5C7-1F715450E8F1}" type="presParOf" srcId="{F9291C91-8FD1-4A63-AD9F-3FD8CA3E5DB3}" destId="{3C963E56-1E5D-4169-B068-6C0E40880CD2}" srcOrd="2" destOrd="0" presId="urn:microsoft.com/office/officeart/2011/layout/CircleProcess"/>
    <dgm:cxn modelId="{0CD8499A-2ED1-44BB-8CEA-914CA01E59A4}" type="presParOf" srcId="{F9291C91-8FD1-4A63-AD9F-3FD8CA3E5DB3}" destId="{E7E97465-0FAB-4008-AFD6-EC788A74A5C4}" srcOrd="3" destOrd="0" presId="urn:microsoft.com/office/officeart/2011/layout/CircleProcess"/>
    <dgm:cxn modelId="{8A7DECD4-7425-4FEE-B778-BBFA61B30F2F}" type="presParOf" srcId="{E7E97465-0FAB-4008-AFD6-EC788A74A5C4}" destId="{49C7441F-FEEB-4055-93D1-0F17C2EB3660}" srcOrd="0" destOrd="0" presId="urn:microsoft.com/office/officeart/2011/layout/CircleProcess"/>
    <dgm:cxn modelId="{E3C57F2E-1214-4C06-8112-E6479A0B0A4A}" type="presParOf" srcId="{F9291C91-8FD1-4A63-AD9F-3FD8CA3E5DB3}" destId="{1E69A210-F055-4875-A171-EF29F24D325C}" srcOrd="4" destOrd="0" presId="urn:microsoft.com/office/officeart/2011/layout/CircleProcess"/>
    <dgm:cxn modelId="{A1FD17FC-83B8-4A9B-9389-4A07EF22FBD0}" type="presParOf" srcId="{1E69A210-F055-4875-A171-EF29F24D325C}" destId="{D065791F-E289-496B-B9E8-CDF8BDEBD42F}" srcOrd="0" destOrd="0" presId="urn:microsoft.com/office/officeart/2011/layout/CircleProcess"/>
    <dgm:cxn modelId="{0489A4A1-44B8-43FB-849C-75C98F34D632}" type="presParOf" srcId="{F9291C91-8FD1-4A63-AD9F-3FD8CA3E5DB3}" destId="{84C58123-AC93-4244-9F3F-D051B49572F7}" srcOrd="5" destOrd="0" presId="urn:microsoft.com/office/officeart/2011/layout/CircleProcess"/>
    <dgm:cxn modelId="{EF73C1E6-4755-44EA-B4C2-D36E41ECACF9}" type="presParOf" srcId="{F9291C91-8FD1-4A63-AD9F-3FD8CA3E5DB3}" destId="{B3D9021A-767D-4823-B488-4D43481C9B53}" srcOrd="6" destOrd="0" presId="urn:microsoft.com/office/officeart/2011/layout/CircleProcess"/>
    <dgm:cxn modelId="{0CADC0A9-97B4-4980-A372-29BB12D236DA}" type="presParOf" srcId="{B3D9021A-767D-4823-B488-4D43481C9B53}" destId="{B7A5DFBE-E10B-48B0-964A-8388F548B475}" srcOrd="0" destOrd="0" presId="urn:microsoft.com/office/officeart/2011/layout/CircleProcess"/>
    <dgm:cxn modelId="{79A1B04A-E753-4475-A240-7D52BB0FC64C}" type="presParOf" srcId="{F9291C91-8FD1-4A63-AD9F-3FD8CA3E5DB3}" destId="{1FDE130D-91D5-44BC-B50B-08B917B99F1C}" srcOrd="7" destOrd="0" presId="urn:microsoft.com/office/officeart/2011/layout/CircleProcess"/>
    <dgm:cxn modelId="{E06D5006-C32C-4F45-AB28-D0BF7B0246F7}" type="presParOf" srcId="{1FDE130D-91D5-44BC-B50B-08B917B99F1C}" destId="{36BC5A2B-608D-4B3E-BFBD-B4F8017FDA96}" srcOrd="0" destOrd="0" presId="urn:microsoft.com/office/officeart/2011/layout/CircleProcess"/>
    <dgm:cxn modelId="{4AFEB43B-0A91-4159-8115-419A5BF0A255}" type="presParOf" srcId="{F9291C91-8FD1-4A63-AD9F-3FD8CA3E5DB3}" destId="{DCAD98EA-E369-4F59-AEF0-459D7D461682}" srcOrd="8" destOrd="0" presId="urn:microsoft.com/office/officeart/2011/layout/CircleProcess"/>
  </dgm:cxnLst>
  <dgm:bg>
    <a:solidFill>
      <a:schemeClr val="accent3"/>
    </a:solidFill>
  </dgm:bg>
  <dgm:whole>
    <a:ln w="76200">
      <a:solidFill>
        <a:schemeClr val="bg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D9FC56-6552-4C51-B12B-40B1E3AB77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DED9A9E-2CB7-4135-82AC-6D303C9E9E4A}">
      <dgm:prSet phldrT="[Text]" custT="1"/>
      <dgm:spPr>
        <a:ln w="28575">
          <a:solidFill>
            <a:schemeClr val="tx1"/>
          </a:solidFill>
        </a:ln>
      </dgm:spPr>
      <dgm:t>
        <a:bodyPr/>
        <a:lstStyle/>
        <a:p>
          <a:r>
            <a:rPr lang="en-US" sz="2800" b="1" dirty="0"/>
            <a:t>Language</a:t>
          </a:r>
        </a:p>
      </dgm:t>
    </dgm:pt>
    <dgm:pt modelId="{8BF67185-982C-46D6-B9E7-1F56AFBA38F6}" type="parTrans" cxnId="{0DA43C36-6D1E-41F5-A3F4-C17F367999E1}">
      <dgm:prSet/>
      <dgm:spPr/>
      <dgm:t>
        <a:bodyPr/>
        <a:lstStyle/>
        <a:p>
          <a:endParaRPr lang="en-US"/>
        </a:p>
      </dgm:t>
    </dgm:pt>
    <dgm:pt modelId="{2D5FBAC3-20A0-4CC7-8AF0-09FCFEB503FA}" type="sibTrans" cxnId="{0DA43C36-6D1E-41F5-A3F4-C17F367999E1}">
      <dgm:prSet/>
      <dgm:spPr/>
      <dgm:t>
        <a:bodyPr/>
        <a:lstStyle/>
        <a:p>
          <a:endParaRPr lang="en-US"/>
        </a:p>
      </dgm:t>
    </dgm:pt>
    <dgm:pt modelId="{DCB72D18-F6CD-46AD-8BF6-DBAD0C87D25C}">
      <dgm:prSet phldrT="[Text]" custT="1"/>
      <dgm:spPr>
        <a:ln w="28575">
          <a:solidFill>
            <a:schemeClr val="tx1">
              <a:alpha val="90000"/>
            </a:schemeClr>
          </a:solidFill>
        </a:ln>
      </dgm:spPr>
      <dgm:t>
        <a:bodyPr/>
        <a:lstStyle/>
        <a:p>
          <a:pPr algn="ctr"/>
          <a:r>
            <a:rPr lang="en-US" sz="2400" dirty="0"/>
            <a:t>Expressive</a:t>
          </a:r>
        </a:p>
      </dgm:t>
    </dgm:pt>
    <dgm:pt modelId="{D0BFDF87-83E9-42F8-8743-5E9C1E21E59F}" type="parTrans" cxnId="{B744455F-1D7D-4127-A20A-5F74A517DB44}">
      <dgm:prSet/>
      <dgm:spPr/>
      <dgm:t>
        <a:bodyPr/>
        <a:lstStyle/>
        <a:p>
          <a:endParaRPr lang="en-US"/>
        </a:p>
      </dgm:t>
    </dgm:pt>
    <dgm:pt modelId="{2C82EF6B-2595-4E92-9DE0-21E3C187E61F}" type="sibTrans" cxnId="{B744455F-1D7D-4127-A20A-5F74A517DB44}">
      <dgm:prSet/>
      <dgm:spPr/>
      <dgm:t>
        <a:bodyPr/>
        <a:lstStyle/>
        <a:p>
          <a:endParaRPr lang="en-US"/>
        </a:p>
      </dgm:t>
    </dgm:pt>
    <dgm:pt modelId="{90A0F856-5208-41CB-90CA-1D99DA0A71A3}">
      <dgm:prSet phldrT="[Text]" custT="1"/>
      <dgm:spPr>
        <a:ln w="28575">
          <a:solidFill>
            <a:schemeClr val="tx1"/>
          </a:solidFill>
        </a:ln>
      </dgm:spPr>
      <dgm:t>
        <a:bodyPr/>
        <a:lstStyle/>
        <a:p>
          <a:r>
            <a:rPr lang="en-US" sz="2800" b="1" dirty="0"/>
            <a:t>Classroom</a:t>
          </a:r>
          <a:r>
            <a:rPr lang="en-US" sz="2800" dirty="0"/>
            <a:t> </a:t>
          </a:r>
          <a:r>
            <a:rPr lang="en-US" sz="2800" b="1" dirty="0"/>
            <a:t>Communication Access</a:t>
          </a:r>
        </a:p>
      </dgm:t>
    </dgm:pt>
    <dgm:pt modelId="{4BD34CB8-2FF7-4C84-9B9F-03FE592091C5}" type="parTrans" cxnId="{AE1490CD-C28F-4264-AD84-9E859B2B162C}">
      <dgm:prSet/>
      <dgm:spPr/>
      <dgm:t>
        <a:bodyPr/>
        <a:lstStyle/>
        <a:p>
          <a:endParaRPr lang="en-US"/>
        </a:p>
      </dgm:t>
    </dgm:pt>
    <dgm:pt modelId="{96443177-5C90-4B59-90C0-B6B9A7BFE943}" type="sibTrans" cxnId="{AE1490CD-C28F-4264-AD84-9E859B2B162C}">
      <dgm:prSet/>
      <dgm:spPr/>
      <dgm:t>
        <a:bodyPr/>
        <a:lstStyle/>
        <a:p>
          <a:endParaRPr lang="en-US"/>
        </a:p>
      </dgm:t>
    </dgm:pt>
    <dgm:pt modelId="{1ECFB293-4B15-475E-8F44-1B77CE0A5CF8}">
      <dgm:prSet phldrT="[Text]" custT="1"/>
      <dgm:spPr>
        <a:ln w="28575">
          <a:solidFill>
            <a:schemeClr val="tx1"/>
          </a:solidFill>
        </a:ln>
      </dgm:spPr>
      <dgm:t>
        <a:bodyPr/>
        <a:lstStyle/>
        <a:p>
          <a:pPr algn="ctr"/>
          <a:r>
            <a:rPr lang="en-US" sz="2400" dirty="0"/>
            <a:t>Attention/Fatigue</a:t>
          </a:r>
        </a:p>
      </dgm:t>
    </dgm:pt>
    <dgm:pt modelId="{1E744437-7179-491A-9A84-862BC2688EE7}" type="parTrans" cxnId="{8E4E5A35-34D1-43C7-9C84-4F694C952CCF}">
      <dgm:prSet/>
      <dgm:spPr/>
      <dgm:t>
        <a:bodyPr/>
        <a:lstStyle/>
        <a:p>
          <a:endParaRPr lang="en-US"/>
        </a:p>
      </dgm:t>
    </dgm:pt>
    <dgm:pt modelId="{9EB53879-EADA-46D1-88AC-370CE70E27C3}" type="sibTrans" cxnId="{8E4E5A35-34D1-43C7-9C84-4F694C952CCF}">
      <dgm:prSet/>
      <dgm:spPr/>
      <dgm:t>
        <a:bodyPr/>
        <a:lstStyle/>
        <a:p>
          <a:endParaRPr lang="en-US"/>
        </a:p>
      </dgm:t>
    </dgm:pt>
    <dgm:pt modelId="{F0885E6A-99CA-42CE-A416-B87FB3441E4C}">
      <dgm:prSet phldrT="[Text]" custT="1"/>
      <dgm:spPr>
        <a:ln w="28575">
          <a:solidFill>
            <a:schemeClr val="tx1"/>
          </a:solidFill>
        </a:ln>
      </dgm:spPr>
      <dgm:t>
        <a:bodyPr/>
        <a:lstStyle/>
        <a:p>
          <a:pPr algn="ctr"/>
          <a:r>
            <a:rPr lang="en-US" sz="2400" dirty="0"/>
            <a:t>Speech Understanding</a:t>
          </a:r>
        </a:p>
      </dgm:t>
    </dgm:pt>
    <dgm:pt modelId="{81ECBD5B-EE82-4CF0-AF24-2EC3576FDBCA}" type="parTrans" cxnId="{6EDD55D3-8264-49C7-B7E3-60FF2FC70770}">
      <dgm:prSet/>
      <dgm:spPr/>
      <dgm:t>
        <a:bodyPr/>
        <a:lstStyle/>
        <a:p>
          <a:endParaRPr lang="en-US"/>
        </a:p>
      </dgm:t>
    </dgm:pt>
    <dgm:pt modelId="{8067F161-5A10-45ED-B5F0-B9DAEA6B08E0}" type="sibTrans" cxnId="{6EDD55D3-8264-49C7-B7E3-60FF2FC70770}">
      <dgm:prSet/>
      <dgm:spPr/>
      <dgm:t>
        <a:bodyPr/>
        <a:lstStyle/>
        <a:p>
          <a:endParaRPr lang="en-US"/>
        </a:p>
      </dgm:t>
    </dgm:pt>
    <dgm:pt modelId="{10A3E58B-CDC7-4198-AB91-1D04DE6F94A7}">
      <dgm:prSet phldrT="[Text]" custT="1"/>
      <dgm:spPr>
        <a:ln w="28575">
          <a:solidFill>
            <a:schemeClr val="tx1">
              <a:alpha val="90000"/>
            </a:schemeClr>
          </a:solidFill>
        </a:ln>
      </dgm:spPr>
      <dgm:t>
        <a:bodyPr/>
        <a:lstStyle/>
        <a:p>
          <a:pPr algn="ctr"/>
          <a:r>
            <a:rPr lang="en-US" sz="2400" dirty="0"/>
            <a:t>Pragmatic</a:t>
          </a:r>
        </a:p>
      </dgm:t>
    </dgm:pt>
    <dgm:pt modelId="{ABFD81C9-A4B9-4785-B803-0D17CB4CF94B}" type="parTrans" cxnId="{4EB8ADA4-9535-4357-8E21-1D6AD23B2533}">
      <dgm:prSet/>
      <dgm:spPr/>
      <dgm:t>
        <a:bodyPr/>
        <a:lstStyle/>
        <a:p>
          <a:endParaRPr lang="en-US"/>
        </a:p>
      </dgm:t>
    </dgm:pt>
    <dgm:pt modelId="{50E43844-D4DF-49D3-B144-C72143CD6662}" type="sibTrans" cxnId="{4EB8ADA4-9535-4357-8E21-1D6AD23B2533}">
      <dgm:prSet/>
      <dgm:spPr/>
      <dgm:t>
        <a:bodyPr/>
        <a:lstStyle/>
        <a:p>
          <a:endParaRPr lang="en-US"/>
        </a:p>
      </dgm:t>
    </dgm:pt>
    <dgm:pt modelId="{80086C2C-0BC3-4175-8096-981832940322}">
      <dgm:prSet phldrT="[Text]"/>
      <dgm:spPr>
        <a:ln w="28575">
          <a:solidFill>
            <a:schemeClr val="tx1">
              <a:alpha val="90000"/>
            </a:schemeClr>
          </a:solidFill>
        </a:ln>
      </dgm:spPr>
      <dgm:t>
        <a:bodyPr/>
        <a:lstStyle/>
        <a:p>
          <a:pPr algn="l"/>
          <a:endParaRPr lang="en-US" sz="1800" dirty="0"/>
        </a:p>
      </dgm:t>
    </dgm:pt>
    <dgm:pt modelId="{BB865C7E-FD52-4050-A23E-5BD192BE2448}" type="parTrans" cxnId="{4AFE5406-F771-45EE-AC8A-EAB23378D2F8}">
      <dgm:prSet/>
      <dgm:spPr/>
      <dgm:t>
        <a:bodyPr/>
        <a:lstStyle/>
        <a:p>
          <a:endParaRPr lang="en-US"/>
        </a:p>
      </dgm:t>
    </dgm:pt>
    <dgm:pt modelId="{F2ACA6B5-49C1-48D9-9593-1C81CDC8F77F}" type="sibTrans" cxnId="{4AFE5406-F771-45EE-AC8A-EAB23378D2F8}">
      <dgm:prSet/>
      <dgm:spPr/>
      <dgm:t>
        <a:bodyPr/>
        <a:lstStyle/>
        <a:p>
          <a:endParaRPr lang="en-US"/>
        </a:p>
      </dgm:t>
    </dgm:pt>
    <dgm:pt modelId="{5628F7C9-E14F-4526-B168-17B0E73150B8}">
      <dgm:prSet phldrT="[Text]" custT="1"/>
      <dgm:spPr>
        <a:ln w="28575">
          <a:solidFill>
            <a:schemeClr val="tx1">
              <a:alpha val="90000"/>
            </a:schemeClr>
          </a:solidFill>
        </a:ln>
      </dgm:spPr>
      <dgm:t>
        <a:bodyPr/>
        <a:lstStyle/>
        <a:p>
          <a:pPr algn="ctr"/>
          <a:r>
            <a:rPr lang="en-US" sz="2400" dirty="0"/>
            <a:t>Executive Function</a:t>
          </a:r>
        </a:p>
      </dgm:t>
    </dgm:pt>
    <dgm:pt modelId="{0A89A3FC-202D-4A55-92F0-EB2CF48B55B0}" type="parTrans" cxnId="{B0577CD0-1FDE-4E91-8B10-164FA1DC4F14}">
      <dgm:prSet/>
      <dgm:spPr/>
      <dgm:t>
        <a:bodyPr/>
        <a:lstStyle/>
        <a:p>
          <a:endParaRPr lang="en-US"/>
        </a:p>
      </dgm:t>
    </dgm:pt>
    <dgm:pt modelId="{80F13792-FEAD-497C-9350-71C1533C32A9}" type="sibTrans" cxnId="{B0577CD0-1FDE-4E91-8B10-164FA1DC4F14}">
      <dgm:prSet/>
      <dgm:spPr/>
      <dgm:t>
        <a:bodyPr/>
        <a:lstStyle/>
        <a:p>
          <a:endParaRPr lang="en-US"/>
        </a:p>
      </dgm:t>
    </dgm:pt>
    <dgm:pt modelId="{45ABE63B-8C13-4D9D-AE01-BA07683A2CDF}">
      <dgm:prSet phldrT="[Text]"/>
      <dgm:spPr>
        <a:ln w="28575">
          <a:solidFill>
            <a:schemeClr val="tx1"/>
          </a:solidFill>
        </a:ln>
      </dgm:spPr>
      <dgm:t>
        <a:bodyPr/>
        <a:lstStyle/>
        <a:p>
          <a:pPr algn="l"/>
          <a:endParaRPr lang="en-US" sz="1800" dirty="0"/>
        </a:p>
      </dgm:t>
    </dgm:pt>
    <dgm:pt modelId="{2794114A-3CFD-4CBC-9A8E-9296B23FEA3D}" type="parTrans" cxnId="{7DE57350-6B54-445E-8C44-06C8574B91B3}">
      <dgm:prSet/>
      <dgm:spPr/>
      <dgm:t>
        <a:bodyPr/>
        <a:lstStyle/>
        <a:p>
          <a:endParaRPr lang="en-US"/>
        </a:p>
      </dgm:t>
    </dgm:pt>
    <dgm:pt modelId="{0C260DB5-97B5-4AF2-B9F1-70319A17D187}" type="sibTrans" cxnId="{7DE57350-6B54-445E-8C44-06C8574B91B3}">
      <dgm:prSet/>
      <dgm:spPr/>
      <dgm:t>
        <a:bodyPr/>
        <a:lstStyle/>
        <a:p>
          <a:endParaRPr lang="en-US"/>
        </a:p>
      </dgm:t>
    </dgm:pt>
    <dgm:pt modelId="{71AE3F9B-078C-49AE-BDD4-45F5A612FC92}">
      <dgm:prSet phldrT="[Text]" custT="1"/>
      <dgm:spPr>
        <a:ln w="28575">
          <a:solidFill>
            <a:schemeClr val="tx1"/>
          </a:solidFill>
        </a:ln>
      </dgm:spPr>
      <dgm:t>
        <a:bodyPr/>
        <a:lstStyle/>
        <a:p>
          <a:pPr algn="ctr">
            <a:buFont typeface="Arial" panose="020B0604020202020204" pitchFamily="34" charset="0"/>
            <a:buChar char="•"/>
          </a:pPr>
          <a:r>
            <a:rPr lang="en-US" sz="2400" dirty="0"/>
            <a:t>Distance listening/listening in noise</a:t>
          </a:r>
        </a:p>
      </dgm:t>
    </dgm:pt>
    <dgm:pt modelId="{DA08C039-F260-4C00-B683-46125619D92A}" type="parTrans" cxnId="{A30BD659-5E9A-4D68-B17F-AFC0C6FAB2F9}">
      <dgm:prSet/>
      <dgm:spPr/>
      <dgm:t>
        <a:bodyPr/>
        <a:lstStyle/>
        <a:p>
          <a:endParaRPr lang="en-US"/>
        </a:p>
      </dgm:t>
    </dgm:pt>
    <dgm:pt modelId="{9A83722E-779C-496A-B7E4-5F5D31514D7C}" type="sibTrans" cxnId="{A30BD659-5E9A-4D68-B17F-AFC0C6FAB2F9}">
      <dgm:prSet/>
      <dgm:spPr/>
      <dgm:t>
        <a:bodyPr/>
        <a:lstStyle/>
        <a:p>
          <a:endParaRPr lang="en-US"/>
        </a:p>
      </dgm:t>
    </dgm:pt>
    <dgm:pt modelId="{25452951-2A42-42E4-BF4E-B4012A3F94AF}">
      <dgm:prSet phldrT="[Text]"/>
      <dgm:spPr>
        <a:ln w="28575">
          <a:solidFill>
            <a:schemeClr val="tx1"/>
          </a:solidFill>
        </a:ln>
      </dgm:spPr>
      <dgm:t>
        <a:bodyPr/>
        <a:lstStyle/>
        <a:p>
          <a:pPr algn="l">
            <a:buFont typeface="Arial" panose="020B0604020202020204" pitchFamily="34" charset="0"/>
            <a:buChar char="•"/>
          </a:pPr>
          <a:endParaRPr lang="en-US" sz="1800" dirty="0"/>
        </a:p>
      </dgm:t>
    </dgm:pt>
    <dgm:pt modelId="{50A8A4C6-ED79-4799-BFA6-FE2BE289CE9A}" type="parTrans" cxnId="{F19B4E9C-CDE4-45E8-B6D6-338DCB17787A}">
      <dgm:prSet/>
      <dgm:spPr/>
      <dgm:t>
        <a:bodyPr/>
        <a:lstStyle/>
        <a:p>
          <a:endParaRPr lang="en-US"/>
        </a:p>
      </dgm:t>
    </dgm:pt>
    <dgm:pt modelId="{9B11CDDC-5105-48C9-A1A0-96A6891EEF0E}" type="sibTrans" cxnId="{F19B4E9C-CDE4-45E8-B6D6-338DCB17787A}">
      <dgm:prSet/>
      <dgm:spPr/>
      <dgm:t>
        <a:bodyPr/>
        <a:lstStyle/>
        <a:p>
          <a:endParaRPr lang="en-US"/>
        </a:p>
      </dgm:t>
    </dgm:pt>
    <dgm:pt modelId="{9FD8639B-A74F-4F44-94DD-13EE665F85E8}">
      <dgm:prSet phldrT="[Text]" custT="1"/>
      <dgm:spPr>
        <a:ln w="28575">
          <a:solidFill>
            <a:schemeClr val="tx1"/>
          </a:solidFill>
        </a:ln>
      </dgm:spPr>
      <dgm:t>
        <a:bodyPr/>
        <a:lstStyle/>
        <a:p>
          <a:pPr algn="ctr">
            <a:buFont typeface="Arial" panose="020B0604020202020204" pitchFamily="34" charset="0"/>
            <a:buChar char="•"/>
          </a:pPr>
          <a:r>
            <a:rPr lang="en-US" sz="2400" dirty="0"/>
            <a:t>Self-advocacy</a:t>
          </a:r>
        </a:p>
      </dgm:t>
    </dgm:pt>
    <dgm:pt modelId="{928CFB9B-D4F0-4BAF-B95E-56BB4A0507BE}" type="parTrans" cxnId="{CAED8386-4C9F-4F0B-BD88-325AB34274BC}">
      <dgm:prSet/>
      <dgm:spPr/>
      <dgm:t>
        <a:bodyPr/>
        <a:lstStyle/>
        <a:p>
          <a:endParaRPr lang="en-US"/>
        </a:p>
      </dgm:t>
    </dgm:pt>
    <dgm:pt modelId="{F3A74350-6D92-4A14-ADC0-3A78E100E3C3}" type="sibTrans" cxnId="{CAED8386-4C9F-4F0B-BD88-325AB34274BC}">
      <dgm:prSet/>
      <dgm:spPr/>
      <dgm:t>
        <a:bodyPr/>
        <a:lstStyle/>
        <a:p>
          <a:endParaRPr lang="en-US"/>
        </a:p>
      </dgm:t>
    </dgm:pt>
    <dgm:pt modelId="{021EC19F-03FA-4545-93F3-266C13AF158B}">
      <dgm:prSet phldrT="[Text]" custT="1"/>
      <dgm:spPr>
        <a:ln w="28575">
          <a:solidFill>
            <a:schemeClr val="tx1"/>
          </a:solidFill>
        </a:ln>
      </dgm:spPr>
      <dgm:t>
        <a:bodyPr/>
        <a:lstStyle/>
        <a:p>
          <a:pPr algn="ctr">
            <a:buFont typeface="Arial" panose="020B0604020202020204" pitchFamily="34" charset="0"/>
            <a:buChar char="•"/>
          </a:pPr>
          <a:r>
            <a:rPr lang="en-US" sz="2400" dirty="0"/>
            <a:t>Classroom acoustics</a:t>
          </a:r>
        </a:p>
      </dgm:t>
    </dgm:pt>
    <dgm:pt modelId="{4B3DAC65-9F1B-478C-A9F6-CC5F7727E730}" type="parTrans" cxnId="{34BCC8AF-FF1F-43B6-A7A9-1206F079639F}">
      <dgm:prSet/>
      <dgm:spPr/>
      <dgm:t>
        <a:bodyPr/>
        <a:lstStyle/>
        <a:p>
          <a:endParaRPr lang="en-US"/>
        </a:p>
      </dgm:t>
    </dgm:pt>
    <dgm:pt modelId="{80166BF7-4FB2-4D00-AD76-9813E7BC64FD}" type="sibTrans" cxnId="{34BCC8AF-FF1F-43B6-A7A9-1206F079639F}">
      <dgm:prSet/>
      <dgm:spPr/>
      <dgm:t>
        <a:bodyPr/>
        <a:lstStyle/>
        <a:p>
          <a:endParaRPr lang="en-US"/>
        </a:p>
      </dgm:t>
    </dgm:pt>
    <dgm:pt modelId="{CB176C57-C643-4F88-AAFC-AD4773E7143E}">
      <dgm:prSet phldrT="[Text]"/>
      <dgm:spPr>
        <a:ln w="28575">
          <a:solidFill>
            <a:schemeClr val="tx1"/>
          </a:solidFill>
        </a:ln>
      </dgm:spPr>
      <dgm:t>
        <a:bodyPr/>
        <a:lstStyle/>
        <a:p>
          <a:pPr algn="l">
            <a:buFont typeface="Arial" panose="020B0604020202020204" pitchFamily="34" charset="0"/>
            <a:buChar char="•"/>
          </a:pPr>
          <a:endParaRPr lang="en-US" sz="1800" dirty="0"/>
        </a:p>
      </dgm:t>
    </dgm:pt>
    <dgm:pt modelId="{7FC4B794-FBB9-4CB6-A532-7A7AE7ABCA37}" type="parTrans" cxnId="{5A341B18-3689-493C-9D0E-A8B3BD5B848E}">
      <dgm:prSet/>
      <dgm:spPr/>
      <dgm:t>
        <a:bodyPr/>
        <a:lstStyle/>
        <a:p>
          <a:endParaRPr lang="en-US"/>
        </a:p>
      </dgm:t>
    </dgm:pt>
    <dgm:pt modelId="{7F1DC6A6-2D56-4926-BD58-BD3C3BD4BE7F}" type="sibTrans" cxnId="{5A341B18-3689-493C-9D0E-A8B3BD5B848E}">
      <dgm:prSet/>
      <dgm:spPr/>
      <dgm:t>
        <a:bodyPr/>
        <a:lstStyle/>
        <a:p>
          <a:endParaRPr lang="en-US"/>
        </a:p>
      </dgm:t>
    </dgm:pt>
    <dgm:pt modelId="{7BA86D8F-DF22-4097-9673-8C690B116BD1}">
      <dgm:prSet phldrT="[Text]" custT="1"/>
      <dgm:spPr>
        <a:ln w="28575">
          <a:solidFill>
            <a:schemeClr val="tx1"/>
          </a:solidFill>
        </a:ln>
      </dgm:spPr>
      <dgm:t>
        <a:bodyPr/>
        <a:lstStyle/>
        <a:p>
          <a:pPr algn="ctr">
            <a:buFont typeface="Arial" panose="020B0604020202020204" pitchFamily="34" charset="0"/>
            <a:buChar char="•"/>
          </a:pPr>
          <a:r>
            <a:rPr lang="en-US" sz="2400" dirty="0"/>
            <a:t>Classroom participation</a:t>
          </a:r>
        </a:p>
      </dgm:t>
    </dgm:pt>
    <dgm:pt modelId="{18F501F7-95B4-4ED4-877D-92A470AB1B5E}" type="parTrans" cxnId="{0EF8E7EC-A4A0-440D-9F75-9EC1D2E56F18}">
      <dgm:prSet/>
      <dgm:spPr/>
      <dgm:t>
        <a:bodyPr/>
        <a:lstStyle/>
        <a:p>
          <a:endParaRPr lang="en-US"/>
        </a:p>
      </dgm:t>
    </dgm:pt>
    <dgm:pt modelId="{8A8759F3-8808-4A8A-B746-8FE3D13030FB}" type="sibTrans" cxnId="{0EF8E7EC-A4A0-440D-9F75-9EC1D2E56F18}">
      <dgm:prSet/>
      <dgm:spPr/>
      <dgm:t>
        <a:bodyPr/>
        <a:lstStyle/>
        <a:p>
          <a:endParaRPr lang="en-US"/>
        </a:p>
      </dgm:t>
    </dgm:pt>
    <dgm:pt modelId="{D75283DF-5A47-4FCC-9B7B-50A4DB2EC249}">
      <dgm:prSet phldrT="[Text]" custT="1"/>
      <dgm:spPr>
        <a:ln w="28575">
          <a:solidFill>
            <a:schemeClr val="tx1"/>
          </a:solidFill>
        </a:ln>
      </dgm:spPr>
      <dgm:t>
        <a:bodyPr/>
        <a:lstStyle/>
        <a:p>
          <a:pPr algn="ctr">
            <a:buFont typeface="Arial" panose="020B0604020202020204" pitchFamily="34" charset="0"/>
            <a:buChar char="•"/>
          </a:pPr>
          <a:r>
            <a:rPr lang="en-US" sz="2400" dirty="0"/>
            <a:t>Assistive technology (HAT, captioning, instructional technology, social media)</a:t>
          </a:r>
        </a:p>
      </dgm:t>
    </dgm:pt>
    <dgm:pt modelId="{32551E8C-EDBD-42F2-8062-EBF40A815710}" type="parTrans" cxnId="{B0ABAD01-D079-4F64-9205-0C2E4C18CD26}">
      <dgm:prSet/>
      <dgm:spPr/>
      <dgm:t>
        <a:bodyPr/>
        <a:lstStyle/>
        <a:p>
          <a:endParaRPr lang="en-US"/>
        </a:p>
      </dgm:t>
    </dgm:pt>
    <dgm:pt modelId="{B09E46B3-8DB8-4D56-BE67-1FB7B0F2F50D}" type="sibTrans" cxnId="{B0ABAD01-D079-4F64-9205-0C2E4C18CD26}">
      <dgm:prSet/>
      <dgm:spPr/>
      <dgm:t>
        <a:bodyPr/>
        <a:lstStyle/>
        <a:p>
          <a:endParaRPr lang="en-US"/>
        </a:p>
      </dgm:t>
    </dgm:pt>
    <dgm:pt modelId="{877886C4-F353-4B05-B51B-1187C06D9399}">
      <dgm:prSet phldrT="[Text]" custT="1"/>
      <dgm:spPr>
        <a:ln w="28575">
          <a:solidFill>
            <a:schemeClr val="tx1">
              <a:alpha val="90000"/>
            </a:schemeClr>
          </a:solidFill>
        </a:ln>
      </dgm:spPr>
      <dgm:t>
        <a:bodyPr/>
        <a:lstStyle/>
        <a:p>
          <a:pPr algn="ctr"/>
          <a:r>
            <a:rPr lang="en-US" sz="2400" dirty="0"/>
            <a:t>Receptive</a:t>
          </a:r>
        </a:p>
      </dgm:t>
    </dgm:pt>
    <dgm:pt modelId="{6BAC421E-0D92-46D0-A789-F0F17962E01E}" type="parTrans" cxnId="{B5A05BEA-B9EB-4056-892E-CFCCEEBFCA09}">
      <dgm:prSet/>
      <dgm:spPr/>
      <dgm:t>
        <a:bodyPr/>
        <a:lstStyle/>
        <a:p>
          <a:endParaRPr lang="en-US"/>
        </a:p>
      </dgm:t>
    </dgm:pt>
    <dgm:pt modelId="{783742F7-9C5A-49C4-97DB-D9AA13CC1C4C}" type="sibTrans" cxnId="{B5A05BEA-B9EB-4056-892E-CFCCEEBFCA09}">
      <dgm:prSet/>
      <dgm:spPr/>
      <dgm:t>
        <a:bodyPr/>
        <a:lstStyle/>
        <a:p>
          <a:endParaRPr lang="en-US"/>
        </a:p>
      </dgm:t>
    </dgm:pt>
    <dgm:pt modelId="{A9889366-DDA6-4B41-ABD7-710E22535502}" type="pres">
      <dgm:prSet presAssocID="{21D9FC56-6552-4C51-B12B-40B1E3AB77A3}" presName="Name0" presStyleCnt="0">
        <dgm:presLayoutVars>
          <dgm:dir/>
          <dgm:animLvl val="lvl"/>
          <dgm:resizeHandles val="exact"/>
        </dgm:presLayoutVars>
      </dgm:prSet>
      <dgm:spPr/>
    </dgm:pt>
    <dgm:pt modelId="{235F9049-5385-4734-B812-3583E2ABA619}" type="pres">
      <dgm:prSet presAssocID="{DDED9A9E-2CB7-4135-82AC-6D303C9E9E4A}" presName="composite" presStyleCnt="0"/>
      <dgm:spPr/>
    </dgm:pt>
    <dgm:pt modelId="{3CB271D4-B47D-4BF5-B6F9-8758B1405DC8}" type="pres">
      <dgm:prSet presAssocID="{DDED9A9E-2CB7-4135-82AC-6D303C9E9E4A}" presName="parTx" presStyleLbl="alignNode1" presStyleIdx="0" presStyleCnt="2" custAng="0" custScaleY="111228" custLinFactNeighborX="-161" custLinFactNeighborY="-25599">
        <dgm:presLayoutVars>
          <dgm:chMax val="0"/>
          <dgm:chPref val="0"/>
          <dgm:bulletEnabled val="1"/>
        </dgm:presLayoutVars>
      </dgm:prSet>
      <dgm:spPr/>
    </dgm:pt>
    <dgm:pt modelId="{BAE46EDA-2CB0-4345-B046-8B8FC6D5004F}" type="pres">
      <dgm:prSet presAssocID="{DDED9A9E-2CB7-4135-82AC-6D303C9E9E4A}" presName="desTx" presStyleLbl="alignAccFollowNode1" presStyleIdx="0" presStyleCnt="2" custLinFactNeighborX="-328" custLinFactNeighborY="-832">
        <dgm:presLayoutVars>
          <dgm:bulletEnabled val="1"/>
        </dgm:presLayoutVars>
      </dgm:prSet>
      <dgm:spPr/>
    </dgm:pt>
    <dgm:pt modelId="{3B2049E3-0B7A-4D60-9BA7-4A3CB827FAEE}" type="pres">
      <dgm:prSet presAssocID="{2D5FBAC3-20A0-4CC7-8AF0-09FCFEB503FA}" presName="space" presStyleCnt="0"/>
      <dgm:spPr/>
    </dgm:pt>
    <dgm:pt modelId="{E9DA7F50-7C05-47ED-A6E2-46F185186E7C}" type="pres">
      <dgm:prSet presAssocID="{90A0F856-5208-41CB-90CA-1D99DA0A71A3}" presName="composite" presStyleCnt="0"/>
      <dgm:spPr/>
    </dgm:pt>
    <dgm:pt modelId="{1FF5ED7B-6EE0-4626-8F0E-CC350F354DEA}" type="pres">
      <dgm:prSet presAssocID="{90A0F856-5208-41CB-90CA-1D99DA0A71A3}" presName="parTx" presStyleLbl="alignNode1" presStyleIdx="1" presStyleCnt="2">
        <dgm:presLayoutVars>
          <dgm:chMax val="0"/>
          <dgm:chPref val="0"/>
          <dgm:bulletEnabled val="1"/>
        </dgm:presLayoutVars>
      </dgm:prSet>
      <dgm:spPr/>
    </dgm:pt>
    <dgm:pt modelId="{C3366C4F-B76D-4C74-B81C-99ED5EA64A4D}" type="pres">
      <dgm:prSet presAssocID="{90A0F856-5208-41CB-90CA-1D99DA0A71A3}" presName="desTx" presStyleLbl="alignAccFollowNode1" presStyleIdx="1" presStyleCnt="2">
        <dgm:presLayoutVars>
          <dgm:bulletEnabled val="1"/>
        </dgm:presLayoutVars>
      </dgm:prSet>
      <dgm:spPr/>
    </dgm:pt>
  </dgm:ptLst>
  <dgm:cxnLst>
    <dgm:cxn modelId="{B0ABAD01-D079-4F64-9205-0C2E4C18CD26}" srcId="{90A0F856-5208-41CB-90CA-1D99DA0A71A3}" destId="{D75283DF-5A47-4FCC-9B7B-50A4DB2EC249}" srcOrd="6" destOrd="0" parTransId="{32551E8C-EDBD-42F2-8062-EBF40A815710}" sibTransId="{B09E46B3-8DB8-4D56-BE67-1FB7B0F2F50D}"/>
    <dgm:cxn modelId="{D25F0A06-7FA1-4572-8162-263455A0EA8C}" type="presOf" srcId="{D75283DF-5A47-4FCC-9B7B-50A4DB2EC249}" destId="{C3366C4F-B76D-4C74-B81C-99ED5EA64A4D}" srcOrd="0" destOrd="6" presId="urn:microsoft.com/office/officeart/2005/8/layout/hList1"/>
    <dgm:cxn modelId="{4AFE5406-F771-45EE-AC8A-EAB23378D2F8}" srcId="{DDED9A9E-2CB7-4135-82AC-6D303C9E9E4A}" destId="{80086C2C-0BC3-4175-8096-981832940322}" srcOrd="4" destOrd="0" parTransId="{BB865C7E-FD52-4050-A23E-5BD192BE2448}" sibTransId="{F2ACA6B5-49C1-48D9-9593-1C81CDC8F77F}"/>
    <dgm:cxn modelId="{5A341B18-3689-493C-9D0E-A8B3BD5B848E}" srcId="{90A0F856-5208-41CB-90CA-1D99DA0A71A3}" destId="{CB176C57-C643-4F88-AAFC-AD4773E7143E}" srcOrd="7" destOrd="0" parTransId="{7FC4B794-FBB9-4CB6-A532-7A7AE7ABCA37}" sibTransId="{7F1DC6A6-2D56-4926-BD58-BD3C3BD4BE7F}"/>
    <dgm:cxn modelId="{38EF062B-CF04-4E14-AB4F-C0FC724908AC}" type="presOf" srcId="{DDED9A9E-2CB7-4135-82AC-6D303C9E9E4A}" destId="{3CB271D4-B47D-4BF5-B6F9-8758B1405DC8}" srcOrd="0" destOrd="0" presId="urn:microsoft.com/office/officeart/2005/8/layout/hList1"/>
    <dgm:cxn modelId="{8E4E5A35-34D1-43C7-9C84-4F694C952CCF}" srcId="{90A0F856-5208-41CB-90CA-1D99DA0A71A3}" destId="{1ECFB293-4B15-475E-8F44-1B77CE0A5CF8}" srcOrd="0" destOrd="0" parTransId="{1E744437-7179-491A-9A84-862BC2688EE7}" sibTransId="{9EB53879-EADA-46D1-88AC-370CE70E27C3}"/>
    <dgm:cxn modelId="{0DA43C36-6D1E-41F5-A3F4-C17F367999E1}" srcId="{21D9FC56-6552-4C51-B12B-40B1E3AB77A3}" destId="{DDED9A9E-2CB7-4135-82AC-6D303C9E9E4A}" srcOrd="0" destOrd="0" parTransId="{8BF67185-982C-46D6-B9E7-1F56AFBA38F6}" sibTransId="{2D5FBAC3-20A0-4CC7-8AF0-09FCFEB503FA}"/>
    <dgm:cxn modelId="{B744455F-1D7D-4127-A20A-5F74A517DB44}" srcId="{DDED9A9E-2CB7-4135-82AC-6D303C9E9E4A}" destId="{DCB72D18-F6CD-46AD-8BF6-DBAD0C87D25C}" srcOrd="1" destOrd="0" parTransId="{D0BFDF87-83E9-42F8-8743-5E9C1E21E59F}" sibTransId="{2C82EF6B-2595-4E92-9DE0-21E3C187E61F}"/>
    <dgm:cxn modelId="{49B89264-7996-43EF-BF95-CA9BB7F6059D}" type="presOf" srcId="{F0885E6A-99CA-42CE-A416-B87FB3441E4C}" destId="{C3366C4F-B76D-4C74-B81C-99ED5EA64A4D}" srcOrd="0" destOrd="1" presId="urn:microsoft.com/office/officeart/2005/8/layout/hList1"/>
    <dgm:cxn modelId="{15EFD965-77BA-4ABE-A942-0E76DCB3318B}" type="presOf" srcId="{80086C2C-0BC3-4175-8096-981832940322}" destId="{BAE46EDA-2CB0-4345-B046-8B8FC6D5004F}" srcOrd="0" destOrd="4" presId="urn:microsoft.com/office/officeart/2005/8/layout/hList1"/>
    <dgm:cxn modelId="{A6CB3F47-2DCE-4B3E-9E59-0C4F19505305}" type="presOf" srcId="{25452951-2A42-42E4-BF4E-B4012A3F94AF}" destId="{C3366C4F-B76D-4C74-B81C-99ED5EA64A4D}" srcOrd="0" destOrd="8" presId="urn:microsoft.com/office/officeart/2005/8/layout/hList1"/>
    <dgm:cxn modelId="{19445A4D-2A43-4E79-83EC-E17D235C00EF}" type="presOf" srcId="{877886C4-F353-4B05-B51B-1187C06D9399}" destId="{BAE46EDA-2CB0-4345-B046-8B8FC6D5004F}" srcOrd="0" destOrd="0" presId="urn:microsoft.com/office/officeart/2005/8/layout/hList1"/>
    <dgm:cxn modelId="{7DE57350-6B54-445E-8C44-06C8574B91B3}" srcId="{90A0F856-5208-41CB-90CA-1D99DA0A71A3}" destId="{45ABE63B-8C13-4D9D-AE01-BA07683A2CDF}" srcOrd="9" destOrd="0" parTransId="{2794114A-3CFD-4CBC-9A8E-9296B23FEA3D}" sibTransId="{0C260DB5-97B5-4AF2-B9F1-70319A17D187}"/>
    <dgm:cxn modelId="{A30BD659-5E9A-4D68-B17F-AFC0C6FAB2F9}" srcId="{90A0F856-5208-41CB-90CA-1D99DA0A71A3}" destId="{71AE3F9B-078C-49AE-BDD4-45F5A612FC92}" srcOrd="2" destOrd="0" parTransId="{DA08C039-F260-4C00-B683-46125619D92A}" sibTransId="{9A83722E-779C-496A-B7E4-5F5D31514D7C}"/>
    <dgm:cxn modelId="{CAED8386-4C9F-4F0B-BD88-325AB34274BC}" srcId="{90A0F856-5208-41CB-90CA-1D99DA0A71A3}" destId="{9FD8639B-A74F-4F44-94DD-13EE665F85E8}" srcOrd="3" destOrd="0" parTransId="{928CFB9B-D4F0-4BAF-B95E-56BB4A0507BE}" sibTransId="{F3A74350-6D92-4A14-ADC0-3A78E100E3C3}"/>
    <dgm:cxn modelId="{A4955A95-31DB-4785-B987-7F9A5AD6C703}" type="presOf" srcId="{5628F7C9-E14F-4526-B168-17B0E73150B8}" destId="{BAE46EDA-2CB0-4345-B046-8B8FC6D5004F}" srcOrd="0" destOrd="3" presId="urn:microsoft.com/office/officeart/2005/8/layout/hList1"/>
    <dgm:cxn modelId="{6B521798-A371-45FB-A20E-428D3D642C33}" type="presOf" srcId="{71AE3F9B-078C-49AE-BDD4-45F5A612FC92}" destId="{C3366C4F-B76D-4C74-B81C-99ED5EA64A4D}" srcOrd="0" destOrd="2" presId="urn:microsoft.com/office/officeart/2005/8/layout/hList1"/>
    <dgm:cxn modelId="{551BE09B-D53A-4157-B854-945ED0777B37}" type="presOf" srcId="{10A3E58B-CDC7-4198-AB91-1D04DE6F94A7}" destId="{BAE46EDA-2CB0-4345-B046-8B8FC6D5004F}" srcOrd="0" destOrd="2" presId="urn:microsoft.com/office/officeart/2005/8/layout/hList1"/>
    <dgm:cxn modelId="{F19B4E9C-CDE4-45E8-B6D6-338DCB17787A}" srcId="{90A0F856-5208-41CB-90CA-1D99DA0A71A3}" destId="{25452951-2A42-42E4-BF4E-B4012A3F94AF}" srcOrd="8" destOrd="0" parTransId="{50A8A4C6-ED79-4799-BFA6-FE2BE289CE9A}" sibTransId="{9B11CDDC-5105-48C9-A1A0-96A6891EEF0E}"/>
    <dgm:cxn modelId="{4EB8ADA4-9535-4357-8E21-1D6AD23B2533}" srcId="{DDED9A9E-2CB7-4135-82AC-6D303C9E9E4A}" destId="{10A3E58B-CDC7-4198-AB91-1D04DE6F94A7}" srcOrd="2" destOrd="0" parTransId="{ABFD81C9-A4B9-4785-B803-0D17CB4CF94B}" sibTransId="{50E43844-D4DF-49D3-B144-C72143CD6662}"/>
    <dgm:cxn modelId="{34BCC8AF-FF1F-43B6-A7A9-1206F079639F}" srcId="{90A0F856-5208-41CB-90CA-1D99DA0A71A3}" destId="{021EC19F-03FA-4545-93F3-266C13AF158B}" srcOrd="4" destOrd="0" parTransId="{4B3DAC65-9F1B-478C-A9F6-CC5F7727E730}" sibTransId="{80166BF7-4FB2-4D00-AD76-9813E7BC64FD}"/>
    <dgm:cxn modelId="{F617F6BD-5D54-4EC1-BE36-6A86DBAC0F21}" type="presOf" srcId="{DCB72D18-F6CD-46AD-8BF6-DBAD0C87D25C}" destId="{BAE46EDA-2CB0-4345-B046-8B8FC6D5004F}" srcOrd="0" destOrd="1" presId="urn:microsoft.com/office/officeart/2005/8/layout/hList1"/>
    <dgm:cxn modelId="{A59CFFC1-E995-4D3F-93E4-833936C41F00}" type="presOf" srcId="{45ABE63B-8C13-4D9D-AE01-BA07683A2CDF}" destId="{C3366C4F-B76D-4C74-B81C-99ED5EA64A4D}" srcOrd="0" destOrd="9" presId="urn:microsoft.com/office/officeart/2005/8/layout/hList1"/>
    <dgm:cxn modelId="{2BECC0CB-AF1F-4059-8433-0638C2FDE6F9}" type="presOf" srcId="{21D9FC56-6552-4C51-B12B-40B1E3AB77A3}" destId="{A9889366-DDA6-4B41-ABD7-710E22535502}" srcOrd="0" destOrd="0" presId="urn:microsoft.com/office/officeart/2005/8/layout/hList1"/>
    <dgm:cxn modelId="{30CC31CC-7F4A-4E24-AA99-CC90C4AC692D}" type="presOf" srcId="{CB176C57-C643-4F88-AAFC-AD4773E7143E}" destId="{C3366C4F-B76D-4C74-B81C-99ED5EA64A4D}" srcOrd="0" destOrd="7" presId="urn:microsoft.com/office/officeart/2005/8/layout/hList1"/>
    <dgm:cxn modelId="{AE1490CD-C28F-4264-AD84-9E859B2B162C}" srcId="{21D9FC56-6552-4C51-B12B-40B1E3AB77A3}" destId="{90A0F856-5208-41CB-90CA-1D99DA0A71A3}" srcOrd="1" destOrd="0" parTransId="{4BD34CB8-2FF7-4C84-9B9F-03FE592091C5}" sibTransId="{96443177-5C90-4B59-90C0-B6B9A7BFE943}"/>
    <dgm:cxn modelId="{26E45ECF-7726-4674-9F59-E76B161B94B3}" type="presOf" srcId="{9FD8639B-A74F-4F44-94DD-13EE665F85E8}" destId="{C3366C4F-B76D-4C74-B81C-99ED5EA64A4D}" srcOrd="0" destOrd="3" presId="urn:microsoft.com/office/officeart/2005/8/layout/hList1"/>
    <dgm:cxn modelId="{B0577CD0-1FDE-4E91-8B10-164FA1DC4F14}" srcId="{DDED9A9E-2CB7-4135-82AC-6D303C9E9E4A}" destId="{5628F7C9-E14F-4526-B168-17B0E73150B8}" srcOrd="3" destOrd="0" parTransId="{0A89A3FC-202D-4A55-92F0-EB2CF48B55B0}" sibTransId="{80F13792-FEAD-497C-9350-71C1533C32A9}"/>
    <dgm:cxn modelId="{E92C42D1-9750-4DC3-92EE-0BEA1B03ED75}" type="presOf" srcId="{7BA86D8F-DF22-4097-9673-8C690B116BD1}" destId="{C3366C4F-B76D-4C74-B81C-99ED5EA64A4D}" srcOrd="0" destOrd="5" presId="urn:microsoft.com/office/officeart/2005/8/layout/hList1"/>
    <dgm:cxn modelId="{6EDD55D3-8264-49C7-B7E3-60FF2FC70770}" srcId="{90A0F856-5208-41CB-90CA-1D99DA0A71A3}" destId="{F0885E6A-99CA-42CE-A416-B87FB3441E4C}" srcOrd="1" destOrd="0" parTransId="{81ECBD5B-EE82-4CF0-AF24-2EC3576FDBCA}" sibTransId="{8067F161-5A10-45ED-B5F0-B9DAEA6B08E0}"/>
    <dgm:cxn modelId="{8516D0DD-2026-4264-A2B3-451B4411980F}" type="presOf" srcId="{1ECFB293-4B15-475E-8F44-1B77CE0A5CF8}" destId="{C3366C4F-B76D-4C74-B81C-99ED5EA64A4D}" srcOrd="0" destOrd="0" presId="urn:microsoft.com/office/officeart/2005/8/layout/hList1"/>
    <dgm:cxn modelId="{AEC699E8-F221-4B30-94E8-6CB015BF5254}" type="presOf" srcId="{90A0F856-5208-41CB-90CA-1D99DA0A71A3}" destId="{1FF5ED7B-6EE0-4626-8F0E-CC350F354DEA}" srcOrd="0" destOrd="0" presId="urn:microsoft.com/office/officeart/2005/8/layout/hList1"/>
    <dgm:cxn modelId="{B5A05BEA-B9EB-4056-892E-CFCCEEBFCA09}" srcId="{DDED9A9E-2CB7-4135-82AC-6D303C9E9E4A}" destId="{877886C4-F353-4B05-B51B-1187C06D9399}" srcOrd="0" destOrd="0" parTransId="{6BAC421E-0D92-46D0-A789-F0F17962E01E}" sibTransId="{783742F7-9C5A-49C4-97DB-D9AA13CC1C4C}"/>
    <dgm:cxn modelId="{0EF8E7EC-A4A0-440D-9F75-9EC1D2E56F18}" srcId="{90A0F856-5208-41CB-90CA-1D99DA0A71A3}" destId="{7BA86D8F-DF22-4097-9673-8C690B116BD1}" srcOrd="5" destOrd="0" parTransId="{18F501F7-95B4-4ED4-877D-92A470AB1B5E}" sibTransId="{8A8759F3-8808-4A8A-B746-8FE3D13030FB}"/>
    <dgm:cxn modelId="{C6BEA6EF-EC64-4BB5-AA0C-C6B6CFABE179}" type="presOf" srcId="{021EC19F-03FA-4545-93F3-266C13AF158B}" destId="{C3366C4F-B76D-4C74-B81C-99ED5EA64A4D}" srcOrd="0" destOrd="4" presId="urn:microsoft.com/office/officeart/2005/8/layout/hList1"/>
    <dgm:cxn modelId="{2DAF2A7F-050D-4E9D-B53A-DF63BEB9142B}" type="presParOf" srcId="{A9889366-DDA6-4B41-ABD7-710E22535502}" destId="{235F9049-5385-4734-B812-3583E2ABA619}" srcOrd="0" destOrd="0" presId="urn:microsoft.com/office/officeart/2005/8/layout/hList1"/>
    <dgm:cxn modelId="{F8E23DED-8841-45DB-AD1A-0385D13D06C1}" type="presParOf" srcId="{235F9049-5385-4734-B812-3583E2ABA619}" destId="{3CB271D4-B47D-4BF5-B6F9-8758B1405DC8}" srcOrd="0" destOrd="0" presId="urn:microsoft.com/office/officeart/2005/8/layout/hList1"/>
    <dgm:cxn modelId="{E4759B97-3C6D-4CF4-8737-8EBE29F15E86}" type="presParOf" srcId="{235F9049-5385-4734-B812-3583E2ABA619}" destId="{BAE46EDA-2CB0-4345-B046-8B8FC6D5004F}" srcOrd="1" destOrd="0" presId="urn:microsoft.com/office/officeart/2005/8/layout/hList1"/>
    <dgm:cxn modelId="{8D3265B2-E1D5-4734-9083-6AB05855BBC3}" type="presParOf" srcId="{A9889366-DDA6-4B41-ABD7-710E22535502}" destId="{3B2049E3-0B7A-4D60-9BA7-4A3CB827FAEE}" srcOrd="1" destOrd="0" presId="urn:microsoft.com/office/officeart/2005/8/layout/hList1"/>
    <dgm:cxn modelId="{0E35A077-BCFC-4840-8DA9-F632D0C370ED}" type="presParOf" srcId="{A9889366-DDA6-4B41-ABD7-710E22535502}" destId="{E9DA7F50-7C05-47ED-A6E2-46F185186E7C}" srcOrd="2" destOrd="0" presId="urn:microsoft.com/office/officeart/2005/8/layout/hList1"/>
    <dgm:cxn modelId="{97CF3C96-9DAC-4C87-93E1-597DD5B4CAE4}" type="presParOf" srcId="{E9DA7F50-7C05-47ED-A6E2-46F185186E7C}" destId="{1FF5ED7B-6EE0-4626-8F0E-CC350F354DEA}" srcOrd="0" destOrd="0" presId="urn:microsoft.com/office/officeart/2005/8/layout/hList1"/>
    <dgm:cxn modelId="{904DBEFB-8D2A-413C-83A3-BF4DFEBF4EFE}" type="presParOf" srcId="{E9DA7F50-7C05-47ED-A6E2-46F185186E7C}" destId="{C3366C4F-B76D-4C74-B81C-99ED5EA64A4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8BDE2A-813D-446D-837D-6B7FFDE2221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2966ACB0-9976-4BC8-987A-E09F032B7177}">
      <dgm:prSet phldrT="[Text]"/>
      <dgm:spPr/>
      <dgm:t>
        <a:bodyPr/>
        <a:lstStyle/>
        <a:p>
          <a:r>
            <a:rPr lang="en-US" dirty="0"/>
            <a:t>Audibility influences language growth rates </a:t>
          </a:r>
        </a:p>
      </dgm:t>
    </dgm:pt>
    <dgm:pt modelId="{6D9B92C0-27E8-43EA-96A9-9978BD3029D2}" type="parTrans" cxnId="{1471E725-88B1-425E-8F17-30B80552D299}">
      <dgm:prSet/>
      <dgm:spPr/>
      <dgm:t>
        <a:bodyPr/>
        <a:lstStyle/>
        <a:p>
          <a:endParaRPr lang="en-US"/>
        </a:p>
      </dgm:t>
    </dgm:pt>
    <dgm:pt modelId="{CAAEDC4B-B201-4DC4-B5DD-A5A3A26450A3}" type="sibTrans" cxnId="{1471E725-88B1-425E-8F17-30B80552D299}">
      <dgm:prSet/>
      <dgm:spPr/>
      <dgm:t>
        <a:bodyPr/>
        <a:lstStyle/>
        <a:p>
          <a:endParaRPr lang="en-US"/>
        </a:p>
      </dgm:t>
    </dgm:pt>
    <dgm:pt modelId="{FA7EDD44-19BE-43A3-9C79-CCED42F4FE79}">
      <dgm:prSet phldrT="[Text]"/>
      <dgm:spPr/>
      <dgm:t>
        <a:bodyPr/>
        <a:lstStyle/>
        <a:p>
          <a:r>
            <a:rPr lang="en-US" dirty="0"/>
            <a:t>Carefully Fit Devices with low error</a:t>
          </a:r>
        </a:p>
      </dgm:t>
    </dgm:pt>
    <dgm:pt modelId="{B0486AC3-6CFE-4E2F-884F-636F469556F4}" type="parTrans" cxnId="{DFC2C1F4-AE38-4A49-AB1F-B193FD3AE5BC}">
      <dgm:prSet/>
      <dgm:spPr/>
      <dgm:t>
        <a:bodyPr/>
        <a:lstStyle/>
        <a:p>
          <a:endParaRPr lang="en-US"/>
        </a:p>
      </dgm:t>
    </dgm:pt>
    <dgm:pt modelId="{6B23B6D8-6C42-4AD3-9AC5-B31AAA85E84A}" type="sibTrans" cxnId="{DFC2C1F4-AE38-4A49-AB1F-B193FD3AE5BC}">
      <dgm:prSet/>
      <dgm:spPr/>
      <dgm:t>
        <a:bodyPr/>
        <a:lstStyle/>
        <a:p>
          <a:endParaRPr lang="en-US"/>
        </a:p>
      </dgm:t>
    </dgm:pt>
    <dgm:pt modelId="{FA3FCD80-3D9E-4C59-8DF8-CB344B94BC65}">
      <dgm:prSet phldrT="[Text]"/>
      <dgm:spPr/>
      <dgm:t>
        <a:bodyPr/>
        <a:lstStyle/>
        <a:p>
          <a:r>
            <a:rPr lang="en-US" dirty="0"/>
            <a:t>Consistently worn devices</a:t>
          </a:r>
        </a:p>
      </dgm:t>
    </dgm:pt>
    <dgm:pt modelId="{D287E1ED-2081-4CA4-B130-F98A76DE09CD}" type="parTrans" cxnId="{99605C9C-9B30-42EB-AE60-FF4E8AA88DC1}">
      <dgm:prSet/>
      <dgm:spPr/>
      <dgm:t>
        <a:bodyPr/>
        <a:lstStyle/>
        <a:p>
          <a:endParaRPr lang="en-US"/>
        </a:p>
      </dgm:t>
    </dgm:pt>
    <dgm:pt modelId="{21595D75-0B87-42E8-A5C0-E089028D21DA}" type="sibTrans" cxnId="{99605C9C-9B30-42EB-AE60-FF4E8AA88DC1}">
      <dgm:prSet/>
      <dgm:spPr/>
      <dgm:t>
        <a:bodyPr/>
        <a:lstStyle/>
        <a:p>
          <a:endParaRPr lang="en-US"/>
        </a:p>
      </dgm:t>
    </dgm:pt>
    <dgm:pt modelId="{8CEEA6B4-AD63-4FBA-9BC9-E12A22368956}">
      <dgm:prSet/>
      <dgm:spPr/>
      <dgm:t>
        <a:bodyPr/>
        <a:lstStyle/>
        <a:p>
          <a:r>
            <a:rPr lang="en-US" dirty="0"/>
            <a:t>Environments that are language-rich and responsive</a:t>
          </a:r>
        </a:p>
      </dgm:t>
    </dgm:pt>
    <dgm:pt modelId="{39016B6B-2683-483A-A481-B068D8819B6F}" type="parTrans" cxnId="{19DFA402-C009-4B68-AC00-8162D881A2A4}">
      <dgm:prSet/>
      <dgm:spPr/>
      <dgm:t>
        <a:bodyPr/>
        <a:lstStyle/>
        <a:p>
          <a:endParaRPr lang="en-US"/>
        </a:p>
      </dgm:t>
    </dgm:pt>
    <dgm:pt modelId="{050B677B-E3BB-4C6D-BCD0-F43D1E028480}" type="sibTrans" cxnId="{19DFA402-C009-4B68-AC00-8162D881A2A4}">
      <dgm:prSet/>
      <dgm:spPr/>
      <dgm:t>
        <a:bodyPr/>
        <a:lstStyle/>
        <a:p>
          <a:endParaRPr lang="en-US"/>
        </a:p>
      </dgm:t>
    </dgm:pt>
    <dgm:pt modelId="{B5947C19-844A-4CF5-ACB6-8C7595C30541}">
      <dgm:prSet/>
      <dgm:spPr/>
      <dgm:t>
        <a:bodyPr/>
        <a:lstStyle/>
        <a:p>
          <a:r>
            <a:rPr lang="en-US" dirty="0"/>
            <a:t>Selected aspects of language at risk and need emphasis</a:t>
          </a:r>
        </a:p>
      </dgm:t>
    </dgm:pt>
    <dgm:pt modelId="{203BA5D5-243E-45A0-9BD4-B25C07FE9E33}" type="parTrans" cxnId="{73ACD2EE-E8B6-4CA7-92DE-A3831B71720E}">
      <dgm:prSet/>
      <dgm:spPr/>
      <dgm:t>
        <a:bodyPr/>
        <a:lstStyle/>
        <a:p>
          <a:endParaRPr lang="en-US"/>
        </a:p>
      </dgm:t>
    </dgm:pt>
    <dgm:pt modelId="{DB85DBF1-766A-4667-8F05-6393C260F03D}" type="sibTrans" cxnId="{73ACD2EE-E8B6-4CA7-92DE-A3831B71720E}">
      <dgm:prSet/>
      <dgm:spPr/>
      <dgm:t>
        <a:bodyPr/>
        <a:lstStyle/>
        <a:p>
          <a:endParaRPr lang="en-US"/>
        </a:p>
      </dgm:t>
    </dgm:pt>
    <dgm:pt modelId="{88D252E0-071F-4DAD-90F3-349472CD8562}">
      <dgm:prSet/>
      <dgm:spPr/>
      <dgm:t>
        <a:bodyPr/>
        <a:lstStyle/>
        <a:p>
          <a:r>
            <a:rPr lang="en-US" dirty="0"/>
            <a:t>Service provision guided by research and progress monitoring</a:t>
          </a:r>
        </a:p>
      </dgm:t>
    </dgm:pt>
    <dgm:pt modelId="{00EAF837-3DE6-41E6-92A7-FCDD30D78D4B}" type="parTrans" cxnId="{E424A90C-2599-4D70-9527-772667E80DC7}">
      <dgm:prSet/>
      <dgm:spPr/>
      <dgm:t>
        <a:bodyPr/>
        <a:lstStyle/>
        <a:p>
          <a:endParaRPr lang="en-US"/>
        </a:p>
      </dgm:t>
    </dgm:pt>
    <dgm:pt modelId="{F5D3FEED-26FA-4773-8E48-5905683C08E5}" type="sibTrans" cxnId="{E424A90C-2599-4D70-9527-772667E80DC7}">
      <dgm:prSet/>
      <dgm:spPr/>
      <dgm:t>
        <a:bodyPr/>
        <a:lstStyle/>
        <a:p>
          <a:endParaRPr lang="en-US"/>
        </a:p>
      </dgm:t>
    </dgm:pt>
    <dgm:pt modelId="{40915E57-42BD-47C6-8872-D11EA6CA9B9D}" type="pres">
      <dgm:prSet presAssocID="{518BDE2A-813D-446D-837D-6B7FFDE2221C}" presName="Name0" presStyleCnt="0">
        <dgm:presLayoutVars>
          <dgm:chMax val="7"/>
          <dgm:chPref val="7"/>
          <dgm:dir/>
        </dgm:presLayoutVars>
      </dgm:prSet>
      <dgm:spPr/>
    </dgm:pt>
    <dgm:pt modelId="{328F86BE-B3A3-4667-9507-B0B8AEE6BA97}" type="pres">
      <dgm:prSet presAssocID="{518BDE2A-813D-446D-837D-6B7FFDE2221C}" presName="Name1" presStyleCnt="0"/>
      <dgm:spPr/>
    </dgm:pt>
    <dgm:pt modelId="{84EA5F0D-7664-4F2F-8D01-A92E06702E3C}" type="pres">
      <dgm:prSet presAssocID="{518BDE2A-813D-446D-837D-6B7FFDE2221C}" presName="cycle" presStyleCnt="0"/>
      <dgm:spPr/>
    </dgm:pt>
    <dgm:pt modelId="{B03129D9-E7C6-441E-BB5D-ABA4A8FC91BE}" type="pres">
      <dgm:prSet presAssocID="{518BDE2A-813D-446D-837D-6B7FFDE2221C}" presName="srcNode" presStyleLbl="node1" presStyleIdx="0" presStyleCnt="6"/>
      <dgm:spPr/>
    </dgm:pt>
    <dgm:pt modelId="{C066D4B0-D647-40C5-8BAF-63F7258AEFA4}" type="pres">
      <dgm:prSet presAssocID="{518BDE2A-813D-446D-837D-6B7FFDE2221C}" presName="conn" presStyleLbl="parChTrans1D2" presStyleIdx="0" presStyleCnt="1"/>
      <dgm:spPr/>
    </dgm:pt>
    <dgm:pt modelId="{FAF924A2-B009-4605-B895-FAD2DEF56FB2}" type="pres">
      <dgm:prSet presAssocID="{518BDE2A-813D-446D-837D-6B7FFDE2221C}" presName="extraNode" presStyleLbl="node1" presStyleIdx="0" presStyleCnt="6"/>
      <dgm:spPr/>
    </dgm:pt>
    <dgm:pt modelId="{99FE2520-CBB5-4B49-89B2-29148D026779}" type="pres">
      <dgm:prSet presAssocID="{518BDE2A-813D-446D-837D-6B7FFDE2221C}" presName="dstNode" presStyleLbl="node1" presStyleIdx="0" presStyleCnt="6"/>
      <dgm:spPr/>
    </dgm:pt>
    <dgm:pt modelId="{19DD766D-7FA5-4D03-87C6-011221BE497B}" type="pres">
      <dgm:prSet presAssocID="{2966ACB0-9976-4BC8-987A-E09F032B7177}" presName="text_1" presStyleLbl="node1" presStyleIdx="0" presStyleCnt="6">
        <dgm:presLayoutVars>
          <dgm:bulletEnabled val="1"/>
        </dgm:presLayoutVars>
      </dgm:prSet>
      <dgm:spPr/>
    </dgm:pt>
    <dgm:pt modelId="{B29E6496-393A-4A19-9C68-910836ACF959}" type="pres">
      <dgm:prSet presAssocID="{2966ACB0-9976-4BC8-987A-E09F032B7177}" presName="accent_1" presStyleCnt="0"/>
      <dgm:spPr/>
    </dgm:pt>
    <dgm:pt modelId="{FB2A82E6-4AEC-4CA7-8BB8-C2014BB3E9AE}" type="pres">
      <dgm:prSet presAssocID="{2966ACB0-9976-4BC8-987A-E09F032B7177}" presName="accentRepeatNode" presStyleLbl="solidFgAcc1" presStyleIdx="0" presStyleCnt="6"/>
      <dgm:spPr/>
    </dgm:pt>
    <dgm:pt modelId="{C06DD4E7-C9B3-4392-A3BD-E95A48E12C58}" type="pres">
      <dgm:prSet presAssocID="{FA7EDD44-19BE-43A3-9C79-CCED42F4FE79}" presName="text_2" presStyleLbl="node1" presStyleIdx="1" presStyleCnt="6">
        <dgm:presLayoutVars>
          <dgm:bulletEnabled val="1"/>
        </dgm:presLayoutVars>
      </dgm:prSet>
      <dgm:spPr/>
    </dgm:pt>
    <dgm:pt modelId="{8082AF73-8799-4196-8FAE-E449767A1882}" type="pres">
      <dgm:prSet presAssocID="{FA7EDD44-19BE-43A3-9C79-CCED42F4FE79}" presName="accent_2" presStyleCnt="0"/>
      <dgm:spPr/>
    </dgm:pt>
    <dgm:pt modelId="{8575BC8A-FFF1-45A9-992A-AD130A2E9508}" type="pres">
      <dgm:prSet presAssocID="{FA7EDD44-19BE-43A3-9C79-CCED42F4FE79}" presName="accentRepeatNode" presStyleLbl="solidFgAcc1" presStyleIdx="1" presStyleCnt="6"/>
      <dgm:spPr/>
    </dgm:pt>
    <dgm:pt modelId="{D61E785A-70FB-42A2-81FD-F287934BA6DC}" type="pres">
      <dgm:prSet presAssocID="{FA3FCD80-3D9E-4C59-8DF8-CB344B94BC65}" presName="text_3" presStyleLbl="node1" presStyleIdx="2" presStyleCnt="6">
        <dgm:presLayoutVars>
          <dgm:bulletEnabled val="1"/>
        </dgm:presLayoutVars>
      </dgm:prSet>
      <dgm:spPr/>
    </dgm:pt>
    <dgm:pt modelId="{87B19E81-F611-4194-BF84-2B76D2462C0A}" type="pres">
      <dgm:prSet presAssocID="{FA3FCD80-3D9E-4C59-8DF8-CB344B94BC65}" presName="accent_3" presStyleCnt="0"/>
      <dgm:spPr/>
    </dgm:pt>
    <dgm:pt modelId="{CF0B7984-9932-4C28-802D-05100050E878}" type="pres">
      <dgm:prSet presAssocID="{FA3FCD80-3D9E-4C59-8DF8-CB344B94BC65}" presName="accentRepeatNode" presStyleLbl="solidFgAcc1" presStyleIdx="2" presStyleCnt="6"/>
      <dgm:spPr/>
    </dgm:pt>
    <dgm:pt modelId="{D26ADEEC-D27A-463F-A76A-F47F31C98CD5}" type="pres">
      <dgm:prSet presAssocID="{8CEEA6B4-AD63-4FBA-9BC9-E12A22368956}" presName="text_4" presStyleLbl="node1" presStyleIdx="3" presStyleCnt="6">
        <dgm:presLayoutVars>
          <dgm:bulletEnabled val="1"/>
        </dgm:presLayoutVars>
      </dgm:prSet>
      <dgm:spPr/>
    </dgm:pt>
    <dgm:pt modelId="{F0CC7162-3600-4753-97C8-8133C8607F4E}" type="pres">
      <dgm:prSet presAssocID="{8CEEA6B4-AD63-4FBA-9BC9-E12A22368956}" presName="accent_4" presStyleCnt="0"/>
      <dgm:spPr/>
    </dgm:pt>
    <dgm:pt modelId="{1AA19165-65F6-458F-BC4C-322A4486843D}" type="pres">
      <dgm:prSet presAssocID="{8CEEA6B4-AD63-4FBA-9BC9-E12A22368956}" presName="accentRepeatNode" presStyleLbl="solidFgAcc1" presStyleIdx="3" presStyleCnt="6"/>
      <dgm:spPr/>
    </dgm:pt>
    <dgm:pt modelId="{9EE17471-B577-4310-B8E4-45C8E42FD7AB}" type="pres">
      <dgm:prSet presAssocID="{B5947C19-844A-4CF5-ACB6-8C7595C30541}" presName="text_5" presStyleLbl="node1" presStyleIdx="4" presStyleCnt="6">
        <dgm:presLayoutVars>
          <dgm:bulletEnabled val="1"/>
        </dgm:presLayoutVars>
      </dgm:prSet>
      <dgm:spPr/>
    </dgm:pt>
    <dgm:pt modelId="{6BD9902C-AAC2-4EEE-9C89-D0E955CC431C}" type="pres">
      <dgm:prSet presAssocID="{B5947C19-844A-4CF5-ACB6-8C7595C30541}" presName="accent_5" presStyleCnt="0"/>
      <dgm:spPr/>
    </dgm:pt>
    <dgm:pt modelId="{BC29DF9C-D79E-42BB-AB1B-B8038DEDE7E0}" type="pres">
      <dgm:prSet presAssocID="{B5947C19-844A-4CF5-ACB6-8C7595C30541}" presName="accentRepeatNode" presStyleLbl="solidFgAcc1" presStyleIdx="4" presStyleCnt="6"/>
      <dgm:spPr/>
    </dgm:pt>
    <dgm:pt modelId="{68C654CD-FF41-48E1-AA35-6F8727399DC3}" type="pres">
      <dgm:prSet presAssocID="{88D252E0-071F-4DAD-90F3-349472CD8562}" presName="text_6" presStyleLbl="node1" presStyleIdx="5" presStyleCnt="6">
        <dgm:presLayoutVars>
          <dgm:bulletEnabled val="1"/>
        </dgm:presLayoutVars>
      </dgm:prSet>
      <dgm:spPr/>
    </dgm:pt>
    <dgm:pt modelId="{D8123B14-5C0C-42A0-9E64-B26201946691}" type="pres">
      <dgm:prSet presAssocID="{88D252E0-071F-4DAD-90F3-349472CD8562}" presName="accent_6" presStyleCnt="0"/>
      <dgm:spPr/>
    </dgm:pt>
    <dgm:pt modelId="{7DB7EE19-D4D4-4115-948A-0AF19368F70E}" type="pres">
      <dgm:prSet presAssocID="{88D252E0-071F-4DAD-90F3-349472CD8562}" presName="accentRepeatNode" presStyleLbl="solidFgAcc1" presStyleIdx="5" presStyleCnt="6"/>
      <dgm:spPr/>
    </dgm:pt>
  </dgm:ptLst>
  <dgm:cxnLst>
    <dgm:cxn modelId="{19DFA402-C009-4B68-AC00-8162D881A2A4}" srcId="{518BDE2A-813D-446D-837D-6B7FFDE2221C}" destId="{8CEEA6B4-AD63-4FBA-9BC9-E12A22368956}" srcOrd="3" destOrd="0" parTransId="{39016B6B-2683-483A-A481-B068D8819B6F}" sibTransId="{050B677B-E3BB-4C6D-BCD0-F43D1E028480}"/>
    <dgm:cxn modelId="{1B567E04-DC4A-4020-894E-DB60F95B32DC}" type="presOf" srcId="{FA3FCD80-3D9E-4C59-8DF8-CB344B94BC65}" destId="{D61E785A-70FB-42A2-81FD-F287934BA6DC}" srcOrd="0" destOrd="0" presId="urn:microsoft.com/office/officeart/2008/layout/VerticalCurvedList"/>
    <dgm:cxn modelId="{E424A90C-2599-4D70-9527-772667E80DC7}" srcId="{518BDE2A-813D-446D-837D-6B7FFDE2221C}" destId="{88D252E0-071F-4DAD-90F3-349472CD8562}" srcOrd="5" destOrd="0" parTransId="{00EAF837-3DE6-41E6-92A7-FCDD30D78D4B}" sibTransId="{F5D3FEED-26FA-4773-8E48-5905683C08E5}"/>
    <dgm:cxn modelId="{5A4D0A13-CCAE-451C-8DE9-3CFBE5ED7373}" type="presOf" srcId="{CAAEDC4B-B201-4DC4-B5DD-A5A3A26450A3}" destId="{C066D4B0-D647-40C5-8BAF-63F7258AEFA4}" srcOrd="0" destOrd="0" presId="urn:microsoft.com/office/officeart/2008/layout/VerticalCurvedList"/>
    <dgm:cxn modelId="{1471E725-88B1-425E-8F17-30B80552D299}" srcId="{518BDE2A-813D-446D-837D-6B7FFDE2221C}" destId="{2966ACB0-9976-4BC8-987A-E09F032B7177}" srcOrd="0" destOrd="0" parTransId="{6D9B92C0-27E8-43EA-96A9-9978BD3029D2}" sibTransId="{CAAEDC4B-B201-4DC4-B5DD-A5A3A26450A3}"/>
    <dgm:cxn modelId="{05F7D92F-A3D3-40EA-AAB9-EE38B58E1621}" type="presOf" srcId="{518BDE2A-813D-446D-837D-6B7FFDE2221C}" destId="{40915E57-42BD-47C6-8872-D11EA6CA9B9D}" srcOrd="0" destOrd="0" presId="urn:microsoft.com/office/officeart/2008/layout/VerticalCurvedList"/>
    <dgm:cxn modelId="{7BA7E05E-5473-4CF0-91E4-567302F153F7}" type="presOf" srcId="{FA7EDD44-19BE-43A3-9C79-CCED42F4FE79}" destId="{C06DD4E7-C9B3-4392-A3BD-E95A48E12C58}" srcOrd="0" destOrd="0" presId="urn:microsoft.com/office/officeart/2008/layout/VerticalCurvedList"/>
    <dgm:cxn modelId="{AC7B6576-7034-4EFC-BF9B-338DF4165F8C}" type="presOf" srcId="{B5947C19-844A-4CF5-ACB6-8C7595C30541}" destId="{9EE17471-B577-4310-B8E4-45C8E42FD7AB}" srcOrd="0" destOrd="0" presId="urn:microsoft.com/office/officeart/2008/layout/VerticalCurvedList"/>
    <dgm:cxn modelId="{99605C9C-9B30-42EB-AE60-FF4E8AA88DC1}" srcId="{518BDE2A-813D-446D-837D-6B7FFDE2221C}" destId="{FA3FCD80-3D9E-4C59-8DF8-CB344B94BC65}" srcOrd="2" destOrd="0" parTransId="{D287E1ED-2081-4CA4-B130-F98A76DE09CD}" sibTransId="{21595D75-0B87-42E8-A5C0-E089028D21DA}"/>
    <dgm:cxn modelId="{A477C9A1-0E8E-403D-97A9-61A04CCE802D}" type="presOf" srcId="{88D252E0-071F-4DAD-90F3-349472CD8562}" destId="{68C654CD-FF41-48E1-AA35-6F8727399DC3}" srcOrd="0" destOrd="0" presId="urn:microsoft.com/office/officeart/2008/layout/VerticalCurvedList"/>
    <dgm:cxn modelId="{74105BA3-CEB5-4393-B4FC-E7AE95346E76}" type="presOf" srcId="{8CEEA6B4-AD63-4FBA-9BC9-E12A22368956}" destId="{D26ADEEC-D27A-463F-A76A-F47F31C98CD5}" srcOrd="0" destOrd="0" presId="urn:microsoft.com/office/officeart/2008/layout/VerticalCurvedList"/>
    <dgm:cxn modelId="{A33CB7DC-4570-46DF-A824-A33A16BBB0F5}" type="presOf" srcId="{2966ACB0-9976-4BC8-987A-E09F032B7177}" destId="{19DD766D-7FA5-4D03-87C6-011221BE497B}" srcOrd="0" destOrd="0" presId="urn:microsoft.com/office/officeart/2008/layout/VerticalCurvedList"/>
    <dgm:cxn modelId="{73ACD2EE-E8B6-4CA7-92DE-A3831B71720E}" srcId="{518BDE2A-813D-446D-837D-6B7FFDE2221C}" destId="{B5947C19-844A-4CF5-ACB6-8C7595C30541}" srcOrd="4" destOrd="0" parTransId="{203BA5D5-243E-45A0-9BD4-B25C07FE9E33}" sibTransId="{DB85DBF1-766A-4667-8F05-6393C260F03D}"/>
    <dgm:cxn modelId="{DFC2C1F4-AE38-4A49-AB1F-B193FD3AE5BC}" srcId="{518BDE2A-813D-446D-837D-6B7FFDE2221C}" destId="{FA7EDD44-19BE-43A3-9C79-CCED42F4FE79}" srcOrd="1" destOrd="0" parTransId="{B0486AC3-6CFE-4E2F-884F-636F469556F4}" sibTransId="{6B23B6D8-6C42-4AD3-9AC5-B31AAA85E84A}"/>
    <dgm:cxn modelId="{DC775E39-12FA-462A-998C-0B883F4B4C1D}" type="presParOf" srcId="{40915E57-42BD-47C6-8872-D11EA6CA9B9D}" destId="{328F86BE-B3A3-4667-9507-B0B8AEE6BA97}" srcOrd="0" destOrd="0" presId="urn:microsoft.com/office/officeart/2008/layout/VerticalCurvedList"/>
    <dgm:cxn modelId="{138CEDEC-3D82-42C4-B324-F9FCA3883AF1}" type="presParOf" srcId="{328F86BE-B3A3-4667-9507-B0B8AEE6BA97}" destId="{84EA5F0D-7664-4F2F-8D01-A92E06702E3C}" srcOrd="0" destOrd="0" presId="urn:microsoft.com/office/officeart/2008/layout/VerticalCurvedList"/>
    <dgm:cxn modelId="{8E20971A-D4C5-4BD4-A062-47C320A2FEF7}" type="presParOf" srcId="{84EA5F0D-7664-4F2F-8D01-A92E06702E3C}" destId="{B03129D9-E7C6-441E-BB5D-ABA4A8FC91BE}" srcOrd="0" destOrd="0" presId="urn:microsoft.com/office/officeart/2008/layout/VerticalCurvedList"/>
    <dgm:cxn modelId="{B5CF1A2D-2281-46AA-9354-08268B345E34}" type="presParOf" srcId="{84EA5F0D-7664-4F2F-8D01-A92E06702E3C}" destId="{C066D4B0-D647-40C5-8BAF-63F7258AEFA4}" srcOrd="1" destOrd="0" presId="urn:microsoft.com/office/officeart/2008/layout/VerticalCurvedList"/>
    <dgm:cxn modelId="{ED32E103-881D-4DAE-A496-93C8D606F93D}" type="presParOf" srcId="{84EA5F0D-7664-4F2F-8D01-A92E06702E3C}" destId="{FAF924A2-B009-4605-B895-FAD2DEF56FB2}" srcOrd="2" destOrd="0" presId="urn:microsoft.com/office/officeart/2008/layout/VerticalCurvedList"/>
    <dgm:cxn modelId="{17EF57BA-8F71-4B4C-B111-CF4730DEE3BA}" type="presParOf" srcId="{84EA5F0D-7664-4F2F-8D01-A92E06702E3C}" destId="{99FE2520-CBB5-4B49-89B2-29148D026779}" srcOrd="3" destOrd="0" presId="urn:microsoft.com/office/officeart/2008/layout/VerticalCurvedList"/>
    <dgm:cxn modelId="{A3150979-2785-42EA-9605-0A2D0B57F44F}" type="presParOf" srcId="{328F86BE-B3A3-4667-9507-B0B8AEE6BA97}" destId="{19DD766D-7FA5-4D03-87C6-011221BE497B}" srcOrd="1" destOrd="0" presId="urn:microsoft.com/office/officeart/2008/layout/VerticalCurvedList"/>
    <dgm:cxn modelId="{E6E91443-9F64-4F8C-8874-BA786CE97967}" type="presParOf" srcId="{328F86BE-B3A3-4667-9507-B0B8AEE6BA97}" destId="{B29E6496-393A-4A19-9C68-910836ACF959}" srcOrd="2" destOrd="0" presId="urn:microsoft.com/office/officeart/2008/layout/VerticalCurvedList"/>
    <dgm:cxn modelId="{9DD81BA6-BF00-4CFB-A0D0-24A051A4E282}" type="presParOf" srcId="{B29E6496-393A-4A19-9C68-910836ACF959}" destId="{FB2A82E6-4AEC-4CA7-8BB8-C2014BB3E9AE}" srcOrd="0" destOrd="0" presId="urn:microsoft.com/office/officeart/2008/layout/VerticalCurvedList"/>
    <dgm:cxn modelId="{56057018-3C66-4160-AF27-5275027E9474}" type="presParOf" srcId="{328F86BE-B3A3-4667-9507-B0B8AEE6BA97}" destId="{C06DD4E7-C9B3-4392-A3BD-E95A48E12C58}" srcOrd="3" destOrd="0" presId="urn:microsoft.com/office/officeart/2008/layout/VerticalCurvedList"/>
    <dgm:cxn modelId="{D9A80BEA-2342-4C3B-8513-AC1D38EA29DE}" type="presParOf" srcId="{328F86BE-B3A3-4667-9507-B0B8AEE6BA97}" destId="{8082AF73-8799-4196-8FAE-E449767A1882}" srcOrd="4" destOrd="0" presId="urn:microsoft.com/office/officeart/2008/layout/VerticalCurvedList"/>
    <dgm:cxn modelId="{FF864563-A80E-4A84-A7E5-FF4C9FFFD27B}" type="presParOf" srcId="{8082AF73-8799-4196-8FAE-E449767A1882}" destId="{8575BC8A-FFF1-45A9-992A-AD130A2E9508}" srcOrd="0" destOrd="0" presId="urn:microsoft.com/office/officeart/2008/layout/VerticalCurvedList"/>
    <dgm:cxn modelId="{9C1B5099-3FAD-427D-B8A7-32171CA8A138}" type="presParOf" srcId="{328F86BE-B3A3-4667-9507-B0B8AEE6BA97}" destId="{D61E785A-70FB-42A2-81FD-F287934BA6DC}" srcOrd="5" destOrd="0" presId="urn:microsoft.com/office/officeart/2008/layout/VerticalCurvedList"/>
    <dgm:cxn modelId="{4E9F8A44-3CE7-45A4-A696-0F9E5CB60418}" type="presParOf" srcId="{328F86BE-B3A3-4667-9507-B0B8AEE6BA97}" destId="{87B19E81-F611-4194-BF84-2B76D2462C0A}" srcOrd="6" destOrd="0" presId="urn:microsoft.com/office/officeart/2008/layout/VerticalCurvedList"/>
    <dgm:cxn modelId="{2B501B8F-3C61-4090-AF4F-F01648FB1BE5}" type="presParOf" srcId="{87B19E81-F611-4194-BF84-2B76D2462C0A}" destId="{CF0B7984-9932-4C28-802D-05100050E878}" srcOrd="0" destOrd="0" presId="urn:microsoft.com/office/officeart/2008/layout/VerticalCurvedList"/>
    <dgm:cxn modelId="{04AF26F4-6DC7-4421-B631-86985D61D388}" type="presParOf" srcId="{328F86BE-B3A3-4667-9507-B0B8AEE6BA97}" destId="{D26ADEEC-D27A-463F-A76A-F47F31C98CD5}" srcOrd="7" destOrd="0" presId="urn:microsoft.com/office/officeart/2008/layout/VerticalCurvedList"/>
    <dgm:cxn modelId="{21E9F751-73A6-4DE5-AA53-A9347251E7D2}" type="presParOf" srcId="{328F86BE-B3A3-4667-9507-B0B8AEE6BA97}" destId="{F0CC7162-3600-4753-97C8-8133C8607F4E}" srcOrd="8" destOrd="0" presId="urn:microsoft.com/office/officeart/2008/layout/VerticalCurvedList"/>
    <dgm:cxn modelId="{CF408AB8-5762-41CD-A9A6-10B8D547980B}" type="presParOf" srcId="{F0CC7162-3600-4753-97C8-8133C8607F4E}" destId="{1AA19165-65F6-458F-BC4C-322A4486843D}" srcOrd="0" destOrd="0" presId="urn:microsoft.com/office/officeart/2008/layout/VerticalCurvedList"/>
    <dgm:cxn modelId="{81D71774-81A7-482D-AC93-6072821604B1}" type="presParOf" srcId="{328F86BE-B3A3-4667-9507-B0B8AEE6BA97}" destId="{9EE17471-B577-4310-B8E4-45C8E42FD7AB}" srcOrd="9" destOrd="0" presId="urn:microsoft.com/office/officeart/2008/layout/VerticalCurvedList"/>
    <dgm:cxn modelId="{0E22FFAB-261F-4044-B815-E48E7F28B5A0}" type="presParOf" srcId="{328F86BE-B3A3-4667-9507-B0B8AEE6BA97}" destId="{6BD9902C-AAC2-4EEE-9C89-D0E955CC431C}" srcOrd="10" destOrd="0" presId="urn:microsoft.com/office/officeart/2008/layout/VerticalCurvedList"/>
    <dgm:cxn modelId="{05F7103B-C085-4328-A8AF-51A3ED6FCA37}" type="presParOf" srcId="{6BD9902C-AAC2-4EEE-9C89-D0E955CC431C}" destId="{BC29DF9C-D79E-42BB-AB1B-B8038DEDE7E0}" srcOrd="0" destOrd="0" presId="urn:microsoft.com/office/officeart/2008/layout/VerticalCurvedList"/>
    <dgm:cxn modelId="{A479D4E0-68AF-4E09-BFF2-4BC1B50C8E77}" type="presParOf" srcId="{328F86BE-B3A3-4667-9507-B0B8AEE6BA97}" destId="{68C654CD-FF41-48E1-AA35-6F8727399DC3}" srcOrd="11" destOrd="0" presId="urn:microsoft.com/office/officeart/2008/layout/VerticalCurvedList"/>
    <dgm:cxn modelId="{0B23B5F0-93F5-430C-9C34-254CECF49A23}" type="presParOf" srcId="{328F86BE-B3A3-4667-9507-B0B8AEE6BA97}" destId="{D8123B14-5C0C-42A0-9E64-B26201946691}" srcOrd="12" destOrd="0" presId="urn:microsoft.com/office/officeart/2008/layout/VerticalCurvedList"/>
    <dgm:cxn modelId="{F17056D7-45FE-4264-A0FA-E43AE09F7B0B}" type="presParOf" srcId="{D8123B14-5C0C-42A0-9E64-B26201946691}" destId="{7DB7EE19-D4D4-4115-948A-0AF19368F7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2177AC-F48B-40AF-A758-D52512C42DD7}"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4E69549-AF47-45DC-88A0-B302751CF834}">
      <dgm:prSet phldrT="[Text]"/>
      <dgm:spPr/>
      <dgm:t>
        <a:bodyPr/>
        <a:lstStyle/>
        <a:p>
          <a:r>
            <a:rPr lang="en-US" b="1" dirty="0">
              <a:solidFill>
                <a:schemeClr val="tx1"/>
              </a:solidFill>
            </a:rPr>
            <a:t>ACCESS</a:t>
          </a:r>
        </a:p>
      </dgm:t>
    </dgm:pt>
    <dgm:pt modelId="{278ED436-FD3E-4485-9296-C5F44FF18E11}" type="parTrans" cxnId="{FE52C63B-14D2-44B7-B9F8-4E6E590C5C9D}">
      <dgm:prSet/>
      <dgm:spPr/>
      <dgm:t>
        <a:bodyPr/>
        <a:lstStyle/>
        <a:p>
          <a:endParaRPr lang="en-US"/>
        </a:p>
      </dgm:t>
    </dgm:pt>
    <dgm:pt modelId="{70A8F104-97EE-43D3-A0B1-300DE8FD75C3}" type="sibTrans" cxnId="{FE52C63B-14D2-44B7-B9F8-4E6E590C5C9D}">
      <dgm:prSet/>
      <dgm:spPr/>
      <dgm:t>
        <a:bodyPr/>
        <a:lstStyle/>
        <a:p>
          <a:endParaRPr lang="en-US"/>
        </a:p>
      </dgm:t>
    </dgm:pt>
    <dgm:pt modelId="{A3DCD68B-5066-45A0-B38C-19D5D32ACB90}">
      <dgm:prSet phldrT="[Text]"/>
      <dgm:spPr>
        <a:solidFill>
          <a:schemeClr val="tx2">
            <a:lumMod val="25000"/>
            <a:lumOff val="75000"/>
          </a:schemeClr>
        </a:solidFill>
      </dgm:spPr>
      <dgm:t>
        <a:bodyPr/>
        <a:lstStyle/>
        <a:p>
          <a:r>
            <a:rPr lang="en-US" b="1" dirty="0">
              <a:solidFill>
                <a:schemeClr val="bg1">
                  <a:lumMod val="85000"/>
                </a:schemeClr>
              </a:solidFill>
            </a:rPr>
            <a:t>Communication</a:t>
          </a:r>
        </a:p>
      </dgm:t>
    </dgm:pt>
    <dgm:pt modelId="{1DF4DFEC-C777-445A-89EC-37A43BB4BBF3}" type="parTrans" cxnId="{95C001E7-01EB-4B25-891E-426903A93D55}">
      <dgm:prSet/>
      <dgm:spPr/>
      <dgm:t>
        <a:bodyPr/>
        <a:lstStyle/>
        <a:p>
          <a:endParaRPr lang="en-US"/>
        </a:p>
      </dgm:t>
    </dgm:pt>
    <dgm:pt modelId="{29304982-544C-495C-B84D-0404BE7A437E}" type="sibTrans" cxnId="{95C001E7-01EB-4B25-891E-426903A93D55}">
      <dgm:prSet/>
      <dgm:spPr/>
      <dgm:t>
        <a:bodyPr/>
        <a:lstStyle/>
        <a:p>
          <a:endParaRPr lang="en-US"/>
        </a:p>
      </dgm:t>
    </dgm:pt>
    <dgm:pt modelId="{0CC1FF1D-F79B-4D83-B5F9-5EFDE21C7748}">
      <dgm:prSet phldrT="[Text]"/>
      <dgm:spPr>
        <a:solidFill>
          <a:schemeClr val="accent4">
            <a:lumMod val="20000"/>
            <a:lumOff val="80000"/>
          </a:schemeClr>
        </a:solidFill>
      </dgm:spPr>
      <dgm:t>
        <a:bodyPr/>
        <a:lstStyle/>
        <a:p>
          <a:r>
            <a:rPr lang="en-US" b="1" dirty="0">
              <a:solidFill>
                <a:schemeClr val="bg1">
                  <a:lumMod val="85000"/>
                </a:schemeClr>
              </a:solidFill>
            </a:rPr>
            <a:t>Technology</a:t>
          </a:r>
        </a:p>
      </dgm:t>
    </dgm:pt>
    <dgm:pt modelId="{9A8F1081-DD71-4EC6-9D08-8AEA9132554E}" type="parTrans" cxnId="{AF5F3C24-4BC8-4736-BBC7-EAF54C4F9B4D}">
      <dgm:prSet/>
      <dgm:spPr/>
      <dgm:t>
        <a:bodyPr/>
        <a:lstStyle/>
        <a:p>
          <a:endParaRPr lang="en-US"/>
        </a:p>
      </dgm:t>
    </dgm:pt>
    <dgm:pt modelId="{454E6C0F-A2A9-4237-A5EB-767ECE73A179}" type="sibTrans" cxnId="{AF5F3C24-4BC8-4736-BBC7-EAF54C4F9B4D}">
      <dgm:prSet/>
      <dgm:spPr/>
      <dgm:t>
        <a:bodyPr/>
        <a:lstStyle/>
        <a:p>
          <a:endParaRPr lang="en-US"/>
        </a:p>
      </dgm:t>
    </dgm:pt>
    <dgm:pt modelId="{7C975D25-4C24-439E-A8A2-6526DAD084B7}">
      <dgm:prSet/>
      <dgm:spPr/>
      <dgm:t>
        <a:bodyPr/>
        <a:lstStyle/>
        <a:p>
          <a:r>
            <a:rPr lang="en-US" b="1" dirty="0">
              <a:solidFill>
                <a:schemeClr val="tx1"/>
              </a:solidFill>
            </a:rPr>
            <a:t>Education</a:t>
          </a:r>
        </a:p>
      </dgm:t>
    </dgm:pt>
    <dgm:pt modelId="{25B13D42-41D5-44B2-8C03-36432A5816A8}" type="parTrans" cxnId="{9C1EAE0E-8CA8-467C-8839-D9D1E382B69A}">
      <dgm:prSet/>
      <dgm:spPr/>
      <dgm:t>
        <a:bodyPr/>
        <a:lstStyle/>
        <a:p>
          <a:endParaRPr lang="en-US"/>
        </a:p>
      </dgm:t>
    </dgm:pt>
    <dgm:pt modelId="{618A0280-2774-4E2A-96EB-E52352147F43}" type="sibTrans" cxnId="{9C1EAE0E-8CA8-467C-8839-D9D1E382B69A}">
      <dgm:prSet/>
      <dgm:spPr/>
      <dgm:t>
        <a:bodyPr/>
        <a:lstStyle/>
        <a:p>
          <a:endParaRPr lang="en-US"/>
        </a:p>
      </dgm:t>
    </dgm:pt>
    <dgm:pt modelId="{AEA504AF-CCD2-4C88-88F2-D0AEAF941495}" type="pres">
      <dgm:prSet presAssocID="{A32177AC-F48B-40AF-A758-D52512C42DD7}" presName="cycle" presStyleCnt="0">
        <dgm:presLayoutVars>
          <dgm:chMax val="1"/>
          <dgm:dir/>
          <dgm:animLvl val="ctr"/>
          <dgm:resizeHandles val="exact"/>
        </dgm:presLayoutVars>
      </dgm:prSet>
      <dgm:spPr/>
    </dgm:pt>
    <dgm:pt modelId="{E410F7D4-4425-4C61-B5EC-7678BC0AEC5B}" type="pres">
      <dgm:prSet presAssocID="{44E69549-AF47-45DC-88A0-B302751CF834}" presName="centerShape" presStyleLbl="node0" presStyleIdx="0" presStyleCnt="1" custScaleX="144563" custScaleY="123616"/>
      <dgm:spPr/>
    </dgm:pt>
    <dgm:pt modelId="{CE5FE6C7-3A96-48BB-8FC0-5C63A6945045}" type="pres">
      <dgm:prSet presAssocID="{1DF4DFEC-C777-445A-89EC-37A43BB4BBF3}" presName="parTrans" presStyleLbl="bgSibTrans2D1" presStyleIdx="0" presStyleCnt="3" custLinFactNeighborX="9751" custLinFactNeighborY="14438"/>
      <dgm:spPr/>
    </dgm:pt>
    <dgm:pt modelId="{B453EE56-F4A6-4813-9393-9E9E562DB409}" type="pres">
      <dgm:prSet presAssocID="{A3DCD68B-5066-45A0-B38C-19D5D32ACB90}" presName="node" presStyleLbl="node1" presStyleIdx="0" presStyleCnt="3" custScaleX="104336" custScaleY="110667" custRadScaleRad="120345" custRadScaleInc="16584">
        <dgm:presLayoutVars>
          <dgm:bulletEnabled val="1"/>
        </dgm:presLayoutVars>
      </dgm:prSet>
      <dgm:spPr/>
    </dgm:pt>
    <dgm:pt modelId="{635BB454-8E06-427D-86F8-2E987A9A89AB}" type="pres">
      <dgm:prSet presAssocID="{25B13D42-41D5-44B2-8C03-36432A5816A8}" presName="parTrans" presStyleLbl="bgSibTrans2D1" presStyleIdx="1" presStyleCnt="3"/>
      <dgm:spPr/>
    </dgm:pt>
    <dgm:pt modelId="{01432963-F6C0-46E8-911D-F323A00CF87F}" type="pres">
      <dgm:prSet presAssocID="{7C975D25-4C24-439E-A8A2-6526DAD084B7}" presName="node" presStyleLbl="node1" presStyleIdx="1" presStyleCnt="3" custScaleX="106895" custScaleY="110111">
        <dgm:presLayoutVars>
          <dgm:bulletEnabled val="1"/>
        </dgm:presLayoutVars>
      </dgm:prSet>
      <dgm:spPr/>
    </dgm:pt>
    <dgm:pt modelId="{26B9C4A0-EAC8-4CC8-8003-AA311237C50A}" type="pres">
      <dgm:prSet presAssocID="{9A8F1081-DD71-4EC6-9D08-8AEA9132554E}" presName="parTrans" presStyleLbl="bgSibTrans2D1" presStyleIdx="2" presStyleCnt="3" custLinFactNeighborX="-10401" custLinFactNeighborY="12994"/>
      <dgm:spPr/>
    </dgm:pt>
    <dgm:pt modelId="{613A7CCD-FFED-4DD5-A091-0DD43839B004}" type="pres">
      <dgm:prSet presAssocID="{0CC1FF1D-F79B-4D83-B5F9-5EFDE21C7748}" presName="node" presStyleLbl="node1" presStyleIdx="2" presStyleCnt="3" custScaleX="110496" custScaleY="106168" custRadScaleRad="125990" custRadScaleInc="-11570">
        <dgm:presLayoutVars>
          <dgm:bulletEnabled val="1"/>
        </dgm:presLayoutVars>
      </dgm:prSet>
      <dgm:spPr/>
    </dgm:pt>
  </dgm:ptLst>
  <dgm:cxnLst>
    <dgm:cxn modelId="{C4970C01-F7EE-40B6-B35D-5C48A0276661}" type="presOf" srcId="{9A8F1081-DD71-4EC6-9D08-8AEA9132554E}" destId="{26B9C4A0-EAC8-4CC8-8003-AA311237C50A}" srcOrd="0" destOrd="0" presId="urn:microsoft.com/office/officeart/2005/8/layout/radial4"/>
    <dgm:cxn modelId="{9C1EAE0E-8CA8-467C-8839-D9D1E382B69A}" srcId="{44E69549-AF47-45DC-88A0-B302751CF834}" destId="{7C975D25-4C24-439E-A8A2-6526DAD084B7}" srcOrd="1" destOrd="0" parTransId="{25B13D42-41D5-44B2-8C03-36432A5816A8}" sibTransId="{618A0280-2774-4E2A-96EB-E52352147F43}"/>
    <dgm:cxn modelId="{AF5F3C24-4BC8-4736-BBC7-EAF54C4F9B4D}" srcId="{44E69549-AF47-45DC-88A0-B302751CF834}" destId="{0CC1FF1D-F79B-4D83-B5F9-5EFDE21C7748}" srcOrd="2" destOrd="0" parTransId="{9A8F1081-DD71-4EC6-9D08-8AEA9132554E}" sibTransId="{454E6C0F-A2A9-4237-A5EB-767ECE73A179}"/>
    <dgm:cxn modelId="{FE52C63B-14D2-44B7-B9F8-4E6E590C5C9D}" srcId="{A32177AC-F48B-40AF-A758-D52512C42DD7}" destId="{44E69549-AF47-45DC-88A0-B302751CF834}" srcOrd="0" destOrd="0" parTransId="{278ED436-FD3E-4485-9296-C5F44FF18E11}" sibTransId="{70A8F104-97EE-43D3-A0B1-300DE8FD75C3}"/>
    <dgm:cxn modelId="{3BCF9D47-97BF-4AED-BD29-6C009E0EAED9}" type="presOf" srcId="{25B13D42-41D5-44B2-8C03-36432A5816A8}" destId="{635BB454-8E06-427D-86F8-2E987A9A89AB}" srcOrd="0" destOrd="0" presId="urn:microsoft.com/office/officeart/2005/8/layout/radial4"/>
    <dgm:cxn modelId="{7A43CB77-230F-474F-A6E2-DA460201709D}" type="presOf" srcId="{7C975D25-4C24-439E-A8A2-6526DAD084B7}" destId="{01432963-F6C0-46E8-911D-F323A00CF87F}" srcOrd="0" destOrd="0" presId="urn:microsoft.com/office/officeart/2005/8/layout/radial4"/>
    <dgm:cxn modelId="{C43FC98D-AB84-450C-B9D2-92B9959BA07D}" type="presOf" srcId="{A3DCD68B-5066-45A0-B38C-19D5D32ACB90}" destId="{B453EE56-F4A6-4813-9393-9E9E562DB409}" srcOrd="0" destOrd="0" presId="urn:microsoft.com/office/officeart/2005/8/layout/radial4"/>
    <dgm:cxn modelId="{20C6059F-58A2-43AD-A7C5-70C462DB4D60}" type="presOf" srcId="{A32177AC-F48B-40AF-A758-D52512C42DD7}" destId="{AEA504AF-CCD2-4C88-88F2-D0AEAF941495}" srcOrd="0" destOrd="0" presId="urn:microsoft.com/office/officeart/2005/8/layout/radial4"/>
    <dgm:cxn modelId="{7FD1EEB8-6ADA-4755-8C35-49CD1C0794E6}" type="presOf" srcId="{1DF4DFEC-C777-445A-89EC-37A43BB4BBF3}" destId="{CE5FE6C7-3A96-48BB-8FC0-5C63A6945045}" srcOrd="0" destOrd="0" presId="urn:microsoft.com/office/officeart/2005/8/layout/radial4"/>
    <dgm:cxn modelId="{B64695D3-2797-4C41-B24B-3E6F42A17FEF}" type="presOf" srcId="{0CC1FF1D-F79B-4D83-B5F9-5EFDE21C7748}" destId="{613A7CCD-FFED-4DD5-A091-0DD43839B004}" srcOrd="0" destOrd="0" presId="urn:microsoft.com/office/officeart/2005/8/layout/radial4"/>
    <dgm:cxn modelId="{DC2A01D4-4A8D-4A21-AD0B-5591E54F8103}" type="presOf" srcId="{44E69549-AF47-45DC-88A0-B302751CF834}" destId="{E410F7D4-4425-4C61-B5EC-7678BC0AEC5B}" srcOrd="0" destOrd="0" presId="urn:microsoft.com/office/officeart/2005/8/layout/radial4"/>
    <dgm:cxn modelId="{95C001E7-01EB-4B25-891E-426903A93D55}" srcId="{44E69549-AF47-45DC-88A0-B302751CF834}" destId="{A3DCD68B-5066-45A0-B38C-19D5D32ACB90}" srcOrd="0" destOrd="0" parTransId="{1DF4DFEC-C777-445A-89EC-37A43BB4BBF3}" sibTransId="{29304982-544C-495C-B84D-0404BE7A437E}"/>
    <dgm:cxn modelId="{05DDB9A8-C96C-4E3B-A40A-F310D55DC55E}" type="presParOf" srcId="{AEA504AF-CCD2-4C88-88F2-D0AEAF941495}" destId="{E410F7D4-4425-4C61-B5EC-7678BC0AEC5B}" srcOrd="0" destOrd="0" presId="urn:microsoft.com/office/officeart/2005/8/layout/radial4"/>
    <dgm:cxn modelId="{06004823-E43E-41D0-B2B7-B719A0FE613C}" type="presParOf" srcId="{AEA504AF-CCD2-4C88-88F2-D0AEAF941495}" destId="{CE5FE6C7-3A96-48BB-8FC0-5C63A6945045}" srcOrd="1" destOrd="0" presId="urn:microsoft.com/office/officeart/2005/8/layout/radial4"/>
    <dgm:cxn modelId="{F6E6B085-7FE8-4D43-B084-F452BF46EC03}" type="presParOf" srcId="{AEA504AF-CCD2-4C88-88F2-D0AEAF941495}" destId="{B453EE56-F4A6-4813-9393-9E9E562DB409}" srcOrd="2" destOrd="0" presId="urn:microsoft.com/office/officeart/2005/8/layout/radial4"/>
    <dgm:cxn modelId="{BD0BEA34-D460-429E-BE8E-95284C5F9D42}" type="presParOf" srcId="{AEA504AF-CCD2-4C88-88F2-D0AEAF941495}" destId="{635BB454-8E06-427D-86F8-2E987A9A89AB}" srcOrd="3" destOrd="0" presId="urn:microsoft.com/office/officeart/2005/8/layout/radial4"/>
    <dgm:cxn modelId="{4887587C-4014-40B8-9B85-97F52FAE559B}" type="presParOf" srcId="{AEA504AF-CCD2-4C88-88F2-D0AEAF941495}" destId="{01432963-F6C0-46E8-911D-F323A00CF87F}" srcOrd="4" destOrd="0" presId="urn:microsoft.com/office/officeart/2005/8/layout/radial4"/>
    <dgm:cxn modelId="{26252589-2B58-4557-838F-BB9F6C22A6CC}" type="presParOf" srcId="{AEA504AF-CCD2-4C88-88F2-D0AEAF941495}" destId="{26B9C4A0-EAC8-4CC8-8003-AA311237C50A}" srcOrd="5" destOrd="0" presId="urn:microsoft.com/office/officeart/2005/8/layout/radial4"/>
    <dgm:cxn modelId="{9040FBD8-05E5-4700-BEAA-93F7CF6704F0}" type="presParOf" srcId="{AEA504AF-CCD2-4C88-88F2-D0AEAF941495}" destId="{613A7CCD-FFED-4DD5-A091-0DD43839B00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8FB20A-031D-4FF7-8E85-70102FEDF57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1F848BC-BC1F-4330-83EC-C44D244769FB}">
      <dgm:prSet phldrT="[Text]" custT="1"/>
      <dgm:spPr/>
      <dgm:t>
        <a:bodyPr/>
        <a:lstStyle/>
        <a:p>
          <a:r>
            <a:rPr lang="en-US" sz="2400" b="1" i="1" dirty="0"/>
            <a:t>Instruction adjusted to student’s level </a:t>
          </a:r>
          <a:endParaRPr lang="en-US" sz="2400" i="1" dirty="0"/>
        </a:p>
      </dgm:t>
    </dgm:pt>
    <dgm:pt modelId="{6AE11BB2-E214-4A16-8A8C-717399096989}" type="parTrans" cxnId="{F616A2AA-785B-4367-84B7-8B33B5FAB3AE}">
      <dgm:prSet/>
      <dgm:spPr/>
      <dgm:t>
        <a:bodyPr/>
        <a:lstStyle/>
        <a:p>
          <a:endParaRPr lang="en-US" i="1"/>
        </a:p>
      </dgm:t>
    </dgm:pt>
    <dgm:pt modelId="{E4434B3D-4CF7-4BBD-A509-C0BCD80B3A4A}" type="sibTrans" cxnId="{F616A2AA-785B-4367-84B7-8B33B5FAB3AE}">
      <dgm:prSet/>
      <dgm:spPr/>
      <dgm:t>
        <a:bodyPr/>
        <a:lstStyle/>
        <a:p>
          <a:endParaRPr lang="en-US" i="1"/>
        </a:p>
      </dgm:t>
    </dgm:pt>
    <dgm:pt modelId="{7E9E27CC-82CA-45BD-8D49-F920ACE14F0E}">
      <dgm:prSet phldrT="[Text]" custT="1"/>
      <dgm:spPr/>
      <dgm:t>
        <a:bodyPr/>
        <a:lstStyle/>
        <a:p>
          <a:r>
            <a:rPr lang="en-US" sz="2400" b="1" i="1" dirty="0"/>
            <a:t>Active participation</a:t>
          </a:r>
          <a:endParaRPr lang="en-US" sz="2400" i="1" dirty="0"/>
        </a:p>
      </dgm:t>
    </dgm:pt>
    <dgm:pt modelId="{C3216DB0-1D30-462F-95D9-28BB993C059A}" type="parTrans" cxnId="{73683E5B-F1F2-4A01-8B7F-C42F93E35302}">
      <dgm:prSet/>
      <dgm:spPr/>
      <dgm:t>
        <a:bodyPr/>
        <a:lstStyle/>
        <a:p>
          <a:endParaRPr lang="en-US" i="1"/>
        </a:p>
      </dgm:t>
    </dgm:pt>
    <dgm:pt modelId="{8949BF7B-34FA-4E8F-8946-F4716B5BB81B}" type="sibTrans" cxnId="{73683E5B-F1F2-4A01-8B7F-C42F93E35302}">
      <dgm:prSet/>
      <dgm:spPr/>
      <dgm:t>
        <a:bodyPr/>
        <a:lstStyle/>
        <a:p>
          <a:endParaRPr lang="en-US" i="1"/>
        </a:p>
      </dgm:t>
    </dgm:pt>
    <dgm:pt modelId="{821EF56F-CB80-4B7A-9443-C6CB1BE96798}">
      <dgm:prSet phldrT="[Text]" custT="1"/>
      <dgm:spPr/>
      <dgm:t>
        <a:bodyPr/>
        <a:lstStyle/>
        <a:p>
          <a:r>
            <a:rPr lang="en-US" sz="2400" b="1" i="1" dirty="0"/>
            <a:t>Pre-teaching/ post-teaching</a:t>
          </a:r>
          <a:endParaRPr lang="en-US" sz="2400" i="1" dirty="0"/>
        </a:p>
      </dgm:t>
    </dgm:pt>
    <dgm:pt modelId="{91A0341C-C740-48BE-B921-F0301744BAE6}" type="parTrans" cxnId="{EDC549C5-D26F-4159-8EDE-5077FA238CDA}">
      <dgm:prSet/>
      <dgm:spPr/>
      <dgm:t>
        <a:bodyPr/>
        <a:lstStyle/>
        <a:p>
          <a:endParaRPr lang="en-US" i="1"/>
        </a:p>
      </dgm:t>
    </dgm:pt>
    <dgm:pt modelId="{5B4D045D-B817-4922-BC97-C80CFC9CC61D}" type="sibTrans" cxnId="{EDC549C5-D26F-4159-8EDE-5077FA238CDA}">
      <dgm:prSet/>
      <dgm:spPr/>
      <dgm:t>
        <a:bodyPr/>
        <a:lstStyle/>
        <a:p>
          <a:endParaRPr lang="en-US" i="1"/>
        </a:p>
      </dgm:t>
    </dgm:pt>
    <dgm:pt modelId="{F9291C91-8FD1-4A63-AD9F-3FD8CA3E5DB3}" type="pres">
      <dgm:prSet presAssocID="{488FB20A-031D-4FF7-8E85-70102FEDF57D}" presName="Name0" presStyleCnt="0">
        <dgm:presLayoutVars>
          <dgm:chMax val="11"/>
          <dgm:chPref val="11"/>
          <dgm:dir/>
          <dgm:resizeHandles/>
        </dgm:presLayoutVars>
      </dgm:prSet>
      <dgm:spPr/>
    </dgm:pt>
    <dgm:pt modelId="{D8F20DED-7E30-420A-9A08-402DD99696C5}" type="pres">
      <dgm:prSet presAssocID="{821EF56F-CB80-4B7A-9443-C6CB1BE96798}" presName="Accent3" presStyleCnt="0"/>
      <dgm:spPr/>
    </dgm:pt>
    <dgm:pt modelId="{8EDC085C-6F72-4049-B2F3-A0D05300605D}" type="pres">
      <dgm:prSet presAssocID="{821EF56F-CB80-4B7A-9443-C6CB1BE96798}" presName="Accent" presStyleLbl="node1" presStyleIdx="0" presStyleCnt="3"/>
      <dgm:spPr/>
    </dgm:pt>
    <dgm:pt modelId="{C681183C-BEDB-42AB-81C2-3D51F5FF78B5}" type="pres">
      <dgm:prSet presAssocID="{821EF56F-CB80-4B7A-9443-C6CB1BE96798}" presName="ParentBackground3" presStyleCnt="0"/>
      <dgm:spPr/>
    </dgm:pt>
    <dgm:pt modelId="{5C25A6A0-3A93-4879-9113-A9D206F81EB6}" type="pres">
      <dgm:prSet presAssocID="{821EF56F-CB80-4B7A-9443-C6CB1BE96798}" presName="ParentBackground" presStyleLbl="fgAcc1" presStyleIdx="0" presStyleCnt="3"/>
      <dgm:spPr/>
    </dgm:pt>
    <dgm:pt modelId="{3C963E56-1E5D-4169-B068-6C0E40880CD2}" type="pres">
      <dgm:prSet presAssocID="{821EF56F-CB80-4B7A-9443-C6CB1BE96798}" presName="Parent3" presStyleLbl="revTx" presStyleIdx="0" presStyleCnt="0">
        <dgm:presLayoutVars>
          <dgm:chMax val="1"/>
          <dgm:chPref val="1"/>
          <dgm:bulletEnabled val="1"/>
        </dgm:presLayoutVars>
      </dgm:prSet>
      <dgm:spPr/>
    </dgm:pt>
    <dgm:pt modelId="{E7E97465-0FAB-4008-AFD6-EC788A74A5C4}" type="pres">
      <dgm:prSet presAssocID="{7E9E27CC-82CA-45BD-8D49-F920ACE14F0E}" presName="Accent2" presStyleCnt="0"/>
      <dgm:spPr/>
    </dgm:pt>
    <dgm:pt modelId="{49C7441F-FEEB-4055-93D1-0F17C2EB3660}" type="pres">
      <dgm:prSet presAssocID="{7E9E27CC-82CA-45BD-8D49-F920ACE14F0E}" presName="Accent" presStyleLbl="node1" presStyleIdx="1" presStyleCnt="3"/>
      <dgm:spPr/>
    </dgm:pt>
    <dgm:pt modelId="{1E69A210-F055-4875-A171-EF29F24D325C}" type="pres">
      <dgm:prSet presAssocID="{7E9E27CC-82CA-45BD-8D49-F920ACE14F0E}" presName="ParentBackground2" presStyleCnt="0"/>
      <dgm:spPr/>
    </dgm:pt>
    <dgm:pt modelId="{D065791F-E289-496B-B9E8-CDF8BDEBD42F}" type="pres">
      <dgm:prSet presAssocID="{7E9E27CC-82CA-45BD-8D49-F920ACE14F0E}" presName="ParentBackground" presStyleLbl="fgAcc1" presStyleIdx="1" presStyleCnt="3" custLinFactNeighborX="-488" custLinFactNeighborY="-1464"/>
      <dgm:spPr/>
    </dgm:pt>
    <dgm:pt modelId="{84C58123-AC93-4244-9F3F-D051B49572F7}" type="pres">
      <dgm:prSet presAssocID="{7E9E27CC-82CA-45BD-8D49-F920ACE14F0E}" presName="Parent2" presStyleLbl="revTx" presStyleIdx="0" presStyleCnt="0">
        <dgm:presLayoutVars>
          <dgm:chMax val="1"/>
          <dgm:chPref val="1"/>
          <dgm:bulletEnabled val="1"/>
        </dgm:presLayoutVars>
      </dgm:prSet>
      <dgm:spPr/>
    </dgm:pt>
    <dgm:pt modelId="{B3D9021A-767D-4823-B488-4D43481C9B53}" type="pres">
      <dgm:prSet presAssocID="{A1F848BC-BC1F-4330-83EC-C44D244769FB}" presName="Accent1" presStyleCnt="0"/>
      <dgm:spPr/>
    </dgm:pt>
    <dgm:pt modelId="{B7A5DFBE-E10B-48B0-964A-8388F548B475}" type="pres">
      <dgm:prSet presAssocID="{A1F848BC-BC1F-4330-83EC-C44D244769FB}" presName="Accent" presStyleLbl="node1" presStyleIdx="2" presStyleCnt="3"/>
      <dgm:spPr/>
    </dgm:pt>
    <dgm:pt modelId="{1FDE130D-91D5-44BC-B50B-08B917B99F1C}" type="pres">
      <dgm:prSet presAssocID="{A1F848BC-BC1F-4330-83EC-C44D244769FB}" presName="ParentBackground1" presStyleCnt="0"/>
      <dgm:spPr/>
    </dgm:pt>
    <dgm:pt modelId="{36BC5A2B-608D-4B3E-BFBD-B4F8017FDA96}" type="pres">
      <dgm:prSet presAssocID="{A1F848BC-BC1F-4330-83EC-C44D244769FB}" presName="ParentBackground" presStyleLbl="fgAcc1" presStyleIdx="2" presStyleCnt="3"/>
      <dgm:spPr/>
    </dgm:pt>
    <dgm:pt modelId="{DCAD98EA-E369-4F59-AEF0-459D7D461682}" type="pres">
      <dgm:prSet presAssocID="{A1F848BC-BC1F-4330-83EC-C44D244769FB}" presName="Parent1" presStyleLbl="revTx" presStyleIdx="0" presStyleCnt="0">
        <dgm:presLayoutVars>
          <dgm:chMax val="1"/>
          <dgm:chPref val="1"/>
          <dgm:bulletEnabled val="1"/>
        </dgm:presLayoutVars>
      </dgm:prSet>
      <dgm:spPr/>
    </dgm:pt>
  </dgm:ptLst>
  <dgm:cxnLst>
    <dgm:cxn modelId="{682E002B-096F-4985-908B-4B8DB0C60175}" type="presOf" srcId="{7E9E27CC-82CA-45BD-8D49-F920ACE14F0E}" destId="{84C58123-AC93-4244-9F3F-D051B49572F7}" srcOrd="1" destOrd="0" presId="urn:microsoft.com/office/officeart/2011/layout/CircleProcess"/>
    <dgm:cxn modelId="{73683E5B-F1F2-4A01-8B7F-C42F93E35302}" srcId="{488FB20A-031D-4FF7-8E85-70102FEDF57D}" destId="{7E9E27CC-82CA-45BD-8D49-F920ACE14F0E}" srcOrd="1" destOrd="0" parTransId="{C3216DB0-1D30-462F-95D9-28BB993C059A}" sibTransId="{8949BF7B-34FA-4E8F-8946-F4716B5BB81B}"/>
    <dgm:cxn modelId="{DDDCC567-3FFE-4239-AEDA-0C66AEDCE2E5}" type="presOf" srcId="{7E9E27CC-82CA-45BD-8D49-F920ACE14F0E}" destId="{D065791F-E289-496B-B9E8-CDF8BDEBD42F}" srcOrd="0" destOrd="0" presId="urn:microsoft.com/office/officeart/2011/layout/CircleProcess"/>
    <dgm:cxn modelId="{C1E9E75A-CC2C-4A33-902F-672E3B0E6F58}" type="presOf" srcId="{A1F848BC-BC1F-4330-83EC-C44D244769FB}" destId="{36BC5A2B-608D-4B3E-BFBD-B4F8017FDA96}" srcOrd="0" destOrd="0" presId="urn:microsoft.com/office/officeart/2011/layout/CircleProcess"/>
    <dgm:cxn modelId="{FEAEFBA9-3D4D-452E-850D-335C35054371}" type="presOf" srcId="{488FB20A-031D-4FF7-8E85-70102FEDF57D}" destId="{F9291C91-8FD1-4A63-AD9F-3FD8CA3E5DB3}" srcOrd="0" destOrd="0" presId="urn:microsoft.com/office/officeart/2011/layout/CircleProcess"/>
    <dgm:cxn modelId="{F616A2AA-785B-4367-84B7-8B33B5FAB3AE}" srcId="{488FB20A-031D-4FF7-8E85-70102FEDF57D}" destId="{A1F848BC-BC1F-4330-83EC-C44D244769FB}" srcOrd="0" destOrd="0" parTransId="{6AE11BB2-E214-4A16-8A8C-717399096989}" sibTransId="{E4434B3D-4CF7-4BBD-A509-C0BCD80B3A4A}"/>
    <dgm:cxn modelId="{44C126B8-C285-4022-85E7-7EF2DB068A6A}" type="presOf" srcId="{821EF56F-CB80-4B7A-9443-C6CB1BE96798}" destId="{3C963E56-1E5D-4169-B068-6C0E40880CD2}" srcOrd="1" destOrd="0" presId="urn:microsoft.com/office/officeart/2011/layout/CircleProcess"/>
    <dgm:cxn modelId="{903429C0-BD74-416C-AF1E-64F63DE46AEF}" type="presOf" srcId="{821EF56F-CB80-4B7A-9443-C6CB1BE96798}" destId="{5C25A6A0-3A93-4879-9113-A9D206F81EB6}" srcOrd="0" destOrd="0" presId="urn:microsoft.com/office/officeart/2011/layout/CircleProcess"/>
    <dgm:cxn modelId="{EDC549C5-D26F-4159-8EDE-5077FA238CDA}" srcId="{488FB20A-031D-4FF7-8E85-70102FEDF57D}" destId="{821EF56F-CB80-4B7A-9443-C6CB1BE96798}" srcOrd="2" destOrd="0" parTransId="{91A0341C-C740-48BE-B921-F0301744BAE6}" sibTransId="{5B4D045D-B817-4922-BC97-C80CFC9CC61D}"/>
    <dgm:cxn modelId="{D46412F5-3881-47D0-9500-605185ED70F9}" type="presOf" srcId="{A1F848BC-BC1F-4330-83EC-C44D244769FB}" destId="{DCAD98EA-E369-4F59-AEF0-459D7D461682}" srcOrd="1" destOrd="0" presId="urn:microsoft.com/office/officeart/2011/layout/CircleProcess"/>
    <dgm:cxn modelId="{BDCB60AC-B550-4391-B807-766C17336507}" type="presParOf" srcId="{F9291C91-8FD1-4A63-AD9F-3FD8CA3E5DB3}" destId="{D8F20DED-7E30-420A-9A08-402DD99696C5}" srcOrd="0" destOrd="0" presId="urn:microsoft.com/office/officeart/2011/layout/CircleProcess"/>
    <dgm:cxn modelId="{8FF936BB-B5EC-429F-836A-D95B98D193A7}" type="presParOf" srcId="{D8F20DED-7E30-420A-9A08-402DD99696C5}" destId="{8EDC085C-6F72-4049-B2F3-A0D05300605D}" srcOrd="0" destOrd="0" presId="urn:microsoft.com/office/officeart/2011/layout/CircleProcess"/>
    <dgm:cxn modelId="{0CE0D140-E81B-403D-8C5F-469CD566EF46}" type="presParOf" srcId="{F9291C91-8FD1-4A63-AD9F-3FD8CA3E5DB3}" destId="{C681183C-BEDB-42AB-81C2-3D51F5FF78B5}" srcOrd="1" destOrd="0" presId="urn:microsoft.com/office/officeart/2011/layout/CircleProcess"/>
    <dgm:cxn modelId="{BF222D02-5CA1-461A-B9AC-322F69743917}" type="presParOf" srcId="{C681183C-BEDB-42AB-81C2-3D51F5FF78B5}" destId="{5C25A6A0-3A93-4879-9113-A9D206F81EB6}" srcOrd="0" destOrd="0" presId="urn:microsoft.com/office/officeart/2011/layout/CircleProcess"/>
    <dgm:cxn modelId="{9236083F-1E79-4BE9-B5C7-1F715450E8F1}" type="presParOf" srcId="{F9291C91-8FD1-4A63-AD9F-3FD8CA3E5DB3}" destId="{3C963E56-1E5D-4169-B068-6C0E40880CD2}" srcOrd="2" destOrd="0" presId="urn:microsoft.com/office/officeart/2011/layout/CircleProcess"/>
    <dgm:cxn modelId="{0CD8499A-2ED1-44BB-8CEA-914CA01E59A4}" type="presParOf" srcId="{F9291C91-8FD1-4A63-AD9F-3FD8CA3E5DB3}" destId="{E7E97465-0FAB-4008-AFD6-EC788A74A5C4}" srcOrd="3" destOrd="0" presId="urn:microsoft.com/office/officeart/2011/layout/CircleProcess"/>
    <dgm:cxn modelId="{8A7DECD4-7425-4FEE-B778-BBFA61B30F2F}" type="presParOf" srcId="{E7E97465-0FAB-4008-AFD6-EC788A74A5C4}" destId="{49C7441F-FEEB-4055-93D1-0F17C2EB3660}" srcOrd="0" destOrd="0" presId="urn:microsoft.com/office/officeart/2011/layout/CircleProcess"/>
    <dgm:cxn modelId="{E3C57F2E-1214-4C06-8112-E6479A0B0A4A}" type="presParOf" srcId="{F9291C91-8FD1-4A63-AD9F-3FD8CA3E5DB3}" destId="{1E69A210-F055-4875-A171-EF29F24D325C}" srcOrd="4" destOrd="0" presId="urn:microsoft.com/office/officeart/2011/layout/CircleProcess"/>
    <dgm:cxn modelId="{A1FD17FC-83B8-4A9B-9389-4A07EF22FBD0}" type="presParOf" srcId="{1E69A210-F055-4875-A171-EF29F24D325C}" destId="{D065791F-E289-496B-B9E8-CDF8BDEBD42F}" srcOrd="0" destOrd="0" presId="urn:microsoft.com/office/officeart/2011/layout/CircleProcess"/>
    <dgm:cxn modelId="{0489A4A1-44B8-43FB-849C-75C98F34D632}" type="presParOf" srcId="{F9291C91-8FD1-4A63-AD9F-3FD8CA3E5DB3}" destId="{84C58123-AC93-4244-9F3F-D051B49572F7}" srcOrd="5" destOrd="0" presId="urn:microsoft.com/office/officeart/2011/layout/CircleProcess"/>
    <dgm:cxn modelId="{EF73C1E6-4755-44EA-B4C2-D36E41ECACF9}" type="presParOf" srcId="{F9291C91-8FD1-4A63-AD9F-3FD8CA3E5DB3}" destId="{B3D9021A-767D-4823-B488-4D43481C9B53}" srcOrd="6" destOrd="0" presId="urn:microsoft.com/office/officeart/2011/layout/CircleProcess"/>
    <dgm:cxn modelId="{0CADC0A9-97B4-4980-A372-29BB12D236DA}" type="presParOf" srcId="{B3D9021A-767D-4823-B488-4D43481C9B53}" destId="{B7A5DFBE-E10B-48B0-964A-8388F548B475}" srcOrd="0" destOrd="0" presId="urn:microsoft.com/office/officeart/2011/layout/CircleProcess"/>
    <dgm:cxn modelId="{79A1B04A-E753-4475-A240-7D52BB0FC64C}" type="presParOf" srcId="{F9291C91-8FD1-4A63-AD9F-3FD8CA3E5DB3}" destId="{1FDE130D-91D5-44BC-B50B-08B917B99F1C}" srcOrd="7" destOrd="0" presId="urn:microsoft.com/office/officeart/2011/layout/CircleProcess"/>
    <dgm:cxn modelId="{E06D5006-C32C-4F45-AB28-D0BF7B0246F7}" type="presParOf" srcId="{1FDE130D-91D5-44BC-B50B-08B917B99F1C}" destId="{36BC5A2B-608D-4B3E-BFBD-B4F8017FDA96}" srcOrd="0" destOrd="0" presId="urn:microsoft.com/office/officeart/2011/layout/CircleProcess"/>
    <dgm:cxn modelId="{4AFEB43B-0A91-4159-8115-419A5BF0A255}" type="presParOf" srcId="{F9291C91-8FD1-4A63-AD9F-3FD8CA3E5DB3}" destId="{DCAD98EA-E369-4F59-AEF0-459D7D461682}" srcOrd="8" destOrd="0" presId="urn:microsoft.com/office/officeart/2011/layout/CircleProcess"/>
  </dgm:cxnLst>
  <dgm:bg>
    <a:solidFill>
      <a:schemeClr val="accent3"/>
    </a:solidFill>
  </dgm:bg>
  <dgm:whole>
    <a:ln w="76200">
      <a:solidFill>
        <a:schemeClr val="bg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65BDA6-448F-4618-9F08-9E7A64A07865}"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D3D63DE9-DD31-4CD2-871F-0CFD48A5328C}">
      <dgm:prSet phldrT="[Text]"/>
      <dgm:spPr/>
      <dgm:t>
        <a:bodyPr/>
        <a:lstStyle/>
        <a:p>
          <a:pPr algn="l"/>
          <a:r>
            <a:rPr lang="en-US" dirty="0"/>
            <a:t>Present Levels of Functioning</a:t>
          </a:r>
        </a:p>
      </dgm:t>
    </dgm:pt>
    <dgm:pt modelId="{98224DAC-A44C-427C-A46A-0432CE6100F4}" type="parTrans" cxnId="{9649E07D-2EA3-408D-B043-71BE4994F83D}">
      <dgm:prSet/>
      <dgm:spPr/>
      <dgm:t>
        <a:bodyPr/>
        <a:lstStyle/>
        <a:p>
          <a:pPr algn="l"/>
          <a:endParaRPr lang="en-US"/>
        </a:p>
      </dgm:t>
    </dgm:pt>
    <dgm:pt modelId="{3322BA84-EAB1-42B6-90B9-062C29E71B2A}" type="sibTrans" cxnId="{9649E07D-2EA3-408D-B043-71BE4994F83D}">
      <dgm:prSet/>
      <dgm:spPr/>
      <dgm:t>
        <a:bodyPr/>
        <a:lstStyle/>
        <a:p>
          <a:pPr algn="l"/>
          <a:endParaRPr lang="en-US"/>
        </a:p>
      </dgm:t>
    </dgm:pt>
    <dgm:pt modelId="{C4926616-EB07-45CD-BF67-45DEB4202567}">
      <dgm:prSet phldrT="[Tex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dirty="0"/>
            <a:t>Supports and Services</a:t>
          </a:r>
        </a:p>
      </dgm:t>
    </dgm:pt>
    <dgm:pt modelId="{B1871C2A-9CB2-4102-9D47-55DCAE5EAC5F}" type="parTrans" cxnId="{9A3ACC86-38E8-40B6-AF47-A32CF76EC503}">
      <dgm:prSet/>
      <dgm:spPr/>
      <dgm:t>
        <a:bodyPr/>
        <a:lstStyle/>
        <a:p>
          <a:pPr algn="l"/>
          <a:endParaRPr lang="en-US"/>
        </a:p>
      </dgm:t>
    </dgm:pt>
    <dgm:pt modelId="{E9C01DC6-AB4F-4CB6-BDE0-8368B1847091}" type="sibTrans" cxnId="{9A3ACC86-38E8-40B6-AF47-A32CF76EC503}">
      <dgm:prSet/>
      <dgm:spPr/>
      <dgm:t>
        <a:bodyPr/>
        <a:lstStyle/>
        <a:p>
          <a:pPr algn="l"/>
          <a:endParaRPr lang="en-US"/>
        </a:p>
      </dgm:t>
    </dgm:pt>
    <dgm:pt modelId="{892EE848-1CA9-466E-BCB7-A62B65D336CA}">
      <dgm:prSet phldrT="[Text]"/>
      <dgm:spPr/>
      <dgm:t>
        <a:bodyPr/>
        <a:lstStyle/>
        <a:p>
          <a:pPr algn="l"/>
          <a:r>
            <a:rPr lang="en-US" dirty="0"/>
            <a:t>Modifications and Accommodations</a:t>
          </a:r>
        </a:p>
      </dgm:t>
    </dgm:pt>
    <dgm:pt modelId="{29E7153B-1C73-4D86-BAC7-3E4565662B6B}" type="parTrans" cxnId="{CA9E59D4-C00F-4BFE-9429-DC1D469EEF0B}">
      <dgm:prSet/>
      <dgm:spPr/>
      <dgm:t>
        <a:bodyPr/>
        <a:lstStyle/>
        <a:p>
          <a:pPr algn="l"/>
          <a:endParaRPr lang="en-US"/>
        </a:p>
      </dgm:t>
    </dgm:pt>
    <dgm:pt modelId="{E13656C5-625B-4347-B107-B5ED50C6FC6B}" type="sibTrans" cxnId="{CA9E59D4-C00F-4BFE-9429-DC1D469EEF0B}">
      <dgm:prSet/>
      <dgm:spPr/>
      <dgm:t>
        <a:bodyPr/>
        <a:lstStyle/>
        <a:p>
          <a:pPr algn="l"/>
          <a:endParaRPr lang="en-US"/>
        </a:p>
      </dgm:t>
    </dgm:pt>
    <dgm:pt modelId="{A6EE6358-54D9-4F54-B1CA-35EA179C05D6}">
      <dgm:prSe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dirty="0"/>
            <a:t>Annual  Goals</a:t>
          </a:r>
        </a:p>
      </dgm:t>
    </dgm:pt>
    <dgm:pt modelId="{1D926637-5722-4F1B-8A6C-976DE4F2B0D2}" type="parTrans" cxnId="{7E358AF5-6447-4C46-B00D-0A13F1B9C24A}">
      <dgm:prSet/>
      <dgm:spPr/>
      <dgm:t>
        <a:bodyPr/>
        <a:lstStyle/>
        <a:p>
          <a:pPr algn="l"/>
          <a:endParaRPr lang="en-US"/>
        </a:p>
      </dgm:t>
    </dgm:pt>
    <dgm:pt modelId="{9C3FAC42-A117-4212-8FF5-32B949310831}" type="sibTrans" cxnId="{7E358AF5-6447-4C46-B00D-0A13F1B9C24A}">
      <dgm:prSet/>
      <dgm:spPr/>
      <dgm:t>
        <a:bodyPr/>
        <a:lstStyle/>
        <a:p>
          <a:pPr algn="l"/>
          <a:endParaRPr lang="en-US"/>
        </a:p>
      </dgm:t>
    </dgm:pt>
    <dgm:pt modelId="{2824278F-E2C5-481E-B3E4-2728FD7D855E}">
      <dgm:prSet/>
      <dgm:spPr/>
      <dgm:t>
        <a:bodyPr/>
        <a:lstStyle/>
        <a:p>
          <a:pPr algn="l"/>
          <a:r>
            <a:rPr lang="en-US" dirty="0"/>
            <a:t>Measurement of Progress</a:t>
          </a:r>
        </a:p>
      </dgm:t>
    </dgm:pt>
    <dgm:pt modelId="{6B584B96-83D4-4E65-B350-DE42C4EED41C}" type="parTrans" cxnId="{57D7813F-FA0C-4EEE-A402-7191D5F08DA3}">
      <dgm:prSet/>
      <dgm:spPr/>
      <dgm:t>
        <a:bodyPr/>
        <a:lstStyle/>
        <a:p>
          <a:pPr algn="l"/>
          <a:endParaRPr lang="en-US"/>
        </a:p>
      </dgm:t>
    </dgm:pt>
    <dgm:pt modelId="{4C9A9FE1-70B9-44D5-BC04-C78C5C491343}" type="sibTrans" cxnId="{57D7813F-FA0C-4EEE-A402-7191D5F08DA3}">
      <dgm:prSet/>
      <dgm:spPr/>
      <dgm:t>
        <a:bodyPr/>
        <a:lstStyle/>
        <a:p>
          <a:pPr algn="l"/>
          <a:endParaRPr lang="en-US"/>
        </a:p>
      </dgm:t>
    </dgm:pt>
    <dgm:pt modelId="{106479F5-A129-4B58-8BA1-6463B273960B}">
      <dgm:prSet/>
      <dgm:spPr/>
      <dgm:t>
        <a:bodyPr/>
        <a:lstStyle/>
        <a:p>
          <a:pPr algn="l"/>
          <a:endParaRPr lang="en-US"/>
        </a:p>
      </dgm:t>
    </dgm:pt>
    <dgm:pt modelId="{275B456E-A75F-48BB-BA1B-9DA8A39D93AE}" type="parTrans" cxnId="{3660262A-3119-4358-8048-4178EFEFBA62}">
      <dgm:prSet/>
      <dgm:spPr/>
      <dgm:t>
        <a:bodyPr/>
        <a:lstStyle/>
        <a:p>
          <a:pPr algn="l"/>
          <a:endParaRPr lang="en-US"/>
        </a:p>
      </dgm:t>
    </dgm:pt>
    <dgm:pt modelId="{A113D6F7-2025-4129-9F44-5C6F92395DB1}" type="sibTrans" cxnId="{3660262A-3119-4358-8048-4178EFEFBA62}">
      <dgm:prSet/>
      <dgm:spPr/>
      <dgm:t>
        <a:bodyPr/>
        <a:lstStyle/>
        <a:p>
          <a:pPr algn="l"/>
          <a:endParaRPr lang="en-US"/>
        </a:p>
      </dgm:t>
    </dgm:pt>
    <dgm:pt modelId="{95ECC4B9-FD21-42F2-909D-E170AC955852}">
      <dgm:prSet/>
      <dgm:spPr/>
      <dgm:t>
        <a:bodyPr/>
        <a:lstStyle/>
        <a:p>
          <a:pPr algn="l"/>
          <a:endParaRPr lang="en-US"/>
        </a:p>
      </dgm:t>
    </dgm:pt>
    <dgm:pt modelId="{51557643-AC7B-40C6-984F-B009A99F5DD5}" type="parTrans" cxnId="{2C21C836-DAE9-431D-89F4-985C9AF00971}">
      <dgm:prSet/>
      <dgm:spPr/>
      <dgm:t>
        <a:bodyPr/>
        <a:lstStyle/>
        <a:p>
          <a:pPr algn="l"/>
          <a:endParaRPr lang="en-US"/>
        </a:p>
      </dgm:t>
    </dgm:pt>
    <dgm:pt modelId="{57ACE7BA-3D1C-439E-BF9D-58CA79087997}" type="sibTrans" cxnId="{2C21C836-DAE9-431D-89F4-985C9AF00971}">
      <dgm:prSet/>
      <dgm:spPr/>
      <dgm:t>
        <a:bodyPr/>
        <a:lstStyle/>
        <a:p>
          <a:pPr algn="l"/>
          <a:endParaRPr lang="en-US"/>
        </a:p>
      </dgm:t>
    </dgm:pt>
    <dgm:pt modelId="{404DD76C-91E7-426E-B3C5-42CC33AE1C92}" type="pres">
      <dgm:prSet presAssocID="{8C65BDA6-448F-4618-9F08-9E7A64A07865}" presName="outerComposite" presStyleCnt="0">
        <dgm:presLayoutVars>
          <dgm:chMax val="5"/>
          <dgm:dir/>
          <dgm:resizeHandles val="exact"/>
        </dgm:presLayoutVars>
      </dgm:prSet>
      <dgm:spPr/>
    </dgm:pt>
    <dgm:pt modelId="{FF698234-7329-40A9-904A-67B5CD4A4C82}" type="pres">
      <dgm:prSet presAssocID="{8C65BDA6-448F-4618-9F08-9E7A64A07865}" presName="dummyMaxCanvas" presStyleCnt="0">
        <dgm:presLayoutVars/>
      </dgm:prSet>
      <dgm:spPr/>
    </dgm:pt>
    <dgm:pt modelId="{6B8D3D9A-29E2-469E-B0E4-D1831080C8AC}" type="pres">
      <dgm:prSet presAssocID="{8C65BDA6-448F-4618-9F08-9E7A64A07865}" presName="FiveNodes_1" presStyleLbl="node1" presStyleIdx="0" presStyleCnt="5" custScaleX="53193" custLinFactNeighborX="429" custLinFactNeighborY="-1670">
        <dgm:presLayoutVars>
          <dgm:bulletEnabled val="1"/>
        </dgm:presLayoutVars>
      </dgm:prSet>
      <dgm:spPr/>
    </dgm:pt>
    <dgm:pt modelId="{C7BFE1C4-3BAB-4E25-8BD1-A3ABD2FB439E}" type="pres">
      <dgm:prSet presAssocID="{8C65BDA6-448F-4618-9F08-9E7A64A07865}" presName="FiveNodes_2" presStyleLbl="node1" presStyleIdx="1" presStyleCnt="5" custScaleX="52904" custLinFactNeighborX="-6894" custLinFactNeighborY="4275">
        <dgm:presLayoutVars>
          <dgm:bulletEnabled val="1"/>
        </dgm:presLayoutVars>
      </dgm:prSet>
      <dgm:spPr/>
    </dgm:pt>
    <dgm:pt modelId="{689215F9-44CD-413C-A55A-D34E40BC315B}" type="pres">
      <dgm:prSet presAssocID="{8C65BDA6-448F-4618-9F08-9E7A64A07865}" presName="FiveNodes_3" presStyleLbl="node1" presStyleIdx="2" presStyleCnt="5" custScaleX="53429" custLinFactNeighborX="-13742" custLinFactNeighborY="8050">
        <dgm:presLayoutVars>
          <dgm:bulletEnabled val="1"/>
        </dgm:presLayoutVars>
      </dgm:prSet>
      <dgm:spPr/>
    </dgm:pt>
    <dgm:pt modelId="{D6253D94-78D0-4276-820A-8AE16464FC25}" type="pres">
      <dgm:prSet presAssocID="{8C65BDA6-448F-4618-9F08-9E7A64A07865}" presName="FiveNodes_4" presStyleLbl="node1" presStyleIdx="3" presStyleCnt="5" custScaleX="53097" custLinFactNeighborX="-20184">
        <dgm:presLayoutVars>
          <dgm:bulletEnabled val="1"/>
        </dgm:presLayoutVars>
      </dgm:prSet>
      <dgm:spPr/>
    </dgm:pt>
    <dgm:pt modelId="{07873FC6-2E6E-428D-A01C-8A2954EF28E0}" type="pres">
      <dgm:prSet presAssocID="{8C65BDA6-448F-4618-9F08-9E7A64A07865}" presName="FiveNodes_5" presStyleLbl="node1" presStyleIdx="4" presStyleCnt="5" custScaleX="53360" custLinFactNeighborX="-28213" custLinFactNeighborY="-4219">
        <dgm:presLayoutVars>
          <dgm:bulletEnabled val="1"/>
        </dgm:presLayoutVars>
      </dgm:prSet>
      <dgm:spPr/>
    </dgm:pt>
    <dgm:pt modelId="{189C494F-D4AB-4573-908F-CA744E151EA4}" type="pres">
      <dgm:prSet presAssocID="{8C65BDA6-448F-4618-9F08-9E7A64A07865}" presName="FiveConn_1-2" presStyleLbl="fgAccFollowNode1" presStyleIdx="0" presStyleCnt="4" custLinFactX="-35878" custLinFactNeighborX="-100000" custLinFactNeighborY="12739">
        <dgm:presLayoutVars>
          <dgm:bulletEnabled val="1"/>
        </dgm:presLayoutVars>
      </dgm:prSet>
      <dgm:spPr/>
    </dgm:pt>
    <dgm:pt modelId="{AB44AAE2-C891-4168-B56E-4AD476148A8D}" type="pres">
      <dgm:prSet presAssocID="{8C65BDA6-448F-4618-9F08-9E7A64A07865}" presName="FiveConn_2-3" presStyleLbl="fgAccFollowNode1" presStyleIdx="1" presStyleCnt="4" custLinFactX="-79120" custLinFactNeighborX="-100000" custLinFactNeighborY="17990">
        <dgm:presLayoutVars>
          <dgm:bulletEnabled val="1"/>
        </dgm:presLayoutVars>
      </dgm:prSet>
      <dgm:spPr/>
    </dgm:pt>
    <dgm:pt modelId="{3B483C03-DF42-4E3C-BADF-F62E861FE6C1}" type="pres">
      <dgm:prSet presAssocID="{8C65BDA6-448F-4618-9F08-9E7A64A07865}" presName="FiveConn_3-4" presStyleLbl="fgAccFollowNode1" presStyleIdx="2" presStyleCnt="4" custLinFactX="-100000" custLinFactNeighborX="-130071" custLinFactNeighborY="4693">
        <dgm:presLayoutVars>
          <dgm:bulletEnabled val="1"/>
        </dgm:presLayoutVars>
      </dgm:prSet>
      <dgm:spPr/>
    </dgm:pt>
    <dgm:pt modelId="{8941516A-EB65-413F-BC8B-7FDD1B3C88C5}" type="pres">
      <dgm:prSet presAssocID="{8C65BDA6-448F-4618-9F08-9E7A64A07865}" presName="FiveConn_4-5" presStyleLbl="fgAccFollowNode1" presStyleIdx="3" presStyleCnt="4" custLinFactX="-100000" custLinFactNeighborX="-164934" custLinFactNeighborY="8157">
        <dgm:presLayoutVars>
          <dgm:bulletEnabled val="1"/>
        </dgm:presLayoutVars>
      </dgm:prSet>
      <dgm:spPr/>
    </dgm:pt>
    <dgm:pt modelId="{78661EFB-1CE7-445F-B645-71822C2416D8}" type="pres">
      <dgm:prSet presAssocID="{8C65BDA6-448F-4618-9F08-9E7A64A07865}" presName="FiveNodes_1_text" presStyleLbl="node1" presStyleIdx="4" presStyleCnt="5">
        <dgm:presLayoutVars>
          <dgm:bulletEnabled val="1"/>
        </dgm:presLayoutVars>
      </dgm:prSet>
      <dgm:spPr/>
    </dgm:pt>
    <dgm:pt modelId="{2BBCF612-D4BD-41ED-818A-DC8BD784C83C}" type="pres">
      <dgm:prSet presAssocID="{8C65BDA6-448F-4618-9F08-9E7A64A07865}" presName="FiveNodes_2_text" presStyleLbl="node1" presStyleIdx="4" presStyleCnt="5">
        <dgm:presLayoutVars>
          <dgm:bulletEnabled val="1"/>
        </dgm:presLayoutVars>
      </dgm:prSet>
      <dgm:spPr/>
    </dgm:pt>
    <dgm:pt modelId="{1B9960A4-B717-4516-A604-F77268EB9E23}" type="pres">
      <dgm:prSet presAssocID="{8C65BDA6-448F-4618-9F08-9E7A64A07865}" presName="FiveNodes_3_text" presStyleLbl="node1" presStyleIdx="4" presStyleCnt="5">
        <dgm:presLayoutVars>
          <dgm:bulletEnabled val="1"/>
        </dgm:presLayoutVars>
      </dgm:prSet>
      <dgm:spPr/>
    </dgm:pt>
    <dgm:pt modelId="{65119284-B705-4015-AD62-A01AB8936E80}" type="pres">
      <dgm:prSet presAssocID="{8C65BDA6-448F-4618-9F08-9E7A64A07865}" presName="FiveNodes_4_text" presStyleLbl="node1" presStyleIdx="4" presStyleCnt="5">
        <dgm:presLayoutVars>
          <dgm:bulletEnabled val="1"/>
        </dgm:presLayoutVars>
      </dgm:prSet>
      <dgm:spPr/>
    </dgm:pt>
    <dgm:pt modelId="{0713FD4F-4A97-47B6-A2DA-A99FBC84A469}" type="pres">
      <dgm:prSet presAssocID="{8C65BDA6-448F-4618-9F08-9E7A64A07865}" presName="FiveNodes_5_text" presStyleLbl="node1" presStyleIdx="4" presStyleCnt="5">
        <dgm:presLayoutVars>
          <dgm:bulletEnabled val="1"/>
        </dgm:presLayoutVars>
      </dgm:prSet>
      <dgm:spPr/>
    </dgm:pt>
  </dgm:ptLst>
  <dgm:cxnLst>
    <dgm:cxn modelId="{E7007801-275F-45C9-BCF7-3911AEEBD76D}" type="presOf" srcId="{E13656C5-625B-4347-B107-B5ED50C6FC6B}" destId="{8941516A-EB65-413F-BC8B-7FDD1B3C88C5}" srcOrd="0" destOrd="0" presId="urn:microsoft.com/office/officeart/2005/8/layout/vProcess5"/>
    <dgm:cxn modelId="{3314AF28-E5BA-4B1E-83FE-55DC7B8EF297}" type="presOf" srcId="{A6EE6358-54D9-4F54-B1CA-35EA179C05D6}" destId="{2BBCF612-D4BD-41ED-818A-DC8BD784C83C}" srcOrd="1" destOrd="0" presId="urn:microsoft.com/office/officeart/2005/8/layout/vProcess5"/>
    <dgm:cxn modelId="{3660262A-3119-4358-8048-4178EFEFBA62}" srcId="{8C65BDA6-448F-4618-9F08-9E7A64A07865}" destId="{106479F5-A129-4B58-8BA1-6463B273960B}" srcOrd="6" destOrd="0" parTransId="{275B456E-A75F-48BB-BA1B-9DA8A39D93AE}" sibTransId="{A113D6F7-2025-4129-9F44-5C6F92395DB1}"/>
    <dgm:cxn modelId="{22C91432-0192-4F25-B998-7CEE9C4E45C1}" type="presOf" srcId="{2824278F-E2C5-481E-B3E4-2728FD7D855E}" destId="{07873FC6-2E6E-428D-A01C-8A2954EF28E0}" srcOrd="0" destOrd="0" presId="urn:microsoft.com/office/officeart/2005/8/layout/vProcess5"/>
    <dgm:cxn modelId="{2C21C836-DAE9-431D-89F4-985C9AF00971}" srcId="{8C65BDA6-448F-4618-9F08-9E7A64A07865}" destId="{95ECC4B9-FD21-42F2-909D-E170AC955852}" srcOrd="5" destOrd="0" parTransId="{51557643-AC7B-40C6-984F-B009A99F5DD5}" sibTransId="{57ACE7BA-3D1C-439E-BF9D-58CA79087997}"/>
    <dgm:cxn modelId="{BA57D036-6F53-4E9E-AB68-7223C07D9A67}" type="presOf" srcId="{A6EE6358-54D9-4F54-B1CA-35EA179C05D6}" destId="{C7BFE1C4-3BAB-4E25-8BD1-A3ABD2FB439E}" srcOrd="0" destOrd="0" presId="urn:microsoft.com/office/officeart/2005/8/layout/vProcess5"/>
    <dgm:cxn modelId="{D3F85B3D-218E-4EBA-AEFA-75FBEEE20C28}" type="presOf" srcId="{E9C01DC6-AB4F-4CB6-BDE0-8368B1847091}" destId="{3B483C03-DF42-4E3C-BADF-F62E861FE6C1}" srcOrd="0" destOrd="0" presId="urn:microsoft.com/office/officeart/2005/8/layout/vProcess5"/>
    <dgm:cxn modelId="{57D7813F-FA0C-4EEE-A402-7191D5F08DA3}" srcId="{8C65BDA6-448F-4618-9F08-9E7A64A07865}" destId="{2824278F-E2C5-481E-B3E4-2728FD7D855E}" srcOrd="4" destOrd="0" parTransId="{6B584B96-83D4-4E65-B350-DE42C4EED41C}" sibTransId="{4C9A9FE1-70B9-44D5-BC04-C78C5C491343}"/>
    <dgm:cxn modelId="{71CA9E4D-72B2-4CB3-81D2-89C95BA14F4D}" type="presOf" srcId="{3322BA84-EAB1-42B6-90B9-062C29E71B2A}" destId="{189C494F-D4AB-4573-908F-CA744E151EA4}" srcOrd="0" destOrd="0" presId="urn:microsoft.com/office/officeart/2005/8/layout/vProcess5"/>
    <dgm:cxn modelId="{19276578-6B92-4245-A992-FF82F2F60C58}" type="presOf" srcId="{2824278F-E2C5-481E-B3E4-2728FD7D855E}" destId="{0713FD4F-4A97-47B6-A2DA-A99FBC84A469}" srcOrd="1" destOrd="0" presId="urn:microsoft.com/office/officeart/2005/8/layout/vProcess5"/>
    <dgm:cxn modelId="{A0699578-B9D6-4C7D-BAE0-7D3CD3999CFE}" type="presOf" srcId="{892EE848-1CA9-466E-BCB7-A62B65D336CA}" destId="{D6253D94-78D0-4276-820A-8AE16464FC25}" srcOrd="0" destOrd="0" presId="urn:microsoft.com/office/officeart/2005/8/layout/vProcess5"/>
    <dgm:cxn modelId="{9649E07D-2EA3-408D-B043-71BE4994F83D}" srcId="{8C65BDA6-448F-4618-9F08-9E7A64A07865}" destId="{D3D63DE9-DD31-4CD2-871F-0CFD48A5328C}" srcOrd="0" destOrd="0" parTransId="{98224DAC-A44C-427C-A46A-0432CE6100F4}" sibTransId="{3322BA84-EAB1-42B6-90B9-062C29E71B2A}"/>
    <dgm:cxn modelId="{53038A82-3E09-4F7D-9507-C74E99E08483}" type="presOf" srcId="{C4926616-EB07-45CD-BF67-45DEB4202567}" destId="{1B9960A4-B717-4516-A604-F77268EB9E23}" srcOrd="1" destOrd="0" presId="urn:microsoft.com/office/officeart/2005/8/layout/vProcess5"/>
    <dgm:cxn modelId="{9A3ACC86-38E8-40B6-AF47-A32CF76EC503}" srcId="{8C65BDA6-448F-4618-9F08-9E7A64A07865}" destId="{C4926616-EB07-45CD-BF67-45DEB4202567}" srcOrd="2" destOrd="0" parTransId="{B1871C2A-9CB2-4102-9D47-55DCAE5EAC5F}" sibTransId="{E9C01DC6-AB4F-4CB6-BDE0-8368B1847091}"/>
    <dgm:cxn modelId="{C0B67C8E-6A59-4226-B4C8-4AD6563D420C}" type="presOf" srcId="{8C65BDA6-448F-4618-9F08-9E7A64A07865}" destId="{404DD76C-91E7-426E-B3C5-42CC33AE1C92}" srcOrd="0" destOrd="0" presId="urn:microsoft.com/office/officeart/2005/8/layout/vProcess5"/>
    <dgm:cxn modelId="{D0F2F697-E9BF-4FE7-8CDA-6F0F1B08C597}" type="presOf" srcId="{C4926616-EB07-45CD-BF67-45DEB4202567}" destId="{689215F9-44CD-413C-A55A-D34E40BC315B}" srcOrd="0" destOrd="0" presId="urn:microsoft.com/office/officeart/2005/8/layout/vProcess5"/>
    <dgm:cxn modelId="{02D4E1B9-97BC-40E8-8748-D8211AA637F8}" type="presOf" srcId="{892EE848-1CA9-466E-BCB7-A62B65D336CA}" destId="{65119284-B705-4015-AD62-A01AB8936E80}" srcOrd="1" destOrd="0" presId="urn:microsoft.com/office/officeart/2005/8/layout/vProcess5"/>
    <dgm:cxn modelId="{CA9E59D4-C00F-4BFE-9429-DC1D469EEF0B}" srcId="{8C65BDA6-448F-4618-9F08-9E7A64A07865}" destId="{892EE848-1CA9-466E-BCB7-A62B65D336CA}" srcOrd="3" destOrd="0" parTransId="{29E7153B-1C73-4D86-BAC7-3E4565662B6B}" sibTransId="{E13656C5-625B-4347-B107-B5ED50C6FC6B}"/>
    <dgm:cxn modelId="{E41040DD-563B-41D9-AF36-0A27D332984C}" type="presOf" srcId="{D3D63DE9-DD31-4CD2-871F-0CFD48A5328C}" destId="{6B8D3D9A-29E2-469E-B0E4-D1831080C8AC}" srcOrd="0" destOrd="0" presId="urn:microsoft.com/office/officeart/2005/8/layout/vProcess5"/>
    <dgm:cxn modelId="{6C6227F4-5201-48D9-BC16-7FDDDAC39CBD}" type="presOf" srcId="{9C3FAC42-A117-4212-8FF5-32B949310831}" destId="{AB44AAE2-C891-4168-B56E-4AD476148A8D}" srcOrd="0" destOrd="0" presId="urn:microsoft.com/office/officeart/2005/8/layout/vProcess5"/>
    <dgm:cxn modelId="{7E358AF5-6447-4C46-B00D-0A13F1B9C24A}" srcId="{8C65BDA6-448F-4618-9F08-9E7A64A07865}" destId="{A6EE6358-54D9-4F54-B1CA-35EA179C05D6}" srcOrd="1" destOrd="0" parTransId="{1D926637-5722-4F1B-8A6C-976DE4F2B0D2}" sibTransId="{9C3FAC42-A117-4212-8FF5-32B949310831}"/>
    <dgm:cxn modelId="{433363FC-6B41-4E39-8F69-537E796BB353}" type="presOf" srcId="{D3D63DE9-DD31-4CD2-871F-0CFD48A5328C}" destId="{78661EFB-1CE7-445F-B645-71822C2416D8}" srcOrd="1" destOrd="0" presId="urn:microsoft.com/office/officeart/2005/8/layout/vProcess5"/>
    <dgm:cxn modelId="{9C5F8DB9-9B00-47D4-BD7D-F51DB2F16742}" type="presParOf" srcId="{404DD76C-91E7-426E-B3C5-42CC33AE1C92}" destId="{FF698234-7329-40A9-904A-67B5CD4A4C82}" srcOrd="0" destOrd="0" presId="urn:microsoft.com/office/officeart/2005/8/layout/vProcess5"/>
    <dgm:cxn modelId="{78DE2E86-59F5-4854-84AC-D76015B9C6C7}" type="presParOf" srcId="{404DD76C-91E7-426E-B3C5-42CC33AE1C92}" destId="{6B8D3D9A-29E2-469E-B0E4-D1831080C8AC}" srcOrd="1" destOrd="0" presId="urn:microsoft.com/office/officeart/2005/8/layout/vProcess5"/>
    <dgm:cxn modelId="{17A040CB-54D0-4AF7-91EB-1B3C23D3A126}" type="presParOf" srcId="{404DD76C-91E7-426E-B3C5-42CC33AE1C92}" destId="{C7BFE1C4-3BAB-4E25-8BD1-A3ABD2FB439E}" srcOrd="2" destOrd="0" presId="urn:microsoft.com/office/officeart/2005/8/layout/vProcess5"/>
    <dgm:cxn modelId="{4DE1E661-6FB8-4507-AF93-396600DA3639}" type="presParOf" srcId="{404DD76C-91E7-426E-B3C5-42CC33AE1C92}" destId="{689215F9-44CD-413C-A55A-D34E40BC315B}" srcOrd="3" destOrd="0" presId="urn:microsoft.com/office/officeart/2005/8/layout/vProcess5"/>
    <dgm:cxn modelId="{82E16D3A-DE3F-47E3-9148-D02DB50FBEBD}" type="presParOf" srcId="{404DD76C-91E7-426E-B3C5-42CC33AE1C92}" destId="{D6253D94-78D0-4276-820A-8AE16464FC25}" srcOrd="4" destOrd="0" presId="urn:microsoft.com/office/officeart/2005/8/layout/vProcess5"/>
    <dgm:cxn modelId="{9B3A089A-C7EF-46AD-8743-0EB18B222A2F}" type="presParOf" srcId="{404DD76C-91E7-426E-B3C5-42CC33AE1C92}" destId="{07873FC6-2E6E-428D-A01C-8A2954EF28E0}" srcOrd="5" destOrd="0" presId="urn:microsoft.com/office/officeart/2005/8/layout/vProcess5"/>
    <dgm:cxn modelId="{79ECD4D0-E0FB-470B-ACEF-51E28C72410A}" type="presParOf" srcId="{404DD76C-91E7-426E-B3C5-42CC33AE1C92}" destId="{189C494F-D4AB-4573-908F-CA744E151EA4}" srcOrd="6" destOrd="0" presId="urn:microsoft.com/office/officeart/2005/8/layout/vProcess5"/>
    <dgm:cxn modelId="{7681DCC2-31C5-4E3E-A3BC-B2E22116086D}" type="presParOf" srcId="{404DD76C-91E7-426E-B3C5-42CC33AE1C92}" destId="{AB44AAE2-C891-4168-B56E-4AD476148A8D}" srcOrd="7" destOrd="0" presId="urn:microsoft.com/office/officeart/2005/8/layout/vProcess5"/>
    <dgm:cxn modelId="{875E8FAD-8813-4BC7-9BB0-10DB9553CDDA}" type="presParOf" srcId="{404DD76C-91E7-426E-B3C5-42CC33AE1C92}" destId="{3B483C03-DF42-4E3C-BADF-F62E861FE6C1}" srcOrd="8" destOrd="0" presId="urn:microsoft.com/office/officeart/2005/8/layout/vProcess5"/>
    <dgm:cxn modelId="{283E2EC2-09DC-425C-9A0C-DA7F7B07380B}" type="presParOf" srcId="{404DD76C-91E7-426E-B3C5-42CC33AE1C92}" destId="{8941516A-EB65-413F-BC8B-7FDD1B3C88C5}" srcOrd="9" destOrd="0" presId="urn:microsoft.com/office/officeart/2005/8/layout/vProcess5"/>
    <dgm:cxn modelId="{4FFEA784-DD88-4401-A346-64AF8ED39DDA}" type="presParOf" srcId="{404DD76C-91E7-426E-B3C5-42CC33AE1C92}" destId="{78661EFB-1CE7-445F-B645-71822C2416D8}" srcOrd="10" destOrd="0" presId="urn:microsoft.com/office/officeart/2005/8/layout/vProcess5"/>
    <dgm:cxn modelId="{E8EF8FB8-00DF-49B4-B7B7-BA9995B824A9}" type="presParOf" srcId="{404DD76C-91E7-426E-B3C5-42CC33AE1C92}" destId="{2BBCF612-D4BD-41ED-818A-DC8BD784C83C}" srcOrd="11" destOrd="0" presId="urn:microsoft.com/office/officeart/2005/8/layout/vProcess5"/>
    <dgm:cxn modelId="{41F497E7-41CE-44F9-9443-9AC8CE28AE31}" type="presParOf" srcId="{404DD76C-91E7-426E-B3C5-42CC33AE1C92}" destId="{1B9960A4-B717-4516-A604-F77268EB9E23}" srcOrd="12" destOrd="0" presId="urn:microsoft.com/office/officeart/2005/8/layout/vProcess5"/>
    <dgm:cxn modelId="{4FB3C19C-6D65-42BD-A808-19A27822E797}" type="presParOf" srcId="{404DD76C-91E7-426E-B3C5-42CC33AE1C92}" destId="{65119284-B705-4015-AD62-A01AB8936E80}" srcOrd="13" destOrd="0" presId="urn:microsoft.com/office/officeart/2005/8/layout/vProcess5"/>
    <dgm:cxn modelId="{4869E699-D965-45C6-9C2B-3E0792C9E5AB}" type="presParOf" srcId="{404DD76C-91E7-426E-B3C5-42CC33AE1C92}" destId="{0713FD4F-4A97-47B6-A2DA-A99FBC84A46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2177AC-F48B-40AF-A758-D52512C42DD7}"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4E69549-AF47-45DC-88A0-B302751CF834}">
      <dgm:prSet phldrT="[Text]"/>
      <dgm:spPr/>
      <dgm:t>
        <a:bodyPr/>
        <a:lstStyle/>
        <a:p>
          <a:r>
            <a:rPr lang="en-US" b="1" dirty="0">
              <a:solidFill>
                <a:schemeClr val="tx1"/>
              </a:solidFill>
            </a:rPr>
            <a:t>ACCESS</a:t>
          </a:r>
        </a:p>
      </dgm:t>
    </dgm:pt>
    <dgm:pt modelId="{278ED436-FD3E-4485-9296-C5F44FF18E11}" type="parTrans" cxnId="{FE52C63B-14D2-44B7-B9F8-4E6E590C5C9D}">
      <dgm:prSet/>
      <dgm:spPr/>
      <dgm:t>
        <a:bodyPr/>
        <a:lstStyle/>
        <a:p>
          <a:endParaRPr lang="en-US"/>
        </a:p>
      </dgm:t>
    </dgm:pt>
    <dgm:pt modelId="{70A8F104-97EE-43D3-A0B1-300DE8FD75C3}" type="sibTrans" cxnId="{FE52C63B-14D2-44B7-B9F8-4E6E590C5C9D}">
      <dgm:prSet/>
      <dgm:spPr/>
      <dgm:t>
        <a:bodyPr/>
        <a:lstStyle/>
        <a:p>
          <a:endParaRPr lang="en-US"/>
        </a:p>
      </dgm:t>
    </dgm:pt>
    <dgm:pt modelId="{A3DCD68B-5066-45A0-B38C-19D5D32ACB90}">
      <dgm:prSet phldrT="[Text]"/>
      <dgm:spPr>
        <a:solidFill>
          <a:schemeClr val="accent2">
            <a:lumMod val="40000"/>
            <a:lumOff val="60000"/>
          </a:schemeClr>
        </a:solidFill>
      </dgm:spPr>
      <dgm:t>
        <a:bodyPr/>
        <a:lstStyle/>
        <a:p>
          <a:r>
            <a:rPr lang="en-US" b="1" dirty="0">
              <a:solidFill>
                <a:schemeClr val="bg1">
                  <a:lumMod val="65000"/>
                </a:schemeClr>
              </a:solidFill>
            </a:rPr>
            <a:t>Communication</a:t>
          </a:r>
        </a:p>
      </dgm:t>
    </dgm:pt>
    <dgm:pt modelId="{1DF4DFEC-C777-445A-89EC-37A43BB4BBF3}" type="parTrans" cxnId="{95C001E7-01EB-4B25-891E-426903A93D55}">
      <dgm:prSet/>
      <dgm:spPr/>
      <dgm:t>
        <a:bodyPr/>
        <a:lstStyle/>
        <a:p>
          <a:endParaRPr lang="en-US"/>
        </a:p>
      </dgm:t>
    </dgm:pt>
    <dgm:pt modelId="{29304982-544C-495C-B84D-0404BE7A437E}" type="sibTrans" cxnId="{95C001E7-01EB-4B25-891E-426903A93D55}">
      <dgm:prSet/>
      <dgm:spPr/>
      <dgm:t>
        <a:bodyPr/>
        <a:lstStyle/>
        <a:p>
          <a:endParaRPr lang="en-US"/>
        </a:p>
      </dgm:t>
    </dgm:pt>
    <dgm:pt modelId="{0CC1FF1D-F79B-4D83-B5F9-5EFDE21C7748}">
      <dgm:prSet phldrT="[Text]"/>
      <dgm:spPr/>
      <dgm:t>
        <a:bodyPr/>
        <a:lstStyle/>
        <a:p>
          <a:r>
            <a:rPr lang="en-US" b="1" dirty="0">
              <a:solidFill>
                <a:schemeClr val="tx1"/>
              </a:solidFill>
            </a:rPr>
            <a:t>Technology</a:t>
          </a:r>
        </a:p>
      </dgm:t>
    </dgm:pt>
    <dgm:pt modelId="{9A8F1081-DD71-4EC6-9D08-8AEA9132554E}" type="parTrans" cxnId="{AF5F3C24-4BC8-4736-BBC7-EAF54C4F9B4D}">
      <dgm:prSet/>
      <dgm:spPr/>
      <dgm:t>
        <a:bodyPr/>
        <a:lstStyle/>
        <a:p>
          <a:endParaRPr lang="en-US"/>
        </a:p>
      </dgm:t>
    </dgm:pt>
    <dgm:pt modelId="{454E6C0F-A2A9-4237-A5EB-767ECE73A179}" type="sibTrans" cxnId="{AF5F3C24-4BC8-4736-BBC7-EAF54C4F9B4D}">
      <dgm:prSet/>
      <dgm:spPr/>
      <dgm:t>
        <a:bodyPr/>
        <a:lstStyle/>
        <a:p>
          <a:endParaRPr lang="en-US"/>
        </a:p>
      </dgm:t>
    </dgm:pt>
    <dgm:pt modelId="{7C975D25-4C24-439E-A8A2-6526DAD084B7}">
      <dgm:prSet/>
      <dgm:spPr>
        <a:solidFill>
          <a:schemeClr val="accent3">
            <a:lumMod val="40000"/>
            <a:lumOff val="60000"/>
          </a:schemeClr>
        </a:solidFill>
      </dgm:spPr>
      <dgm:t>
        <a:bodyPr/>
        <a:lstStyle/>
        <a:p>
          <a:r>
            <a:rPr lang="en-US" b="1" dirty="0">
              <a:solidFill>
                <a:schemeClr val="bg1">
                  <a:lumMod val="65000"/>
                </a:schemeClr>
              </a:solidFill>
            </a:rPr>
            <a:t>Education</a:t>
          </a:r>
        </a:p>
      </dgm:t>
    </dgm:pt>
    <dgm:pt modelId="{25B13D42-41D5-44B2-8C03-36432A5816A8}" type="parTrans" cxnId="{9C1EAE0E-8CA8-467C-8839-D9D1E382B69A}">
      <dgm:prSet/>
      <dgm:spPr/>
      <dgm:t>
        <a:bodyPr/>
        <a:lstStyle/>
        <a:p>
          <a:endParaRPr lang="en-US"/>
        </a:p>
      </dgm:t>
    </dgm:pt>
    <dgm:pt modelId="{618A0280-2774-4E2A-96EB-E52352147F43}" type="sibTrans" cxnId="{9C1EAE0E-8CA8-467C-8839-D9D1E382B69A}">
      <dgm:prSet/>
      <dgm:spPr/>
      <dgm:t>
        <a:bodyPr/>
        <a:lstStyle/>
        <a:p>
          <a:endParaRPr lang="en-US"/>
        </a:p>
      </dgm:t>
    </dgm:pt>
    <dgm:pt modelId="{AEA504AF-CCD2-4C88-88F2-D0AEAF941495}" type="pres">
      <dgm:prSet presAssocID="{A32177AC-F48B-40AF-A758-D52512C42DD7}" presName="cycle" presStyleCnt="0">
        <dgm:presLayoutVars>
          <dgm:chMax val="1"/>
          <dgm:dir/>
          <dgm:animLvl val="ctr"/>
          <dgm:resizeHandles val="exact"/>
        </dgm:presLayoutVars>
      </dgm:prSet>
      <dgm:spPr/>
    </dgm:pt>
    <dgm:pt modelId="{E410F7D4-4425-4C61-B5EC-7678BC0AEC5B}" type="pres">
      <dgm:prSet presAssocID="{44E69549-AF47-45DC-88A0-B302751CF834}" presName="centerShape" presStyleLbl="node0" presStyleIdx="0" presStyleCnt="1" custScaleX="144563" custScaleY="123616"/>
      <dgm:spPr/>
    </dgm:pt>
    <dgm:pt modelId="{CE5FE6C7-3A96-48BB-8FC0-5C63A6945045}" type="pres">
      <dgm:prSet presAssocID="{1DF4DFEC-C777-445A-89EC-37A43BB4BBF3}" presName="parTrans" presStyleLbl="bgSibTrans2D1" presStyleIdx="0" presStyleCnt="3" custLinFactNeighborX="9751" custLinFactNeighborY="14438"/>
      <dgm:spPr/>
    </dgm:pt>
    <dgm:pt modelId="{B453EE56-F4A6-4813-9393-9E9E562DB409}" type="pres">
      <dgm:prSet presAssocID="{A3DCD68B-5066-45A0-B38C-19D5D32ACB90}" presName="node" presStyleLbl="node1" presStyleIdx="0" presStyleCnt="3" custScaleX="104336" custScaleY="110667" custRadScaleRad="120345" custRadScaleInc="16584">
        <dgm:presLayoutVars>
          <dgm:bulletEnabled val="1"/>
        </dgm:presLayoutVars>
      </dgm:prSet>
      <dgm:spPr/>
    </dgm:pt>
    <dgm:pt modelId="{635BB454-8E06-427D-86F8-2E987A9A89AB}" type="pres">
      <dgm:prSet presAssocID="{25B13D42-41D5-44B2-8C03-36432A5816A8}" presName="parTrans" presStyleLbl="bgSibTrans2D1" presStyleIdx="1" presStyleCnt="3"/>
      <dgm:spPr/>
    </dgm:pt>
    <dgm:pt modelId="{01432963-F6C0-46E8-911D-F323A00CF87F}" type="pres">
      <dgm:prSet presAssocID="{7C975D25-4C24-439E-A8A2-6526DAD084B7}" presName="node" presStyleLbl="node1" presStyleIdx="1" presStyleCnt="3" custScaleX="106895" custScaleY="110111">
        <dgm:presLayoutVars>
          <dgm:bulletEnabled val="1"/>
        </dgm:presLayoutVars>
      </dgm:prSet>
      <dgm:spPr/>
    </dgm:pt>
    <dgm:pt modelId="{26B9C4A0-EAC8-4CC8-8003-AA311237C50A}" type="pres">
      <dgm:prSet presAssocID="{9A8F1081-DD71-4EC6-9D08-8AEA9132554E}" presName="parTrans" presStyleLbl="bgSibTrans2D1" presStyleIdx="2" presStyleCnt="3" custLinFactNeighborX="-10401" custLinFactNeighborY="12994"/>
      <dgm:spPr/>
    </dgm:pt>
    <dgm:pt modelId="{613A7CCD-FFED-4DD5-A091-0DD43839B004}" type="pres">
      <dgm:prSet presAssocID="{0CC1FF1D-F79B-4D83-B5F9-5EFDE21C7748}" presName="node" presStyleLbl="node1" presStyleIdx="2" presStyleCnt="3" custScaleX="110496" custScaleY="106168" custRadScaleRad="125990" custRadScaleInc="-11570">
        <dgm:presLayoutVars>
          <dgm:bulletEnabled val="1"/>
        </dgm:presLayoutVars>
      </dgm:prSet>
      <dgm:spPr/>
    </dgm:pt>
  </dgm:ptLst>
  <dgm:cxnLst>
    <dgm:cxn modelId="{C4970C01-F7EE-40B6-B35D-5C48A0276661}" type="presOf" srcId="{9A8F1081-DD71-4EC6-9D08-8AEA9132554E}" destId="{26B9C4A0-EAC8-4CC8-8003-AA311237C50A}" srcOrd="0" destOrd="0" presId="urn:microsoft.com/office/officeart/2005/8/layout/radial4"/>
    <dgm:cxn modelId="{9C1EAE0E-8CA8-467C-8839-D9D1E382B69A}" srcId="{44E69549-AF47-45DC-88A0-B302751CF834}" destId="{7C975D25-4C24-439E-A8A2-6526DAD084B7}" srcOrd="1" destOrd="0" parTransId="{25B13D42-41D5-44B2-8C03-36432A5816A8}" sibTransId="{618A0280-2774-4E2A-96EB-E52352147F43}"/>
    <dgm:cxn modelId="{AF5F3C24-4BC8-4736-BBC7-EAF54C4F9B4D}" srcId="{44E69549-AF47-45DC-88A0-B302751CF834}" destId="{0CC1FF1D-F79B-4D83-B5F9-5EFDE21C7748}" srcOrd="2" destOrd="0" parTransId="{9A8F1081-DD71-4EC6-9D08-8AEA9132554E}" sibTransId="{454E6C0F-A2A9-4237-A5EB-767ECE73A179}"/>
    <dgm:cxn modelId="{FE52C63B-14D2-44B7-B9F8-4E6E590C5C9D}" srcId="{A32177AC-F48B-40AF-A758-D52512C42DD7}" destId="{44E69549-AF47-45DC-88A0-B302751CF834}" srcOrd="0" destOrd="0" parTransId="{278ED436-FD3E-4485-9296-C5F44FF18E11}" sibTransId="{70A8F104-97EE-43D3-A0B1-300DE8FD75C3}"/>
    <dgm:cxn modelId="{3BCF9D47-97BF-4AED-BD29-6C009E0EAED9}" type="presOf" srcId="{25B13D42-41D5-44B2-8C03-36432A5816A8}" destId="{635BB454-8E06-427D-86F8-2E987A9A89AB}" srcOrd="0" destOrd="0" presId="urn:microsoft.com/office/officeart/2005/8/layout/radial4"/>
    <dgm:cxn modelId="{7A43CB77-230F-474F-A6E2-DA460201709D}" type="presOf" srcId="{7C975D25-4C24-439E-A8A2-6526DAD084B7}" destId="{01432963-F6C0-46E8-911D-F323A00CF87F}" srcOrd="0" destOrd="0" presId="urn:microsoft.com/office/officeart/2005/8/layout/radial4"/>
    <dgm:cxn modelId="{C43FC98D-AB84-450C-B9D2-92B9959BA07D}" type="presOf" srcId="{A3DCD68B-5066-45A0-B38C-19D5D32ACB90}" destId="{B453EE56-F4A6-4813-9393-9E9E562DB409}" srcOrd="0" destOrd="0" presId="urn:microsoft.com/office/officeart/2005/8/layout/radial4"/>
    <dgm:cxn modelId="{20C6059F-58A2-43AD-A7C5-70C462DB4D60}" type="presOf" srcId="{A32177AC-F48B-40AF-A758-D52512C42DD7}" destId="{AEA504AF-CCD2-4C88-88F2-D0AEAF941495}" srcOrd="0" destOrd="0" presId="urn:microsoft.com/office/officeart/2005/8/layout/radial4"/>
    <dgm:cxn modelId="{7FD1EEB8-6ADA-4755-8C35-49CD1C0794E6}" type="presOf" srcId="{1DF4DFEC-C777-445A-89EC-37A43BB4BBF3}" destId="{CE5FE6C7-3A96-48BB-8FC0-5C63A6945045}" srcOrd="0" destOrd="0" presId="urn:microsoft.com/office/officeart/2005/8/layout/radial4"/>
    <dgm:cxn modelId="{B64695D3-2797-4C41-B24B-3E6F42A17FEF}" type="presOf" srcId="{0CC1FF1D-F79B-4D83-B5F9-5EFDE21C7748}" destId="{613A7CCD-FFED-4DD5-A091-0DD43839B004}" srcOrd="0" destOrd="0" presId="urn:microsoft.com/office/officeart/2005/8/layout/radial4"/>
    <dgm:cxn modelId="{DC2A01D4-4A8D-4A21-AD0B-5591E54F8103}" type="presOf" srcId="{44E69549-AF47-45DC-88A0-B302751CF834}" destId="{E410F7D4-4425-4C61-B5EC-7678BC0AEC5B}" srcOrd="0" destOrd="0" presId="urn:microsoft.com/office/officeart/2005/8/layout/radial4"/>
    <dgm:cxn modelId="{95C001E7-01EB-4B25-891E-426903A93D55}" srcId="{44E69549-AF47-45DC-88A0-B302751CF834}" destId="{A3DCD68B-5066-45A0-B38C-19D5D32ACB90}" srcOrd="0" destOrd="0" parTransId="{1DF4DFEC-C777-445A-89EC-37A43BB4BBF3}" sibTransId="{29304982-544C-495C-B84D-0404BE7A437E}"/>
    <dgm:cxn modelId="{05DDB9A8-C96C-4E3B-A40A-F310D55DC55E}" type="presParOf" srcId="{AEA504AF-CCD2-4C88-88F2-D0AEAF941495}" destId="{E410F7D4-4425-4C61-B5EC-7678BC0AEC5B}" srcOrd="0" destOrd="0" presId="urn:microsoft.com/office/officeart/2005/8/layout/radial4"/>
    <dgm:cxn modelId="{06004823-E43E-41D0-B2B7-B719A0FE613C}" type="presParOf" srcId="{AEA504AF-CCD2-4C88-88F2-D0AEAF941495}" destId="{CE5FE6C7-3A96-48BB-8FC0-5C63A6945045}" srcOrd="1" destOrd="0" presId="urn:microsoft.com/office/officeart/2005/8/layout/radial4"/>
    <dgm:cxn modelId="{F6E6B085-7FE8-4D43-B084-F452BF46EC03}" type="presParOf" srcId="{AEA504AF-CCD2-4C88-88F2-D0AEAF941495}" destId="{B453EE56-F4A6-4813-9393-9E9E562DB409}" srcOrd="2" destOrd="0" presId="urn:microsoft.com/office/officeart/2005/8/layout/radial4"/>
    <dgm:cxn modelId="{BD0BEA34-D460-429E-BE8E-95284C5F9D42}" type="presParOf" srcId="{AEA504AF-CCD2-4C88-88F2-D0AEAF941495}" destId="{635BB454-8E06-427D-86F8-2E987A9A89AB}" srcOrd="3" destOrd="0" presId="urn:microsoft.com/office/officeart/2005/8/layout/radial4"/>
    <dgm:cxn modelId="{4887587C-4014-40B8-9B85-97F52FAE559B}" type="presParOf" srcId="{AEA504AF-CCD2-4C88-88F2-D0AEAF941495}" destId="{01432963-F6C0-46E8-911D-F323A00CF87F}" srcOrd="4" destOrd="0" presId="urn:microsoft.com/office/officeart/2005/8/layout/radial4"/>
    <dgm:cxn modelId="{26252589-2B58-4557-838F-BB9F6C22A6CC}" type="presParOf" srcId="{AEA504AF-CCD2-4C88-88F2-D0AEAF941495}" destId="{26B9C4A0-EAC8-4CC8-8003-AA311237C50A}" srcOrd="5" destOrd="0" presId="urn:microsoft.com/office/officeart/2005/8/layout/radial4"/>
    <dgm:cxn modelId="{9040FBD8-05E5-4700-BEAA-93F7CF6704F0}" type="presParOf" srcId="{AEA504AF-CCD2-4C88-88F2-D0AEAF941495}" destId="{613A7CCD-FFED-4DD5-A091-0DD43839B00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67DE1-8180-4969-B844-7D026E0DA712}">
      <dsp:nvSpPr>
        <dsp:cNvPr id="0" name=""/>
        <dsp:cNvSpPr/>
      </dsp:nvSpPr>
      <dsp:spPr>
        <a:xfrm>
          <a:off x="3777318" y="1841369"/>
          <a:ext cx="1397843" cy="1397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5900" b="1" i="0" u="none" strike="noStrike" kern="1200" cap="none" normalizeH="0" baseline="0">
            <a:ln>
              <a:noFill/>
            </a:ln>
            <a:solidFill>
              <a:schemeClr val="tx1"/>
            </a:solidFill>
            <a:effectLst/>
            <a:latin typeface="Tahoma" pitchFamily="34" charset="0"/>
          </a:endParaRPr>
        </a:p>
      </dsp:txBody>
      <dsp:txXfrm>
        <a:off x="3982027" y="2046078"/>
        <a:ext cx="988425" cy="988425"/>
      </dsp:txXfrm>
    </dsp:sp>
    <dsp:sp modelId="{8288F789-B68B-4DCE-9263-AABF9C29FF9E}">
      <dsp:nvSpPr>
        <dsp:cNvPr id="0" name=""/>
        <dsp:cNvSpPr/>
      </dsp:nvSpPr>
      <dsp:spPr>
        <a:xfrm rot="16200000">
          <a:off x="4265094" y="1616227"/>
          <a:ext cx="422291" cy="27992"/>
        </a:xfrm>
        <a:custGeom>
          <a:avLst/>
          <a:gdLst/>
          <a:ahLst/>
          <a:cxnLst/>
          <a:rect l="0" t="0" r="0" b="0"/>
          <a:pathLst>
            <a:path>
              <a:moveTo>
                <a:pt x="0" y="13996"/>
              </a:moveTo>
              <a:lnTo>
                <a:pt x="422291" y="1399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5683" y="1619666"/>
        <a:ext cx="21114" cy="21114"/>
      </dsp:txXfrm>
    </dsp:sp>
    <dsp:sp modelId="{7E59A28D-1D54-4BEE-B7F3-1BB713070272}">
      <dsp:nvSpPr>
        <dsp:cNvPr id="0" name=""/>
        <dsp:cNvSpPr/>
      </dsp:nvSpPr>
      <dsp:spPr>
        <a:xfrm>
          <a:off x="3777318" y="21234"/>
          <a:ext cx="1397843" cy="1397843"/>
        </a:xfrm>
        <a:prstGeom prst="ellipse">
          <a:avLst/>
        </a:prstGeom>
        <a:solidFill>
          <a:schemeClr val="accent2">
            <a:lumMod val="40000"/>
            <a:lumOff val="6000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1"/>
              </a:solidFill>
              <a:effectLst/>
              <a:latin typeface="Tahoma" pitchFamily="34" charset="0"/>
            </a:rPr>
            <a:t>Hearing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1"/>
              </a:solidFill>
              <a:effectLst/>
              <a:latin typeface="Tahoma" pitchFamily="34" charset="0"/>
            </a:rPr>
            <a:t>Status</a:t>
          </a:r>
        </a:p>
      </dsp:txBody>
      <dsp:txXfrm>
        <a:off x="3982027" y="225943"/>
        <a:ext cx="988425" cy="988425"/>
      </dsp:txXfrm>
    </dsp:sp>
    <dsp:sp modelId="{E29EE08C-3E69-4570-B014-229E0F55C23D}">
      <dsp:nvSpPr>
        <dsp:cNvPr id="0" name=""/>
        <dsp:cNvSpPr/>
      </dsp:nvSpPr>
      <dsp:spPr>
        <a:xfrm rot="19748070">
          <a:off x="5052136" y="2080647"/>
          <a:ext cx="339490" cy="27992"/>
        </a:xfrm>
        <a:custGeom>
          <a:avLst/>
          <a:gdLst/>
          <a:ahLst/>
          <a:cxnLst/>
          <a:rect l="0" t="0" r="0" b="0"/>
          <a:pathLst>
            <a:path>
              <a:moveTo>
                <a:pt x="0" y="13996"/>
              </a:moveTo>
              <a:lnTo>
                <a:pt x="339490" y="1399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3394" y="2086156"/>
        <a:ext cx="16974" cy="16974"/>
      </dsp:txXfrm>
    </dsp:sp>
    <dsp:sp modelId="{D86523AA-F2C8-4263-88D3-A726E9AA4331}">
      <dsp:nvSpPr>
        <dsp:cNvPr id="0" name=""/>
        <dsp:cNvSpPr/>
      </dsp:nvSpPr>
      <dsp:spPr>
        <a:xfrm>
          <a:off x="5142431" y="952678"/>
          <a:ext cx="1846607" cy="1275238"/>
        </a:xfrm>
        <a:prstGeom prst="ellipse">
          <a:avLst/>
        </a:prstGeom>
        <a:solidFill>
          <a:schemeClr val="accent2">
            <a:lumMod val="40000"/>
            <a:lumOff val="6000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1"/>
              </a:solidFill>
              <a:effectLst/>
              <a:latin typeface="Tahoma" pitchFamily="34" charset="0"/>
            </a:rPr>
            <a:t>Communication</a:t>
          </a:r>
        </a:p>
        <a:p>
          <a:pPr marL="0" marR="0" lvl="0" indent="0" algn="ctr" defTabSz="914400" rtl="0" eaLnBrk="0" fontAlgn="base" latinLnBrk="0" hangingPunct="0">
            <a:lnSpc>
              <a:spcPct val="100000"/>
            </a:lnSpc>
            <a:spcBef>
              <a:spcPct val="0"/>
            </a:spcBef>
            <a:spcAft>
              <a:spcPct val="0"/>
            </a:spcAft>
            <a:buClrTx/>
            <a:buSzTx/>
            <a:buFontTx/>
            <a:buNone/>
            <a:tabLst>
              <a:tab pos="973138" algn="l"/>
            </a:tabLst>
          </a:pPr>
          <a:r>
            <a:rPr kumimoji="0" lang="en-US" altLang="en-US" sz="1200" b="1" i="0" u="none" strike="noStrike" kern="1200" cap="none" normalizeH="0" baseline="0" dirty="0">
              <a:ln>
                <a:noFill/>
              </a:ln>
              <a:solidFill>
                <a:schemeClr val="tx1"/>
              </a:solidFill>
              <a:effectLst/>
              <a:latin typeface="Tahoma" pitchFamily="34" charset="0"/>
            </a:rPr>
            <a:t>Approaches</a:t>
          </a:r>
        </a:p>
      </dsp:txBody>
      <dsp:txXfrm>
        <a:off x="5412860" y="1139432"/>
        <a:ext cx="1305749" cy="901730"/>
      </dsp:txXfrm>
    </dsp:sp>
    <dsp:sp modelId="{C4AB006B-FBE6-4D88-8361-DCB90C5F5BD2}">
      <dsp:nvSpPr>
        <dsp:cNvPr id="0" name=""/>
        <dsp:cNvSpPr/>
      </dsp:nvSpPr>
      <dsp:spPr>
        <a:xfrm rot="1800000">
          <a:off x="5053236" y="2981328"/>
          <a:ext cx="422291" cy="27992"/>
        </a:xfrm>
        <a:custGeom>
          <a:avLst/>
          <a:gdLst/>
          <a:ahLst/>
          <a:cxnLst/>
          <a:rect l="0" t="0" r="0" b="0"/>
          <a:pathLst>
            <a:path>
              <a:moveTo>
                <a:pt x="0" y="13996"/>
              </a:moveTo>
              <a:lnTo>
                <a:pt x="422291" y="1399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3824" y="2984767"/>
        <a:ext cx="21114" cy="21114"/>
      </dsp:txXfrm>
    </dsp:sp>
    <dsp:sp modelId="{81DAC29B-E601-41DE-9B28-297BE6FA7FF5}">
      <dsp:nvSpPr>
        <dsp:cNvPr id="0" name=""/>
        <dsp:cNvSpPr/>
      </dsp:nvSpPr>
      <dsp:spPr>
        <a:xfrm>
          <a:off x="5353601" y="2751437"/>
          <a:ext cx="1397843" cy="1397843"/>
        </a:xfrm>
        <a:prstGeom prst="ellipse">
          <a:avLst/>
        </a:prstGeom>
        <a:solidFill>
          <a:schemeClr val="accent2">
            <a:lumMod val="40000"/>
            <a:lumOff val="6000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1"/>
              </a:solidFill>
              <a:effectLst/>
              <a:latin typeface="Tahoma" pitchFamily="34" charset="0"/>
            </a:rPr>
            <a:t>Assistive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1"/>
              </a:solidFill>
              <a:effectLst/>
              <a:latin typeface="Tahoma" pitchFamily="34" charset="0"/>
            </a:rPr>
            <a:t>Technology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1"/>
              </a:solidFill>
              <a:effectLst/>
              <a:latin typeface="Tahoma" pitchFamily="34" charset="0"/>
            </a:rPr>
            <a:t>Options</a:t>
          </a:r>
        </a:p>
      </dsp:txBody>
      <dsp:txXfrm>
        <a:off x="5558310" y="2956146"/>
        <a:ext cx="988425" cy="988425"/>
      </dsp:txXfrm>
    </dsp:sp>
    <dsp:sp modelId="{BCD47902-D916-47D9-89F0-15BB33636C3E}">
      <dsp:nvSpPr>
        <dsp:cNvPr id="0" name=""/>
        <dsp:cNvSpPr/>
      </dsp:nvSpPr>
      <dsp:spPr>
        <a:xfrm rot="5400000">
          <a:off x="4265094" y="3436362"/>
          <a:ext cx="422291" cy="27992"/>
        </a:xfrm>
        <a:custGeom>
          <a:avLst/>
          <a:gdLst/>
          <a:ahLst/>
          <a:cxnLst/>
          <a:rect l="0" t="0" r="0" b="0"/>
          <a:pathLst>
            <a:path>
              <a:moveTo>
                <a:pt x="0" y="13996"/>
              </a:moveTo>
              <a:lnTo>
                <a:pt x="422291" y="1399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5683" y="3439801"/>
        <a:ext cx="21114" cy="21114"/>
      </dsp:txXfrm>
    </dsp:sp>
    <dsp:sp modelId="{AE286AE2-20BB-4DC2-9CC4-E4B18369EA90}">
      <dsp:nvSpPr>
        <dsp:cNvPr id="0" name=""/>
        <dsp:cNvSpPr/>
      </dsp:nvSpPr>
      <dsp:spPr>
        <a:xfrm>
          <a:off x="3777318" y="3661504"/>
          <a:ext cx="1397843" cy="1397843"/>
        </a:xfrm>
        <a:prstGeom prst="ellipse">
          <a:avLst/>
        </a:prstGeom>
        <a:solidFill>
          <a:schemeClr val="accent2">
            <a:lumMod val="40000"/>
            <a:lumOff val="6000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tx1"/>
              </a:solidFill>
              <a:effectLst/>
              <a:latin typeface="Tahoma" pitchFamily="34" charset="0"/>
            </a:rPr>
            <a:t>Families</a:t>
          </a:r>
        </a:p>
      </dsp:txBody>
      <dsp:txXfrm>
        <a:off x="3982027" y="3866213"/>
        <a:ext cx="988425" cy="988425"/>
      </dsp:txXfrm>
    </dsp:sp>
    <dsp:sp modelId="{0AE95257-BEA9-45E0-9631-5ECB0CA64A77}">
      <dsp:nvSpPr>
        <dsp:cNvPr id="0" name=""/>
        <dsp:cNvSpPr/>
      </dsp:nvSpPr>
      <dsp:spPr>
        <a:xfrm rot="9000000">
          <a:off x="3595817" y="2949479"/>
          <a:ext cx="294892" cy="27992"/>
        </a:xfrm>
        <a:custGeom>
          <a:avLst/>
          <a:gdLst/>
          <a:ahLst/>
          <a:cxnLst/>
          <a:rect l="0" t="0" r="0" b="0"/>
          <a:pathLst>
            <a:path>
              <a:moveTo>
                <a:pt x="0" y="13996"/>
              </a:moveTo>
              <a:lnTo>
                <a:pt x="294892" y="1399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35891" y="2956103"/>
        <a:ext cx="14744" cy="14744"/>
      </dsp:txXfrm>
    </dsp:sp>
    <dsp:sp modelId="{7BB84683-5312-4A79-AAC3-B5A945ABFFBD}">
      <dsp:nvSpPr>
        <dsp:cNvPr id="0" name=""/>
        <dsp:cNvSpPr/>
      </dsp:nvSpPr>
      <dsp:spPr>
        <a:xfrm>
          <a:off x="2012725" y="2751437"/>
          <a:ext cx="1774464" cy="1397843"/>
        </a:xfrm>
        <a:prstGeom prst="ellipse">
          <a:avLst/>
        </a:prstGeom>
        <a:solidFill>
          <a:schemeClr val="accent2">
            <a:lumMod val="40000"/>
            <a:lumOff val="6000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1"/>
              </a:solidFill>
              <a:effectLst/>
              <a:latin typeface="Tahoma" pitchFamily="34" charset="0"/>
            </a:rPr>
            <a:t>Communication Access</a:t>
          </a:r>
        </a:p>
      </dsp:txBody>
      <dsp:txXfrm>
        <a:off x="2272589" y="2956146"/>
        <a:ext cx="1254736" cy="988425"/>
      </dsp:txXfrm>
    </dsp:sp>
    <dsp:sp modelId="{4B399F80-5CB1-4EDD-89EC-87CF8C4CE2E1}">
      <dsp:nvSpPr>
        <dsp:cNvPr id="0" name=""/>
        <dsp:cNvSpPr/>
      </dsp:nvSpPr>
      <dsp:spPr>
        <a:xfrm rot="12600000">
          <a:off x="3476953" y="2071261"/>
          <a:ext cx="422291" cy="27992"/>
        </a:xfrm>
        <a:custGeom>
          <a:avLst/>
          <a:gdLst/>
          <a:ahLst/>
          <a:cxnLst/>
          <a:rect l="0" t="0" r="0" b="0"/>
          <a:pathLst>
            <a:path>
              <a:moveTo>
                <a:pt x="0" y="13996"/>
              </a:moveTo>
              <a:lnTo>
                <a:pt x="422291" y="1399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677541" y="2074700"/>
        <a:ext cx="21114" cy="21114"/>
      </dsp:txXfrm>
    </dsp:sp>
    <dsp:sp modelId="{9A1B9E87-7DC3-45C7-AA13-A08A5F612E4C}">
      <dsp:nvSpPr>
        <dsp:cNvPr id="0" name=""/>
        <dsp:cNvSpPr/>
      </dsp:nvSpPr>
      <dsp:spPr>
        <a:xfrm>
          <a:off x="2201035" y="931302"/>
          <a:ext cx="1397843" cy="1397843"/>
        </a:xfrm>
        <a:prstGeom prst="ellipse">
          <a:avLst/>
        </a:prstGeom>
        <a:solidFill>
          <a:schemeClr val="accent2">
            <a:lumMod val="40000"/>
            <a:lumOff val="6000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1"/>
              </a:solidFill>
              <a:effectLst/>
              <a:latin typeface="Tahoma" pitchFamily="34" charset="0"/>
            </a:rPr>
            <a:t>Additional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1"/>
              </a:solidFill>
              <a:effectLst/>
              <a:latin typeface="Tahoma" pitchFamily="34" charset="0"/>
            </a:rPr>
            <a:t>Needs</a:t>
          </a:r>
        </a:p>
      </dsp:txBody>
      <dsp:txXfrm>
        <a:off x="2405744" y="1136011"/>
        <a:ext cx="988425" cy="9884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C085C-6F72-4049-B2F3-A0D05300605D}">
      <dsp:nvSpPr>
        <dsp:cNvPr id="0" name=""/>
        <dsp:cNvSpPr/>
      </dsp:nvSpPr>
      <dsp:spPr>
        <a:xfrm>
          <a:off x="5848345" y="1073740"/>
          <a:ext cx="2551151" cy="2551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5A6A0-3A93-4879-9113-A9D206F81EB6}">
      <dsp:nvSpPr>
        <dsp:cNvPr id="0" name=""/>
        <dsp:cNvSpPr/>
      </dsp:nvSpPr>
      <dsp:spPr>
        <a:xfrm>
          <a:off x="5933052" y="1158809"/>
          <a:ext cx="2381739" cy="238148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1" kern="1200" dirty="0"/>
            <a:t>Connectivity to classroom/ instructional technology &amp; social media</a:t>
          </a:r>
        </a:p>
      </dsp:txBody>
      <dsp:txXfrm>
        <a:off x="6273537" y="1499085"/>
        <a:ext cx="1700767" cy="1700933"/>
      </dsp:txXfrm>
    </dsp:sp>
    <dsp:sp modelId="{49C7441F-FEEB-4055-93D1-0F17C2EB3660}">
      <dsp:nvSpPr>
        <dsp:cNvPr id="0" name=""/>
        <dsp:cNvSpPr/>
      </dsp:nvSpPr>
      <dsp:spPr>
        <a:xfrm rot="2700000">
          <a:off x="3214729" y="1076824"/>
          <a:ext cx="2545006" cy="254500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5791F-E289-496B-B9E8-CDF8BDEBD42F}">
      <dsp:nvSpPr>
        <dsp:cNvPr id="0" name=""/>
        <dsp:cNvSpPr/>
      </dsp:nvSpPr>
      <dsp:spPr>
        <a:xfrm>
          <a:off x="3284740" y="1123944"/>
          <a:ext cx="2381739" cy="238148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1" kern="1200" dirty="0"/>
            <a:t>Captioning</a:t>
          </a:r>
          <a:endParaRPr lang="en-US" sz="2400" i="1" kern="1200" dirty="0"/>
        </a:p>
      </dsp:txBody>
      <dsp:txXfrm>
        <a:off x="3625226" y="1464220"/>
        <a:ext cx="1700767" cy="1700933"/>
      </dsp:txXfrm>
    </dsp:sp>
    <dsp:sp modelId="{B7A5DFBE-E10B-48B0-964A-8388F548B475}">
      <dsp:nvSpPr>
        <dsp:cNvPr id="0" name=""/>
        <dsp:cNvSpPr/>
      </dsp:nvSpPr>
      <dsp:spPr>
        <a:xfrm rot="2700000">
          <a:off x="578041" y="1076824"/>
          <a:ext cx="2545006" cy="254500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C5A2B-608D-4B3E-BFBD-B4F8017FDA96}">
      <dsp:nvSpPr>
        <dsp:cNvPr id="0" name=""/>
        <dsp:cNvSpPr/>
      </dsp:nvSpPr>
      <dsp:spPr>
        <a:xfrm>
          <a:off x="659675" y="1158809"/>
          <a:ext cx="2381739" cy="238148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1" kern="1200" dirty="0"/>
            <a:t>Hearing Assistance Technology</a:t>
          </a:r>
          <a:endParaRPr lang="en-US" sz="2400" i="1" kern="1200" dirty="0"/>
        </a:p>
      </dsp:txBody>
      <dsp:txXfrm>
        <a:off x="1000161" y="1499085"/>
        <a:ext cx="1700767" cy="17009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6F197-100F-4AA7-8DF0-BA35A8E25BE9}">
      <dsp:nvSpPr>
        <dsp:cNvPr id="0" name=""/>
        <dsp:cNvSpPr/>
      </dsp:nvSpPr>
      <dsp:spPr>
        <a:xfrm>
          <a:off x="3430844" y="1734952"/>
          <a:ext cx="4051262" cy="2744720"/>
        </a:xfrm>
        <a:prstGeom prst="star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Social Relationships &amp; Friendships</a:t>
          </a:r>
        </a:p>
      </dsp:txBody>
      <dsp:txXfrm>
        <a:off x="4332336" y="2278581"/>
        <a:ext cx="2248278" cy="1523210"/>
      </dsp:txXfrm>
    </dsp:sp>
    <dsp:sp modelId="{CA197039-0C16-4016-A68A-7EF15015A879}">
      <dsp:nvSpPr>
        <dsp:cNvPr id="0" name=""/>
        <dsp:cNvSpPr/>
      </dsp:nvSpPr>
      <dsp:spPr>
        <a:xfrm rot="13289394">
          <a:off x="4225546" y="1656901"/>
          <a:ext cx="840461" cy="7822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6733FE-BE65-4321-BD81-A83812209218}">
      <dsp:nvSpPr>
        <dsp:cNvPr id="0" name=""/>
        <dsp:cNvSpPr/>
      </dsp:nvSpPr>
      <dsp:spPr>
        <a:xfrm>
          <a:off x="1740171" y="93658"/>
          <a:ext cx="2925936" cy="2041555"/>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t>Social Communication Skills</a:t>
          </a:r>
        </a:p>
      </dsp:txBody>
      <dsp:txXfrm>
        <a:off x="1799966" y="153453"/>
        <a:ext cx="2806346" cy="1921965"/>
      </dsp:txXfrm>
    </dsp:sp>
    <dsp:sp modelId="{9AB45506-47AB-4E62-9415-FC930590D22F}">
      <dsp:nvSpPr>
        <dsp:cNvPr id="0" name=""/>
        <dsp:cNvSpPr/>
      </dsp:nvSpPr>
      <dsp:spPr>
        <a:xfrm rot="18978036">
          <a:off x="5859534" y="1682132"/>
          <a:ext cx="808746" cy="7822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08350B-DF76-4E92-A9FD-7AF4CBC87105}">
      <dsp:nvSpPr>
        <dsp:cNvPr id="0" name=""/>
        <dsp:cNvSpPr/>
      </dsp:nvSpPr>
      <dsp:spPr>
        <a:xfrm>
          <a:off x="6268113" y="42859"/>
          <a:ext cx="2607484" cy="2085987"/>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t>Social Cognitive Skills</a:t>
          </a:r>
        </a:p>
      </dsp:txBody>
      <dsp:txXfrm>
        <a:off x="6329209" y="103955"/>
        <a:ext cx="2485292" cy="19637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A6FDF-B8D5-4CE1-98A4-85193178B25B}">
      <dsp:nvSpPr>
        <dsp:cNvPr id="0" name=""/>
        <dsp:cNvSpPr/>
      </dsp:nvSpPr>
      <dsp:spPr>
        <a:xfrm>
          <a:off x="76198" y="1409220"/>
          <a:ext cx="4315343" cy="443231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708165" y="2058317"/>
        <a:ext cx="3051409" cy="3134117"/>
      </dsp:txXfrm>
    </dsp:sp>
    <dsp:sp modelId="{148B6438-893C-4DB7-9A41-6A54CFB6BC11}">
      <dsp:nvSpPr>
        <dsp:cNvPr id="0" name=""/>
        <dsp:cNvSpPr/>
      </dsp:nvSpPr>
      <dsp:spPr>
        <a:xfrm>
          <a:off x="1098634" y="583974"/>
          <a:ext cx="5809571" cy="6056126"/>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66150-2F64-4F99-920B-FCDC9FEE39A8}">
      <dsp:nvSpPr>
        <dsp:cNvPr id="0" name=""/>
        <dsp:cNvSpPr/>
      </dsp:nvSpPr>
      <dsp:spPr>
        <a:xfrm>
          <a:off x="3592386" y="272804"/>
          <a:ext cx="2764071" cy="201274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9F36F4-13B4-4FF9-A037-D31A241DD46D}">
      <dsp:nvSpPr>
        <dsp:cNvPr id="0" name=""/>
        <dsp:cNvSpPr/>
      </dsp:nvSpPr>
      <dsp:spPr>
        <a:xfrm>
          <a:off x="876066" y="1962323"/>
          <a:ext cx="3601655" cy="363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b="1" kern="1200" dirty="0">
              <a:solidFill>
                <a:schemeClr val="tx1"/>
              </a:solidFill>
              <a:sym typeface="Wingdings 2"/>
            </a:rPr>
            <a:t>A Learning Guide:</a:t>
          </a:r>
        </a:p>
        <a:p>
          <a:pPr marL="0" lvl="0" indent="0" algn="l" defTabSz="1244600">
            <a:lnSpc>
              <a:spcPct val="90000"/>
            </a:lnSpc>
            <a:spcBef>
              <a:spcPct val="0"/>
            </a:spcBef>
            <a:spcAft>
              <a:spcPct val="10000"/>
            </a:spcAft>
            <a:buNone/>
          </a:pPr>
          <a:r>
            <a:rPr lang="en-US" sz="2800" kern="1200" dirty="0">
              <a:solidFill>
                <a:schemeClr val="tx1"/>
              </a:solidFill>
              <a:sym typeface="Wingdings 2"/>
            </a:rPr>
            <a:t></a:t>
          </a:r>
          <a:r>
            <a:rPr lang="en-US" sz="2800" kern="1200" dirty="0">
              <a:solidFill>
                <a:schemeClr val="tx1"/>
              </a:solidFill>
            </a:rPr>
            <a:t>Self-Assessment </a:t>
          </a:r>
          <a:r>
            <a:rPr lang="en-US" sz="2800" kern="1200" dirty="0">
              <a:solidFill>
                <a:schemeClr val="tx1"/>
              </a:solidFill>
              <a:sym typeface="Wingdings 2"/>
            </a:rPr>
            <a:t></a:t>
          </a:r>
          <a:r>
            <a:rPr lang="en-US" sz="2800" kern="1200" dirty="0">
              <a:solidFill>
                <a:schemeClr val="tx1"/>
              </a:solidFill>
            </a:rPr>
            <a:t>Rights</a:t>
          </a:r>
        </a:p>
        <a:p>
          <a:pPr marL="0" lvl="0" indent="0" algn="l" defTabSz="1244600">
            <a:lnSpc>
              <a:spcPct val="90000"/>
            </a:lnSpc>
            <a:spcBef>
              <a:spcPct val="0"/>
            </a:spcBef>
            <a:spcAft>
              <a:spcPct val="10000"/>
            </a:spcAft>
            <a:buNone/>
            <a:tabLst>
              <a:tab pos="341313" algn="l"/>
            </a:tabLst>
          </a:pPr>
          <a:r>
            <a:rPr lang="en-US" sz="2800" kern="1200" dirty="0">
              <a:solidFill>
                <a:schemeClr val="tx1"/>
              </a:solidFill>
              <a:sym typeface="Wingdings 2"/>
            </a:rPr>
            <a:t></a:t>
          </a:r>
          <a:r>
            <a:rPr lang="en-US" sz="2800" kern="1200" dirty="0">
              <a:solidFill>
                <a:schemeClr val="tx1"/>
              </a:solidFill>
            </a:rPr>
            <a:t>Self-Advocacy </a:t>
          </a:r>
          <a:r>
            <a:rPr lang="en-US" sz="2800" kern="1200" dirty="0">
              <a:solidFill>
                <a:schemeClr val="tx1"/>
              </a:solidFill>
              <a:sym typeface="Wingdings 2"/>
            </a:rPr>
            <a:t></a:t>
          </a:r>
          <a:r>
            <a:rPr lang="en-US" sz="2800" kern="1200" dirty="0">
              <a:solidFill>
                <a:schemeClr val="tx1"/>
              </a:solidFill>
            </a:rPr>
            <a:t>Hearing Access   	Technology </a:t>
          </a:r>
        </a:p>
        <a:p>
          <a:pPr marL="0" lvl="0" indent="0" algn="l" defTabSz="1244600">
            <a:lnSpc>
              <a:spcPct val="90000"/>
            </a:lnSpc>
            <a:spcBef>
              <a:spcPct val="0"/>
            </a:spcBef>
            <a:spcAft>
              <a:spcPct val="10000"/>
            </a:spcAft>
            <a:buNone/>
          </a:pPr>
          <a:r>
            <a:rPr lang="en-US" sz="2800" kern="1200" dirty="0">
              <a:solidFill>
                <a:schemeClr val="tx1"/>
              </a:solidFill>
              <a:sym typeface="Wingdings 2"/>
            </a:rPr>
            <a:t></a:t>
          </a:r>
          <a:r>
            <a:rPr lang="en-US" sz="2800" kern="1200" dirty="0">
              <a:solidFill>
                <a:schemeClr val="tx1"/>
              </a:solidFill>
            </a:rPr>
            <a:t>Activities </a:t>
          </a:r>
        </a:p>
        <a:p>
          <a:pPr marL="0" lvl="0" indent="0" algn="l" defTabSz="1244600">
            <a:lnSpc>
              <a:spcPct val="90000"/>
            </a:lnSpc>
            <a:spcBef>
              <a:spcPct val="0"/>
            </a:spcBef>
            <a:spcAft>
              <a:spcPct val="10000"/>
            </a:spcAft>
            <a:buNone/>
          </a:pPr>
          <a:r>
            <a:rPr lang="en-US" sz="2800" kern="1200" dirty="0">
              <a:solidFill>
                <a:schemeClr val="tx1"/>
              </a:solidFill>
              <a:sym typeface="Wingdings 2"/>
            </a:rPr>
            <a:t></a:t>
          </a:r>
          <a:r>
            <a:rPr lang="en-US" sz="2800" kern="1200" dirty="0">
              <a:solidFill>
                <a:schemeClr val="tx1"/>
              </a:solidFill>
            </a:rPr>
            <a:t>Resources</a:t>
          </a:r>
        </a:p>
      </dsp:txBody>
      <dsp:txXfrm>
        <a:off x="876066" y="1962323"/>
        <a:ext cx="3601655" cy="3630360"/>
      </dsp:txXfrm>
    </dsp:sp>
    <dsp:sp modelId="{8FC7CCC8-CD27-4395-BE2B-67F8D3FC44D1}">
      <dsp:nvSpPr>
        <dsp:cNvPr id="0" name=""/>
        <dsp:cNvSpPr/>
      </dsp:nvSpPr>
      <dsp:spPr>
        <a:xfrm>
          <a:off x="4146652" y="4235334"/>
          <a:ext cx="1999773" cy="2165465"/>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FC0074-8683-46B3-9CB9-29D5660FAD19}">
      <dsp:nvSpPr>
        <dsp:cNvPr id="0" name=""/>
        <dsp:cNvSpPr/>
      </dsp:nvSpPr>
      <dsp:spPr>
        <a:xfrm>
          <a:off x="6462940" y="2664495"/>
          <a:ext cx="2066544" cy="149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endParaRPr lang="en-US" sz="6500" kern="1200"/>
        </a:p>
      </dsp:txBody>
      <dsp:txXfrm>
        <a:off x="6462940" y="2664495"/>
        <a:ext cx="2066544" cy="1494651"/>
      </dsp:txXfrm>
    </dsp:sp>
    <dsp:sp modelId="{3B6352FD-41F0-457B-B6AB-6A97F7733BD6}">
      <dsp:nvSpPr>
        <dsp:cNvPr id="0" name=""/>
        <dsp:cNvSpPr/>
      </dsp:nvSpPr>
      <dsp:spPr>
        <a:xfrm>
          <a:off x="5820183" y="2094394"/>
          <a:ext cx="2266123" cy="2722900"/>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F8A83-CEF4-4D93-9595-C65294C13E64}">
      <dsp:nvSpPr>
        <dsp:cNvPr id="0" name=""/>
        <dsp:cNvSpPr/>
      </dsp:nvSpPr>
      <dsp:spPr>
        <a:xfrm>
          <a:off x="5857615" y="4455897"/>
          <a:ext cx="2066544" cy="149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endParaRPr lang="en-US" sz="6500" kern="1200"/>
        </a:p>
      </dsp:txBody>
      <dsp:txXfrm>
        <a:off x="5857615" y="4455897"/>
        <a:ext cx="2066544" cy="1494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0F7D4-4425-4C61-B5EC-7678BC0AEC5B}">
      <dsp:nvSpPr>
        <dsp:cNvPr id="0" name=""/>
        <dsp:cNvSpPr/>
      </dsp:nvSpPr>
      <dsp:spPr>
        <a:xfrm>
          <a:off x="3457089" y="2600161"/>
          <a:ext cx="3636671" cy="31097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r>
            <a:rPr lang="en-US" sz="6400" b="1" kern="1200" dirty="0">
              <a:solidFill>
                <a:schemeClr val="tx1"/>
              </a:solidFill>
            </a:rPr>
            <a:t>ACCESS</a:t>
          </a:r>
        </a:p>
      </dsp:txBody>
      <dsp:txXfrm>
        <a:off x="3989667" y="3055569"/>
        <a:ext cx="2571515" cy="2198906"/>
      </dsp:txXfrm>
    </dsp:sp>
    <dsp:sp modelId="{CE5FE6C7-3A96-48BB-8FC0-5C63A6945045}">
      <dsp:nvSpPr>
        <dsp:cNvPr id="0" name=""/>
        <dsp:cNvSpPr/>
      </dsp:nvSpPr>
      <dsp:spPr>
        <a:xfrm rot="13497024">
          <a:off x="2359876" y="1862442"/>
          <a:ext cx="2172478" cy="71695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53EE56-F4A6-4813-9393-9E9E562DB409}">
      <dsp:nvSpPr>
        <dsp:cNvPr id="0" name=""/>
        <dsp:cNvSpPr/>
      </dsp:nvSpPr>
      <dsp:spPr>
        <a:xfrm>
          <a:off x="1218788" y="292073"/>
          <a:ext cx="2493473" cy="21158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Communication</a:t>
          </a:r>
        </a:p>
      </dsp:txBody>
      <dsp:txXfrm>
        <a:off x="1280758" y="354043"/>
        <a:ext cx="2369533" cy="1991879"/>
      </dsp:txXfrm>
    </dsp:sp>
    <dsp:sp modelId="{635BB454-8E06-427D-86F8-2E987A9A89AB}">
      <dsp:nvSpPr>
        <dsp:cNvPr id="0" name=""/>
        <dsp:cNvSpPr/>
      </dsp:nvSpPr>
      <dsp:spPr>
        <a:xfrm rot="16200000">
          <a:off x="4451248" y="1321571"/>
          <a:ext cx="1648353" cy="71695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432963-F6C0-46E8-911D-F323A00CF87F}">
      <dsp:nvSpPr>
        <dsp:cNvPr id="0" name=""/>
        <dsp:cNvSpPr/>
      </dsp:nvSpPr>
      <dsp:spPr>
        <a:xfrm>
          <a:off x="3998110" y="-196722"/>
          <a:ext cx="2554629" cy="2105189"/>
        </a:xfrm>
        <a:prstGeom prst="roundRect">
          <a:avLst>
            <a:gd name="adj" fmla="val 10000"/>
          </a:avLst>
        </a:prstGeom>
        <a:solidFill>
          <a:schemeClr val="tx2">
            <a:lumMod val="25000"/>
            <a:lumOff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Education</a:t>
          </a:r>
        </a:p>
      </dsp:txBody>
      <dsp:txXfrm>
        <a:off x="4059769" y="-135063"/>
        <a:ext cx="2431311" cy="1981871"/>
      </dsp:txXfrm>
    </dsp:sp>
    <dsp:sp modelId="{26B9C4A0-EAC8-4CC8-8003-AA311237C50A}">
      <dsp:nvSpPr>
        <dsp:cNvPr id="0" name=""/>
        <dsp:cNvSpPr/>
      </dsp:nvSpPr>
      <dsp:spPr>
        <a:xfrm rot="19083480">
          <a:off x="6087971" y="1892010"/>
          <a:ext cx="2335457" cy="71695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3A7CCD-FFED-4DD5-A091-0DD43839B004}">
      <dsp:nvSpPr>
        <dsp:cNvPr id="0" name=""/>
        <dsp:cNvSpPr/>
      </dsp:nvSpPr>
      <dsp:spPr>
        <a:xfrm>
          <a:off x="7046850" y="361940"/>
          <a:ext cx="2640687" cy="2029804"/>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Technology</a:t>
          </a:r>
        </a:p>
      </dsp:txBody>
      <dsp:txXfrm>
        <a:off x="7106301" y="421391"/>
        <a:ext cx="2521785" cy="1910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C085C-6F72-4049-B2F3-A0D05300605D}">
      <dsp:nvSpPr>
        <dsp:cNvPr id="0" name=""/>
        <dsp:cNvSpPr/>
      </dsp:nvSpPr>
      <dsp:spPr>
        <a:xfrm>
          <a:off x="5848345" y="1073740"/>
          <a:ext cx="2551151" cy="2551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5A6A0-3A93-4879-9113-A9D206F81EB6}">
      <dsp:nvSpPr>
        <dsp:cNvPr id="0" name=""/>
        <dsp:cNvSpPr/>
      </dsp:nvSpPr>
      <dsp:spPr>
        <a:xfrm>
          <a:off x="5933052" y="1158809"/>
          <a:ext cx="2381739" cy="238148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1" kern="1200" dirty="0"/>
            <a:t>Cognition</a:t>
          </a:r>
          <a:r>
            <a:rPr lang="en-US" sz="2400" i="1" kern="1200" dirty="0"/>
            <a:t> to process and derive meaning</a:t>
          </a:r>
        </a:p>
      </dsp:txBody>
      <dsp:txXfrm>
        <a:off x="6273537" y="1499085"/>
        <a:ext cx="1700767" cy="1700933"/>
      </dsp:txXfrm>
    </dsp:sp>
    <dsp:sp modelId="{49C7441F-FEEB-4055-93D1-0F17C2EB3660}">
      <dsp:nvSpPr>
        <dsp:cNvPr id="0" name=""/>
        <dsp:cNvSpPr/>
      </dsp:nvSpPr>
      <dsp:spPr>
        <a:xfrm rot="2700000">
          <a:off x="3214729" y="1076824"/>
          <a:ext cx="2545006" cy="254500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5791F-E289-496B-B9E8-CDF8BDEBD42F}">
      <dsp:nvSpPr>
        <dsp:cNvPr id="0" name=""/>
        <dsp:cNvSpPr/>
      </dsp:nvSpPr>
      <dsp:spPr>
        <a:xfrm>
          <a:off x="3284740" y="1123944"/>
          <a:ext cx="2381739" cy="238148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1" kern="1200" dirty="0"/>
            <a:t>Language</a:t>
          </a:r>
          <a:r>
            <a:rPr lang="en-US" sz="2400" i="1" kern="1200" dirty="0"/>
            <a:t> to identify what is received</a:t>
          </a:r>
        </a:p>
      </dsp:txBody>
      <dsp:txXfrm>
        <a:off x="3625226" y="1464220"/>
        <a:ext cx="1700767" cy="1700933"/>
      </dsp:txXfrm>
    </dsp:sp>
    <dsp:sp modelId="{B7A5DFBE-E10B-48B0-964A-8388F548B475}">
      <dsp:nvSpPr>
        <dsp:cNvPr id="0" name=""/>
        <dsp:cNvSpPr/>
      </dsp:nvSpPr>
      <dsp:spPr>
        <a:xfrm rot="2700000">
          <a:off x="578041" y="1076824"/>
          <a:ext cx="2545006" cy="254500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C5A2B-608D-4B3E-BFBD-B4F8017FDA96}">
      <dsp:nvSpPr>
        <dsp:cNvPr id="0" name=""/>
        <dsp:cNvSpPr/>
      </dsp:nvSpPr>
      <dsp:spPr>
        <a:xfrm>
          <a:off x="659675" y="1158809"/>
          <a:ext cx="2381739" cy="238148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1" kern="1200" dirty="0"/>
            <a:t>Access</a:t>
          </a:r>
          <a:r>
            <a:rPr lang="en-US" sz="2400" i="1" kern="1200" dirty="0"/>
            <a:t> to receive information</a:t>
          </a:r>
        </a:p>
      </dsp:txBody>
      <dsp:txXfrm>
        <a:off x="1000161" y="1499085"/>
        <a:ext cx="1700767" cy="1700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71D4-B47D-4BF5-B6F9-8758B1405DC8}">
      <dsp:nvSpPr>
        <dsp:cNvPr id="0" name=""/>
        <dsp:cNvSpPr/>
      </dsp:nvSpPr>
      <dsp:spPr>
        <a:xfrm>
          <a:off x="14" y="-10434"/>
          <a:ext cx="4855627" cy="1254721"/>
        </a:xfrm>
        <a:prstGeom prst="rect">
          <a:avLst/>
        </a:prstGeom>
        <a:solidFill>
          <a:schemeClr val="accen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Language</a:t>
          </a:r>
        </a:p>
      </dsp:txBody>
      <dsp:txXfrm>
        <a:off x="14" y="-10434"/>
        <a:ext cx="4855627" cy="1254721"/>
      </dsp:txXfrm>
    </dsp:sp>
    <dsp:sp modelId="{BAE46EDA-2CB0-4345-B046-8B8FC6D5004F}">
      <dsp:nvSpPr>
        <dsp:cNvPr id="0" name=""/>
        <dsp:cNvSpPr/>
      </dsp:nvSpPr>
      <dsp:spPr>
        <a:xfrm>
          <a:off x="0" y="1148299"/>
          <a:ext cx="4855627" cy="3925349"/>
        </a:xfrm>
        <a:prstGeom prst="rect">
          <a:avLst/>
        </a:prstGeom>
        <a:solidFill>
          <a:schemeClr val="accent1">
            <a:alpha val="90000"/>
            <a:tint val="40000"/>
            <a:hueOff val="0"/>
            <a:satOff val="0"/>
            <a:lumOff val="0"/>
            <a:alphaOff val="0"/>
          </a:schemeClr>
        </a:solidFill>
        <a:ln w="285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Char char="•"/>
          </a:pPr>
          <a:r>
            <a:rPr lang="en-US" sz="2400" kern="1200" dirty="0"/>
            <a:t>Receptive</a:t>
          </a:r>
        </a:p>
        <a:p>
          <a:pPr marL="228600" lvl="1" indent="-228600" algn="ctr" defTabSz="1066800">
            <a:lnSpc>
              <a:spcPct val="90000"/>
            </a:lnSpc>
            <a:spcBef>
              <a:spcPct val="0"/>
            </a:spcBef>
            <a:spcAft>
              <a:spcPct val="15000"/>
            </a:spcAft>
            <a:buChar char="•"/>
          </a:pPr>
          <a:r>
            <a:rPr lang="en-US" sz="2400" kern="1200" dirty="0"/>
            <a:t>Expressive</a:t>
          </a:r>
        </a:p>
        <a:p>
          <a:pPr marL="228600" lvl="1" indent="-228600" algn="ctr" defTabSz="1066800">
            <a:lnSpc>
              <a:spcPct val="90000"/>
            </a:lnSpc>
            <a:spcBef>
              <a:spcPct val="0"/>
            </a:spcBef>
            <a:spcAft>
              <a:spcPct val="15000"/>
            </a:spcAft>
            <a:buChar char="•"/>
          </a:pPr>
          <a:r>
            <a:rPr lang="en-US" sz="2400" kern="1200" dirty="0"/>
            <a:t>Pragmatic</a:t>
          </a:r>
        </a:p>
        <a:p>
          <a:pPr marL="228600" lvl="1" indent="-228600" algn="ctr" defTabSz="1066800">
            <a:lnSpc>
              <a:spcPct val="90000"/>
            </a:lnSpc>
            <a:spcBef>
              <a:spcPct val="0"/>
            </a:spcBef>
            <a:spcAft>
              <a:spcPct val="15000"/>
            </a:spcAft>
            <a:buChar char="•"/>
          </a:pPr>
          <a:r>
            <a:rPr lang="en-US" sz="2400" kern="1200" dirty="0"/>
            <a:t>Executive Function</a:t>
          </a:r>
        </a:p>
        <a:p>
          <a:pPr marL="171450" lvl="1" indent="-171450" algn="l" defTabSz="800100">
            <a:lnSpc>
              <a:spcPct val="90000"/>
            </a:lnSpc>
            <a:spcBef>
              <a:spcPct val="0"/>
            </a:spcBef>
            <a:spcAft>
              <a:spcPct val="15000"/>
            </a:spcAft>
            <a:buChar char="•"/>
          </a:pPr>
          <a:endParaRPr lang="en-US" sz="1800" kern="1200" dirty="0"/>
        </a:p>
      </dsp:txBody>
      <dsp:txXfrm>
        <a:off x="0" y="1148299"/>
        <a:ext cx="4855627" cy="3925349"/>
      </dsp:txXfrm>
    </dsp:sp>
    <dsp:sp modelId="{1FF5ED7B-6EE0-4626-8F0E-CC350F354DEA}">
      <dsp:nvSpPr>
        <dsp:cNvPr id="0" name=""/>
        <dsp:cNvSpPr/>
      </dsp:nvSpPr>
      <dsp:spPr>
        <a:xfrm>
          <a:off x="5542583" y="21230"/>
          <a:ext cx="4850885" cy="1128062"/>
        </a:xfrm>
        <a:prstGeom prst="rect">
          <a:avLst/>
        </a:prstGeom>
        <a:solidFill>
          <a:schemeClr val="accen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Classroom</a:t>
          </a:r>
          <a:r>
            <a:rPr lang="en-US" sz="2800" kern="1200" dirty="0"/>
            <a:t> </a:t>
          </a:r>
          <a:r>
            <a:rPr lang="en-US" sz="2800" b="1" kern="1200" dirty="0"/>
            <a:t>Communication Access</a:t>
          </a:r>
        </a:p>
      </dsp:txBody>
      <dsp:txXfrm>
        <a:off x="5542583" y="21230"/>
        <a:ext cx="4850885" cy="1128062"/>
      </dsp:txXfrm>
    </dsp:sp>
    <dsp:sp modelId="{C3366C4F-B76D-4C74-B81C-99ED5EA64A4D}">
      <dsp:nvSpPr>
        <dsp:cNvPr id="0" name=""/>
        <dsp:cNvSpPr/>
      </dsp:nvSpPr>
      <dsp:spPr>
        <a:xfrm>
          <a:off x="5542583" y="1149293"/>
          <a:ext cx="4850885" cy="3925349"/>
        </a:xfrm>
        <a:prstGeom prst="rect">
          <a:avLst/>
        </a:prstGeom>
        <a:solidFill>
          <a:schemeClr val="accent1">
            <a:alpha val="90000"/>
            <a:tint val="4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Char char="•"/>
          </a:pPr>
          <a:r>
            <a:rPr lang="en-US" sz="2400" kern="1200" dirty="0"/>
            <a:t>Attention/Fatigue</a:t>
          </a:r>
        </a:p>
        <a:p>
          <a:pPr marL="228600" lvl="1" indent="-228600" algn="ctr" defTabSz="1066800">
            <a:lnSpc>
              <a:spcPct val="90000"/>
            </a:lnSpc>
            <a:spcBef>
              <a:spcPct val="0"/>
            </a:spcBef>
            <a:spcAft>
              <a:spcPct val="15000"/>
            </a:spcAft>
            <a:buChar char="•"/>
          </a:pPr>
          <a:r>
            <a:rPr lang="en-US" sz="2400" kern="1200" dirty="0"/>
            <a:t>Speech Understanding</a:t>
          </a:r>
        </a:p>
        <a:p>
          <a:pPr marL="228600" lvl="1" indent="-228600" algn="ctr" defTabSz="1066800">
            <a:lnSpc>
              <a:spcPct val="90000"/>
            </a:lnSpc>
            <a:spcBef>
              <a:spcPct val="0"/>
            </a:spcBef>
            <a:spcAft>
              <a:spcPct val="15000"/>
            </a:spcAft>
            <a:buFont typeface="Arial" panose="020B0604020202020204" pitchFamily="34" charset="0"/>
            <a:buChar char="•"/>
          </a:pPr>
          <a:r>
            <a:rPr lang="en-US" sz="2400" kern="1200" dirty="0"/>
            <a:t>Distance listening/listening in noise</a:t>
          </a:r>
        </a:p>
        <a:p>
          <a:pPr marL="228600" lvl="1" indent="-228600" algn="ctr" defTabSz="1066800">
            <a:lnSpc>
              <a:spcPct val="90000"/>
            </a:lnSpc>
            <a:spcBef>
              <a:spcPct val="0"/>
            </a:spcBef>
            <a:spcAft>
              <a:spcPct val="15000"/>
            </a:spcAft>
            <a:buFont typeface="Arial" panose="020B0604020202020204" pitchFamily="34" charset="0"/>
            <a:buChar char="•"/>
          </a:pPr>
          <a:r>
            <a:rPr lang="en-US" sz="2400" kern="1200" dirty="0"/>
            <a:t>Self-advocacy</a:t>
          </a:r>
        </a:p>
        <a:p>
          <a:pPr marL="228600" lvl="1" indent="-228600" algn="ctr" defTabSz="1066800">
            <a:lnSpc>
              <a:spcPct val="90000"/>
            </a:lnSpc>
            <a:spcBef>
              <a:spcPct val="0"/>
            </a:spcBef>
            <a:spcAft>
              <a:spcPct val="15000"/>
            </a:spcAft>
            <a:buFont typeface="Arial" panose="020B0604020202020204" pitchFamily="34" charset="0"/>
            <a:buChar char="•"/>
          </a:pPr>
          <a:r>
            <a:rPr lang="en-US" sz="2400" kern="1200" dirty="0"/>
            <a:t>Classroom acoustics</a:t>
          </a:r>
        </a:p>
        <a:p>
          <a:pPr marL="228600" lvl="1" indent="-228600" algn="ctr" defTabSz="1066800">
            <a:lnSpc>
              <a:spcPct val="90000"/>
            </a:lnSpc>
            <a:spcBef>
              <a:spcPct val="0"/>
            </a:spcBef>
            <a:spcAft>
              <a:spcPct val="15000"/>
            </a:spcAft>
            <a:buFont typeface="Arial" panose="020B0604020202020204" pitchFamily="34" charset="0"/>
            <a:buChar char="•"/>
          </a:pPr>
          <a:r>
            <a:rPr lang="en-US" sz="2400" kern="1200" dirty="0"/>
            <a:t>Classroom participation</a:t>
          </a:r>
        </a:p>
        <a:p>
          <a:pPr marL="228600" lvl="1" indent="-228600" algn="ctr" defTabSz="1066800">
            <a:lnSpc>
              <a:spcPct val="90000"/>
            </a:lnSpc>
            <a:spcBef>
              <a:spcPct val="0"/>
            </a:spcBef>
            <a:spcAft>
              <a:spcPct val="15000"/>
            </a:spcAft>
            <a:buFont typeface="Arial" panose="020B0604020202020204" pitchFamily="34" charset="0"/>
            <a:buChar char="•"/>
          </a:pPr>
          <a:r>
            <a:rPr lang="en-US" sz="2400" kern="1200" dirty="0"/>
            <a:t>Assistive technology (HAT, captioning, instructional technology, social media)</a:t>
          </a:r>
        </a:p>
        <a:p>
          <a:pPr marL="171450" lvl="1" indent="-171450" algn="l" defTabSz="800100">
            <a:lnSpc>
              <a:spcPct val="90000"/>
            </a:lnSpc>
            <a:spcBef>
              <a:spcPct val="0"/>
            </a:spcBef>
            <a:spcAft>
              <a:spcPct val="15000"/>
            </a:spcAft>
            <a:buFont typeface="Arial" panose="020B0604020202020204" pitchFamily="34" charset="0"/>
            <a:buChar char="•"/>
          </a:pP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5542583" y="1149293"/>
        <a:ext cx="4850885" cy="3925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6D4B0-D647-40C5-8BAF-63F7258AEFA4}">
      <dsp:nvSpPr>
        <dsp:cNvPr id="0" name=""/>
        <dsp:cNvSpPr/>
      </dsp:nvSpPr>
      <dsp:spPr>
        <a:xfrm>
          <a:off x="-5553333" y="-850201"/>
          <a:ext cx="6612036" cy="6612036"/>
        </a:xfrm>
        <a:prstGeom prst="blockArc">
          <a:avLst>
            <a:gd name="adj1" fmla="val 18900000"/>
            <a:gd name="adj2" fmla="val 2700000"/>
            <a:gd name="adj3" fmla="val 327"/>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D766D-7FA5-4D03-87C6-011221BE497B}">
      <dsp:nvSpPr>
        <dsp:cNvPr id="0" name=""/>
        <dsp:cNvSpPr/>
      </dsp:nvSpPr>
      <dsp:spPr>
        <a:xfrm>
          <a:off x="394593" y="258646"/>
          <a:ext cx="9595232" cy="5170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46"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Audibility influences language growth rates </a:t>
          </a:r>
        </a:p>
      </dsp:txBody>
      <dsp:txXfrm>
        <a:off x="394593" y="258646"/>
        <a:ext cx="9595232" cy="517096"/>
      </dsp:txXfrm>
    </dsp:sp>
    <dsp:sp modelId="{FB2A82E6-4AEC-4CA7-8BB8-C2014BB3E9AE}">
      <dsp:nvSpPr>
        <dsp:cNvPr id="0" name=""/>
        <dsp:cNvSpPr/>
      </dsp:nvSpPr>
      <dsp:spPr>
        <a:xfrm>
          <a:off x="71407" y="194009"/>
          <a:ext cx="646371" cy="64637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DD4E7-C9B3-4392-A3BD-E95A48E12C58}">
      <dsp:nvSpPr>
        <dsp:cNvPr id="0" name=""/>
        <dsp:cNvSpPr/>
      </dsp:nvSpPr>
      <dsp:spPr>
        <a:xfrm>
          <a:off x="819940" y="1034193"/>
          <a:ext cx="9169885" cy="5170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46"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Carefully Fit Devices with low error</a:t>
          </a:r>
        </a:p>
      </dsp:txBody>
      <dsp:txXfrm>
        <a:off x="819940" y="1034193"/>
        <a:ext cx="9169885" cy="517096"/>
      </dsp:txXfrm>
    </dsp:sp>
    <dsp:sp modelId="{8575BC8A-FFF1-45A9-992A-AD130A2E9508}">
      <dsp:nvSpPr>
        <dsp:cNvPr id="0" name=""/>
        <dsp:cNvSpPr/>
      </dsp:nvSpPr>
      <dsp:spPr>
        <a:xfrm>
          <a:off x="496755" y="969556"/>
          <a:ext cx="646371" cy="64637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1E785A-70FB-42A2-81FD-F287934BA6DC}">
      <dsp:nvSpPr>
        <dsp:cNvPr id="0" name=""/>
        <dsp:cNvSpPr/>
      </dsp:nvSpPr>
      <dsp:spPr>
        <a:xfrm>
          <a:off x="1014441" y="1809740"/>
          <a:ext cx="8975384" cy="5170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46"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Consistently worn devices</a:t>
          </a:r>
        </a:p>
      </dsp:txBody>
      <dsp:txXfrm>
        <a:off x="1014441" y="1809740"/>
        <a:ext cx="8975384" cy="517096"/>
      </dsp:txXfrm>
    </dsp:sp>
    <dsp:sp modelId="{CF0B7984-9932-4C28-802D-05100050E878}">
      <dsp:nvSpPr>
        <dsp:cNvPr id="0" name=""/>
        <dsp:cNvSpPr/>
      </dsp:nvSpPr>
      <dsp:spPr>
        <a:xfrm>
          <a:off x="691255" y="1745103"/>
          <a:ext cx="646371" cy="64637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6ADEEC-D27A-463F-A76A-F47F31C98CD5}">
      <dsp:nvSpPr>
        <dsp:cNvPr id="0" name=""/>
        <dsp:cNvSpPr/>
      </dsp:nvSpPr>
      <dsp:spPr>
        <a:xfrm>
          <a:off x="1014441" y="2584796"/>
          <a:ext cx="8975384" cy="5170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46"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Environments that are language-rich and responsive</a:t>
          </a:r>
        </a:p>
      </dsp:txBody>
      <dsp:txXfrm>
        <a:off x="1014441" y="2584796"/>
        <a:ext cx="8975384" cy="517096"/>
      </dsp:txXfrm>
    </dsp:sp>
    <dsp:sp modelId="{1AA19165-65F6-458F-BC4C-322A4486843D}">
      <dsp:nvSpPr>
        <dsp:cNvPr id="0" name=""/>
        <dsp:cNvSpPr/>
      </dsp:nvSpPr>
      <dsp:spPr>
        <a:xfrm>
          <a:off x="691255" y="2520159"/>
          <a:ext cx="646371" cy="64637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17471-B577-4310-B8E4-45C8E42FD7AB}">
      <dsp:nvSpPr>
        <dsp:cNvPr id="0" name=""/>
        <dsp:cNvSpPr/>
      </dsp:nvSpPr>
      <dsp:spPr>
        <a:xfrm>
          <a:off x="819940" y="3360343"/>
          <a:ext cx="9169885" cy="51709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46"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Selected aspects of language at risk and need emphasis</a:t>
          </a:r>
        </a:p>
      </dsp:txBody>
      <dsp:txXfrm>
        <a:off x="819940" y="3360343"/>
        <a:ext cx="9169885" cy="517096"/>
      </dsp:txXfrm>
    </dsp:sp>
    <dsp:sp modelId="{BC29DF9C-D79E-42BB-AB1B-B8038DEDE7E0}">
      <dsp:nvSpPr>
        <dsp:cNvPr id="0" name=""/>
        <dsp:cNvSpPr/>
      </dsp:nvSpPr>
      <dsp:spPr>
        <a:xfrm>
          <a:off x="496755" y="3295706"/>
          <a:ext cx="646371" cy="64637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654CD-FF41-48E1-AA35-6F8727399DC3}">
      <dsp:nvSpPr>
        <dsp:cNvPr id="0" name=""/>
        <dsp:cNvSpPr/>
      </dsp:nvSpPr>
      <dsp:spPr>
        <a:xfrm>
          <a:off x="394593" y="4135890"/>
          <a:ext cx="9595232" cy="5170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46"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Service provision guided by research and progress monitoring</a:t>
          </a:r>
        </a:p>
      </dsp:txBody>
      <dsp:txXfrm>
        <a:off x="394593" y="4135890"/>
        <a:ext cx="9595232" cy="517096"/>
      </dsp:txXfrm>
    </dsp:sp>
    <dsp:sp modelId="{7DB7EE19-D4D4-4115-948A-0AF19368F70E}">
      <dsp:nvSpPr>
        <dsp:cNvPr id="0" name=""/>
        <dsp:cNvSpPr/>
      </dsp:nvSpPr>
      <dsp:spPr>
        <a:xfrm>
          <a:off x="71407" y="4071253"/>
          <a:ext cx="646371" cy="64637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0F7D4-4425-4C61-B5EC-7678BC0AEC5B}">
      <dsp:nvSpPr>
        <dsp:cNvPr id="0" name=""/>
        <dsp:cNvSpPr/>
      </dsp:nvSpPr>
      <dsp:spPr>
        <a:xfrm>
          <a:off x="3457089" y="2600161"/>
          <a:ext cx="3636671" cy="31097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r>
            <a:rPr lang="en-US" sz="6400" b="1" kern="1200" dirty="0">
              <a:solidFill>
                <a:schemeClr val="tx1"/>
              </a:solidFill>
            </a:rPr>
            <a:t>ACCESS</a:t>
          </a:r>
        </a:p>
      </dsp:txBody>
      <dsp:txXfrm>
        <a:off x="3989667" y="3055569"/>
        <a:ext cx="2571515" cy="2198906"/>
      </dsp:txXfrm>
    </dsp:sp>
    <dsp:sp modelId="{CE5FE6C7-3A96-48BB-8FC0-5C63A6945045}">
      <dsp:nvSpPr>
        <dsp:cNvPr id="0" name=""/>
        <dsp:cNvSpPr/>
      </dsp:nvSpPr>
      <dsp:spPr>
        <a:xfrm rot="13497024">
          <a:off x="2359876" y="1862442"/>
          <a:ext cx="2172478" cy="71695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53EE56-F4A6-4813-9393-9E9E562DB409}">
      <dsp:nvSpPr>
        <dsp:cNvPr id="0" name=""/>
        <dsp:cNvSpPr/>
      </dsp:nvSpPr>
      <dsp:spPr>
        <a:xfrm>
          <a:off x="1218788" y="292073"/>
          <a:ext cx="2493473" cy="2115819"/>
        </a:xfrm>
        <a:prstGeom prst="roundRect">
          <a:avLst>
            <a:gd name="adj" fmla="val 10000"/>
          </a:avLst>
        </a:prstGeom>
        <a:solidFill>
          <a:schemeClr val="tx2">
            <a:lumMod val="25000"/>
            <a:lumOff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85000"/>
                </a:schemeClr>
              </a:solidFill>
            </a:rPr>
            <a:t>Communication</a:t>
          </a:r>
        </a:p>
      </dsp:txBody>
      <dsp:txXfrm>
        <a:off x="1280758" y="354043"/>
        <a:ext cx="2369533" cy="1991879"/>
      </dsp:txXfrm>
    </dsp:sp>
    <dsp:sp modelId="{635BB454-8E06-427D-86F8-2E987A9A89AB}">
      <dsp:nvSpPr>
        <dsp:cNvPr id="0" name=""/>
        <dsp:cNvSpPr/>
      </dsp:nvSpPr>
      <dsp:spPr>
        <a:xfrm rot="16200000">
          <a:off x="4451248" y="1321571"/>
          <a:ext cx="1648353" cy="71695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432963-F6C0-46E8-911D-F323A00CF87F}">
      <dsp:nvSpPr>
        <dsp:cNvPr id="0" name=""/>
        <dsp:cNvSpPr/>
      </dsp:nvSpPr>
      <dsp:spPr>
        <a:xfrm>
          <a:off x="3998110" y="-196722"/>
          <a:ext cx="2554629" cy="21051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Education</a:t>
          </a:r>
        </a:p>
      </dsp:txBody>
      <dsp:txXfrm>
        <a:off x="4059769" y="-135063"/>
        <a:ext cx="2431311" cy="1981871"/>
      </dsp:txXfrm>
    </dsp:sp>
    <dsp:sp modelId="{26B9C4A0-EAC8-4CC8-8003-AA311237C50A}">
      <dsp:nvSpPr>
        <dsp:cNvPr id="0" name=""/>
        <dsp:cNvSpPr/>
      </dsp:nvSpPr>
      <dsp:spPr>
        <a:xfrm rot="19083480">
          <a:off x="6087971" y="1892010"/>
          <a:ext cx="2335457" cy="71695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3A7CCD-FFED-4DD5-A091-0DD43839B004}">
      <dsp:nvSpPr>
        <dsp:cNvPr id="0" name=""/>
        <dsp:cNvSpPr/>
      </dsp:nvSpPr>
      <dsp:spPr>
        <a:xfrm>
          <a:off x="7046850" y="361940"/>
          <a:ext cx="2640687" cy="2029804"/>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85000"/>
                </a:schemeClr>
              </a:solidFill>
            </a:rPr>
            <a:t>Technology</a:t>
          </a:r>
        </a:p>
      </dsp:txBody>
      <dsp:txXfrm>
        <a:off x="7106301" y="421391"/>
        <a:ext cx="2521785" cy="1910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C085C-6F72-4049-B2F3-A0D05300605D}">
      <dsp:nvSpPr>
        <dsp:cNvPr id="0" name=""/>
        <dsp:cNvSpPr/>
      </dsp:nvSpPr>
      <dsp:spPr>
        <a:xfrm>
          <a:off x="5848345" y="1073740"/>
          <a:ext cx="2551151" cy="2551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5A6A0-3A93-4879-9113-A9D206F81EB6}">
      <dsp:nvSpPr>
        <dsp:cNvPr id="0" name=""/>
        <dsp:cNvSpPr/>
      </dsp:nvSpPr>
      <dsp:spPr>
        <a:xfrm>
          <a:off x="5933052" y="1158809"/>
          <a:ext cx="2381739" cy="238148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1" kern="1200" dirty="0"/>
            <a:t>Pre-teaching/ post-teaching</a:t>
          </a:r>
          <a:endParaRPr lang="en-US" sz="2400" i="1" kern="1200" dirty="0"/>
        </a:p>
      </dsp:txBody>
      <dsp:txXfrm>
        <a:off x="6273537" y="1499085"/>
        <a:ext cx="1700767" cy="1700933"/>
      </dsp:txXfrm>
    </dsp:sp>
    <dsp:sp modelId="{49C7441F-FEEB-4055-93D1-0F17C2EB3660}">
      <dsp:nvSpPr>
        <dsp:cNvPr id="0" name=""/>
        <dsp:cNvSpPr/>
      </dsp:nvSpPr>
      <dsp:spPr>
        <a:xfrm rot="2700000">
          <a:off x="3214729" y="1076824"/>
          <a:ext cx="2545006" cy="254500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5791F-E289-496B-B9E8-CDF8BDEBD42F}">
      <dsp:nvSpPr>
        <dsp:cNvPr id="0" name=""/>
        <dsp:cNvSpPr/>
      </dsp:nvSpPr>
      <dsp:spPr>
        <a:xfrm>
          <a:off x="3284740" y="1123944"/>
          <a:ext cx="2381739" cy="238148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1" kern="1200" dirty="0"/>
            <a:t>Active participation</a:t>
          </a:r>
          <a:endParaRPr lang="en-US" sz="2400" i="1" kern="1200" dirty="0"/>
        </a:p>
      </dsp:txBody>
      <dsp:txXfrm>
        <a:off x="3625226" y="1464220"/>
        <a:ext cx="1700767" cy="1700933"/>
      </dsp:txXfrm>
    </dsp:sp>
    <dsp:sp modelId="{B7A5DFBE-E10B-48B0-964A-8388F548B475}">
      <dsp:nvSpPr>
        <dsp:cNvPr id="0" name=""/>
        <dsp:cNvSpPr/>
      </dsp:nvSpPr>
      <dsp:spPr>
        <a:xfrm rot="2700000">
          <a:off x="578041" y="1076824"/>
          <a:ext cx="2545006" cy="254500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C5A2B-608D-4B3E-BFBD-B4F8017FDA96}">
      <dsp:nvSpPr>
        <dsp:cNvPr id="0" name=""/>
        <dsp:cNvSpPr/>
      </dsp:nvSpPr>
      <dsp:spPr>
        <a:xfrm>
          <a:off x="659675" y="1158809"/>
          <a:ext cx="2381739" cy="238148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1" kern="1200" dirty="0"/>
            <a:t>Instruction adjusted to student’s level </a:t>
          </a:r>
          <a:endParaRPr lang="en-US" sz="2400" i="1" kern="1200" dirty="0"/>
        </a:p>
      </dsp:txBody>
      <dsp:txXfrm>
        <a:off x="1000161" y="1499085"/>
        <a:ext cx="1700767" cy="17009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D3D9A-29E2-469E-B0E4-D1831080C8AC}">
      <dsp:nvSpPr>
        <dsp:cNvPr id="0" name=""/>
        <dsp:cNvSpPr/>
      </dsp:nvSpPr>
      <dsp:spPr>
        <a:xfrm>
          <a:off x="1079703" y="0"/>
          <a:ext cx="2409845" cy="11646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Present Levels of Functioning</a:t>
          </a:r>
        </a:p>
      </dsp:txBody>
      <dsp:txXfrm>
        <a:off x="1113815" y="34112"/>
        <a:ext cx="1636920" cy="1096436"/>
      </dsp:txXfrm>
    </dsp:sp>
    <dsp:sp modelId="{C7BFE1C4-3BAB-4E25-8BD1-A3ABD2FB439E}">
      <dsp:nvSpPr>
        <dsp:cNvPr id="0" name=""/>
        <dsp:cNvSpPr/>
      </dsp:nvSpPr>
      <dsp:spPr>
        <a:xfrm>
          <a:off x="1092797" y="1376208"/>
          <a:ext cx="2396752" cy="1164660"/>
        </a:xfrm>
        <a:prstGeom prst="roundRect">
          <a:avLst>
            <a:gd name="adj" fmla="val 10000"/>
          </a:avLst>
        </a:prstGeom>
        <a:solidFill>
          <a:schemeClr val="accent5">
            <a:hueOff val="-159254"/>
            <a:satOff val="-17767"/>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a:t>Annual  Goals</a:t>
          </a:r>
        </a:p>
      </dsp:txBody>
      <dsp:txXfrm>
        <a:off x="1126909" y="1410320"/>
        <a:ext cx="1749051" cy="1096436"/>
      </dsp:txXfrm>
    </dsp:sp>
    <dsp:sp modelId="{689215F9-44CD-413C-A55A-D34E40BC315B}">
      <dsp:nvSpPr>
        <dsp:cNvPr id="0" name=""/>
        <dsp:cNvSpPr/>
      </dsp:nvSpPr>
      <dsp:spPr>
        <a:xfrm>
          <a:off x="1108972" y="2746592"/>
          <a:ext cx="2420537" cy="1164660"/>
        </a:xfrm>
        <a:prstGeom prst="roundRect">
          <a:avLst>
            <a:gd name="adj" fmla="val 10000"/>
          </a:avLst>
        </a:prstGeom>
        <a:solidFill>
          <a:schemeClr val="accent5">
            <a:hueOff val="-318508"/>
            <a:satOff val="-35533"/>
            <a:lumOff val="149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a:t>Supports and Services</a:t>
          </a:r>
        </a:p>
      </dsp:txBody>
      <dsp:txXfrm>
        <a:off x="1143084" y="2780704"/>
        <a:ext cx="1767085" cy="1096436"/>
      </dsp:txXfrm>
    </dsp:sp>
    <dsp:sp modelId="{D6253D94-78D0-4276-820A-8AE16464FC25}">
      <dsp:nvSpPr>
        <dsp:cNvPr id="0" name=""/>
        <dsp:cNvSpPr/>
      </dsp:nvSpPr>
      <dsp:spPr>
        <a:xfrm>
          <a:off x="1162953" y="3979256"/>
          <a:ext cx="2405496" cy="1164660"/>
        </a:xfrm>
        <a:prstGeom prst="roundRect">
          <a:avLst>
            <a:gd name="adj" fmla="val 10000"/>
          </a:avLst>
        </a:prstGeom>
        <a:solidFill>
          <a:schemeClr val="accent5">
            <a:hueOff val="-477763"/>
            <a:satOff val="-53300"/>
            <a:lumOff val="223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Modifications and Accommodations</a:t>
          </a:r>
        </a:p>
      </dsp:txBody>
      <dsp:txXfrm>
        <a:off x="1197065" y="4013368"/>
        <a:ext cx="1755681" cy="1096436"/>
      </dsp:txXfrm>
    </dsp:sp>
    <dsp:sp modelId="{07873FC6-2E6E-428D-A01C-8A2954EF28E0}">
      <dsp:nvSpPr>
        <dsp:cNvPr id="0" name=""/>
        <dsp:cNvSpPr/>
      </dsp:nvSpPr>
      <dsp:spPr>
        <a:xfrm>
          <a:off x="1131559" y="5256538"/>
          <a:ext cx="2417411" cy="1164660"/>
        </a:xfrm>
        <a:prstGeom prst="roundRect">
          <a:avLst>
            <a:gd name="adj" fmla="val 10000"/>
          </a:avLst>
        </a:prstGeom>
        <a:solidFill>
          <a:schemeClr val="accent5">
            <a:hueOff val="-637017"/>
            <a:satOff val="-71067"/>
            <a:lumOff val="298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Measurement of Progress</a:t>
          </a:r>
        </a:p>
      </dsp:txBody>
      <dsp:txXfrm>
        <a:off x="1165671" y="5290650"/>
        <a:ext cx="1764715" cy="1096436"/>
      </dsp:txXfrm>
    </dsp:sp>
    <dsp:sp modelId="{189C494F-D4AB-4573-908F-CA744E151EA4}">
      <dsp:nvSpPr>
        <dsp:cNvPr id="0" name=""/>
        <dsp:cNvSpPr/>
      </dsp:nvSpPr>
      <dsp:spPr>
        <a:xfrm>
          <a:off x="2744715" y="947287"/>
          <a:ext cx="757029" cy="75702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1511300">
            <a:lnSpc>
              <a:spcPct val="90000"/>
            </a:lnSpc>
            <a:spcBef>
              <a:spcPct val="0"/>
            </a:spcBef>
            <a:spcAft>
              <a:spcPct val="35000"/>
            </a:spcAft>
            <a:buNone/>
          </a:pPr>
          <a:endParaRPr lang="en-US" sz="3400" kern="1200"/>
        </a:p>
      </dsp:txBody>
      <dsp:txXfrm>
        <a:off x="2915047" y="947287"/>
        <a:ext cx="416365" cy="569664"/>
      </dsp:txXfrm>
    </dsp:sp>
    <dsp:sp modelId="{AB44AAE2-C891-4168-B56E-4AD476148A8D}">
      <dsp:nvSpPr>
        <dsp:cNvPr id="0" name=""/>
        <dsp:cNvSpPr/>
      </dsp:nvSpPr>
      <dsp:spPr>
        <a:xfrm>
          <a:off x="2755668" y="2313457"/>
          <a:ext cx="757029" cy="757029"/>
        </a:xfrm>
        <a:prstGeom prst="downArrow">
          <a:avLst>
            <a:gd name="adj1" fmla="val 55000"/>
            <a:gd name="adj2" fmla="val 45000"/>
          </a:avLst>
        </a:prstGeom>
        <a:solidFill>
          <a:schemeClr val="accent5">
            <a:tint val="40000"/>
            <a:alpha val="90000"/>
            <a:hueOff val="52892"/>
            <a:satOff val="-1479"/>
            <a:lumOff val="1259"/>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1511300">
            <a:lnSpc>
              <a:spcPct val="90000"/>
            </a:lnSpc>
            <a:spcBef>
              <a:spcPct val="0"/>
            </a:spcBef>
            <a:spcAft>
              <a:spcPct val="35000"/>
            </a:spcAft>
            <a:buNone/>
          </a:pPr>
          <a:endParaRPr lang="en-US" sz="3400" kern="1200"/>
        </a:p>
      </dsp:txBody>
      <dsp:txXfrm>
        <a:off x="2926000" y="2313457"/>
        <a:ext cx="416365" cy="569664"/>
      </dsp:txXfrm>
    </dsp:sp>
    <dsp:sp modelId="{3B483C03-DF42-4E3C-BADF-F62E861FE6C1}">
      <dsp:nvSpPr>
        <dsp:cNvPr id="0" name=""/>
        <dsp:cNvSpPr/>
      </dsp:nvSpPr>
      <dsp:spPr>
        <a:xfrm>
          <a:off x="2708262" y="3519803"/>
          <a:ext cx="757029" cy="757029"/>
        </a:xfrm>
        <a:prstGeom prst="downArrow">
          <a:avLst>
            <a:gd name="adj1" fmla="val 55000"/>
            <a:gd name="adj2" fmla="val 45000"/>
          </a:avLst>
        </a:prstGeom>
        <a:solidFill>
          <a:schemeClr val="accent5">
            <a:tint val="40000"/>
            <a:alpha val="90000"/>
            <a:hueOff val="105783"/>
            <a:satOff val="-2957"/>
            <a:lumOff val="2518"/>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1511300">
            <a:lnSpc>
              <a:spcPct val="90000"/>
            </a:lnSpc>
            <a:spcBef>
              <a:spcPct val="0"/>
            </a:spcBef>
            <a:spcAft>
              <a:spcPct val="35000"/>
            </a:spcAft>
            <a:buNone/>
          </a:pPr>
          <a:endParaRPr lang="en-US" sz="3400" kern="1200"/>
        </a:p>
      </dsp:txBody>
      <dsp:txXfrm>
        <a:off x="2878594" y="3519803"/>
        <a:ext cx="416365" cy="569664"/>
      </dsp:txXfrm>
    </dsp:sp>
    <dsp:sp modelId="{8941516A-EB65-413F-BC8B-7FDD1B3C88C5}">
      <dsp:nvSpPr>
        <dsp:cNvPr id="0" name=""/>
        <dsp:cNvSpPr/>
      </dsp:nvSpPr>
      <dsp:spPr>
        <a:xfrm>
          <a:off x="2782646" y="4885386"/>
          <a:ext cx="757029" cy="757029"/>
        </a:xfrm>
        <a:prstGeom prst="downArrow">
          <a:avLst>
            <a:gd name="adj1" fmla="val 55000"/>
            <a:gd name="adj2" fmla="val 45000"/>
          </a:avLst>
        </a:prstGeom>
        <a:solidFill>
          <a:schemeClr val="accent5">
            <a:tint val="40000"/>
            <a:alpha val="90000"/>
            <a:hueOff val="158675"/>
            <a:satOff val="-4436"/>
            <a:lumOff val="3777"/>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1511300">
            <a:lnSpc>
              <a:spcPct val="90000"/>
            </a:lnSpc>
            <a:spcBef>
              <a:spcPct val="0"/>
            </a:spcBef>
            <a:spcAft>
              <a:spcPct val="35000"/>
            </a:spcAft>
            <a:buNone/>
          </a:pPr>
          <a:endParaRPr lang="en-US" sz="3400" kern="1200"/>
        </a:p>
      </dsp:txBody>
      <dsp:txXfrm>
        <a:off x="2952978" y="4885386"/>
        <a:ext cx="416365" cy="5696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0F7D4-4425-4C61-B5EC-7678BC0AEC5B}">
      <dsp:nvSpPr>
        <dsp:cNvPr id="0" name=""/>
        <dsp:cNvSpPr/>
      </dsp:nvSpPr>
      <dsp:spPr>
        <a:xfrm>
          <a:off x="3457089" y="2600161"/>
          <a:ext cx="3636671" cy="31097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r>
            <a:rPr lang="en-US" sz="6400" b="1" kern="1200" dirty="0">
              <a:solidFill>
                <a:schemeClr val="tx1"/>
              </a:solidFill>
            </a:rPr>
            <a:t>ACCESS</a:t>
          </a:r>
        </a:p>
      </dsp:txBody>
      <dsp:txXfrm>
        <a:off x="3989667" y="3055569"/>
        <a:ext cx="2571515" cy="2198906"/>
      </dsp:txXfrm>
    </dsp:sp>
    <dsp:sp modelId="{CE5FE6C7-3A96-48BB-8FC0-5C63A6945045}">
      <dsp:nvSpPr>
        <dsp:cNvPr id="0" name=""/>
        <dsp:cNvSpPr/>
      </dsp:nvSpPr>
      <dsp:spPr>
        <a:xfrm rot="13497024">
          <a:off x="2359876" y="1862442"/>
          <a:ext cx="2172478" cy="71695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53EE56-F4A6-4813-9393-9E9E562DB409}">
      <dsp:nvSpPr>
        <dsp:cNvPr id="0" name=""/>
        <dsp:cNvSpPr/>
      </dsp:nvSpPr>
      <dsp:spPr>
        <a:xfrm>
          <a:off x="1218788" y="292073"/>
          <a:ext cx="2493473" cy="2115819"/>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Communication</a:t>
          </a:r>
        </a:p>
      </dsp:txBody>
      <dsp:txXfrm>
        <a:off x="1280758" y="354043"/>
        <a:ext cx="2369533" cy="1991879"/>
      </dsp:txXfrm>
    </dsp:sp>
    <dsp:sp modelId="{635BB454-8E06-427D-86F8-2E987A9A89AB}">
      <dsp:nvSpPr>
        <dsp:cNvPr id="0" name=""/>
        <dsp:cNvSpPr/>
      </dsp:nvSpPr>
      <dsp:spPr>
        <a:xfrm rot="16200000">
          <a:off x="4451248" y="1321571"/>
          <a:ext cx="1648353" cy="71695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432963-F6C0-46E8-911D-F323A00CF87F}">
      <dsp:nvSpPr>
        <dsp:cNvPr id="0" name=""/>
        <dsp:cNvSpPr/>
      </dsp:nvSpPr>
      <dsp:spPr>
        <a:xfrm>
          <a:off x="3998110" y="-196722"/>
          <a:ext cx="2554629" cy="2105189"/>
        </a:xfrm>
        <a:prstGeom prst="roundRect">
          <a:avLst>
            <a:gd name="adj" fmla="val 10000"/>
          </a:avLst>
        </a:prstGeom>
        <a:solidFill>
          <a:schemeClr val="accent3">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Education</a:t>
          </a:r>
        </a:p>
      </dsp:txBody>
      <dsp:txXfrm>
        <a:off x="4059769" y="-135063"/>
        <a:ext cx="2431311" cy="1981871"/>
      </dsp:txXfrm>
    </dsp:sp>
    <dsp:sp modelId="{26B9C4A0-EAC8-4CC8-8003-AA311237C50A}">
      <dsp:nvSpPr>
        <dsp:cNvPr id="0" name=""/>
        <dsp:cNvSpPr/>
      </dsp:nvSpPr>
      <dsp:spPr>
        <a:xfrm rot="19083480">
          <a:off x="6087971" y="1892010"/>
          <a:ext cx="2335457" cy="71695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3A7CCD-FFED-4DD5-A091-0DD43839B004}">
      <dsp:nvSpPr>
        <dsp:cNvPr id="0" name=""/>
        <dsp:cNvSpPr/>
      </dsp:nvSpPr>
      <dsp:spPr>
        <a:xfrm>
          <a:off x="7046850" y="361940"/>
          <a:ext cx="2640687" cy="20298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Technology</a:t>
          </a:r>
        </a:p>
      </dsp:txBody>
      <dsp:txXfrm>
        <a:off x="7106301" y="421391"/>
        <a:ext cx="2521785" cy="191090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3F5C5AA1-D709-42DC-913D-0E8E6FB6DAD0}" type="datetimeFigureOut">
              <a:rPr lang="en-US" smtClean="0"/>
              <a:t>9/19/2017</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A4874A14-3178-4139-84AD-8241AF605E75}" type="slidenum">
              <a:rPr lang="en-US" smtClean="0"/>
              <a:t>‹#›</a:t>
            </a:fld>
            <a:endParaRPr lang="en-US"/>
          </a:p>
        </p:txBody>
      </p:sp>
    </p:spTree>
    <p:extLst>
      <p:ext uri="{BB962C8B-B14F-4D97-AF65-F5344CB8AC3E}">
        <p14:creationId xmlns:p14="http://schemas.microsoft.com/office/powerpoint/2010/main" val="111095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209C2FC7-85B5-494D-A7B1-CA433090948E}" type="datetimeFigureOut">
              <a:rPr lang="en-US" smtClean="0"/>
              <a:t>9/19/2017</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A68BF8F2-D98F-4C35-9D17-9C6C55EDFF80}" type="slidenum">
              <a:rPr lang="en-US" smtClean="0"/>
              <a:t>‹#›</a:t>
            </a:fld>
            <a:endParaRPr lang="en-US"/>
          </a:p>
        </p:txBody>
      </p:sp>
    </p:spTree>
    <p:extLst>
      <p:ext uri="{BB962C8B-B14F-4D97-AF65-F5344CB8AC3E}">
        <p14:creationId xmlns:p14="http://schemas.microsoft.com/office/powerpoint/2010/main" val="17172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1</a:t>
            </a:fld>
            <a:endParaRPr lang="en-US"/>
          </a:p>
        </p:txBody>
      </p:sp>
    </p:spTree>
    <p:extLst>
      <p:ext uri="{BB962C8B-B14F-4D97-AF65-F5344CB8AC3E}">
        <p14:creationId xmlns:p14="http://schemas.microsoft.com/office/powerpoint/2010/main" val="207061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11</a:t>
            </a:fld>
            <a:endParaRPr lang="en-US"/>
          </a:p>
        </p:txBody>
      </p:sp>
    </p:spTree>
    <p:extLst>
      <p:ext uri="{BB962C8B-B14F-4D97-AF65-F5344CB8AC3E}">
        <p14:creationId xmlns:p14="http://schemas.microsoft.com/office/powerpoint/2010/main" val="2420130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12</a:t>
            </a:fld>
            <a:endParaRPr lang="en-US"/>
          </a:p>
        </p:txBody>
      </p:sp>
    </p:spTree>
    <p:extLst>
      <p:ext uri="{BB962C8B-B14F-4D97-AF65-F5344CB8AC3E}">
        <p14:creationId xmlns:p14="http://schemas.microsoft.com/office/powerpoint/2010/main" val="63797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DED21-BCB2-41D7-83AA-0B919DD1A025}" type="slidenum">
              <a:rPr lang="en-US" smtClean="0"/>
              <a:t>13</a:t>
            </a:fld>
            <a:endParaRPr lang="en-US"/>
          </a:p>
        </p:txBody>
      </p:sp>
    </p:spTree>
    <p:extLst>
      <p:ext uri="{BB962C8B-B14F-4D97-AF65-F5344CB8AC3E}">
        <p14:creationId xmlns:p14="http://schemas.microsoft.com/office/powerpoint/2010/main" val="89883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of Children with Hearing Loss  - add Ear &amp; Hearing reference</a:t>
            </a:r>
          </a:p>
        </p:txBody>
      </p:sp>
      <p:sp>
        <p:nvSpPr>
          <p:cNvPr id="4" name="Slide Number Placeholder 3"/>
          <p:cNvSpPr>
            <a:spLocks noGrp="1"/>
          </p:cNvSpPr>
          <p:nvPr>
            <p:ph type="sldNum" sz="quarter" idx="10"/>
          </p:nvPr>
        </p:nvSpPr>
        <p:spPr/>
        <p:txBody>
          <a:bodyPr/>
          <a:lstStyle/>
          <a:p>
            <a:fld id="{090DED21-BCB2-41D7-83AA-0B919DD1A025}" type="slidenum">
              <a:rPr lang="en-US" smtClean="0"/>
              <a:t>15</a:t>
            </a:fld>
            <a:endParaRPr lang="en-US"/>
          </a:p>
        </p:txBody>
      </p:sp>
    </p:spTree>
    <p:extLst>
      <p:ext uri="{BB962C8B-B14F-4D97-AF65-F5344CB8AC3E}">
        <p14:creationId xmlns:p14="http://schemas.microsoft.com/office/powerpoint/2010/main" val="3071832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16</a:t>
            </a:fld>
            <a:endParaRPr lang="en-US"/>
          </a:p>
        </p:txBody>
      </p:sp>
    </p:spTree>
    <p:extLst>
      <p:ext uri="{BB962C8B-B14F-4D97-AF65-F5344CB8AC3E}">
        <p14:creationId xmlns:p14="http://schemas.microsoft.com/office/powerpoint/2010/main" val="410330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 .13</a:t>
            </a:r>
          </a:p>
          <a:p>
            <a:r>
              <a:rPr lang="en-US" b="1" dirty="0"/>
              <a:t>LE:  .11</a:t>
            </a:r>
          </a:p>
        </p:txBody>
      </p:sp>
      <p:sp>
        <p:nvSpPr>
          <p:cNvPr id="4" name="Slide Number Placeholder 3"/>
          <p:cNvSpPr>
            <a:spLocks noGrp="1"/>
          </p:cNvSpPr>
          <p:nvPr>
            <p:ph type="sldNum" sz="quarter" idx="10"/>
          </p:nvPr>
        </p:nvSpPr>
        <p:spPr/>
        <p:txBody>
          <a:bodyPr/>
          <a:lstStyle/>
          <a:p>
            <a:fld id="{090DED21-BCB2-41D7-83AA-0B919DD1A025}" type="slidenum">
              <a:rPr lang="en-US" smtClean="0"/>
              <a:t>17</a:t>
            </a:fld>
            <a:endParaRPr lang="en-US"/>
          </a:p>
        </p:txBody>
      </p:sp>
    </p:spTree>
    <p:extLst>
      <p:ext uri="{BB962C8B-B14F-4D97-AF65-F5344CB8AC3E}">
        <p14:creationId xmlns:p14="http://schemas.microsoft.com/office/powerpoint/2010/main" val="331936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does it mean for Single-sided Deafness</a:t>
            </a:r>
          </a:p>
          <a:p>
            <a:endParaRPr lang="en-US" b="1" dirty="0"/>
          </a:p>
          <a:p>
            <a:r>
              <a:rPr lang="en-US" b="1" dirty="0"/>
              <a:t>RE:.95</a:t>
            </a:r>
          </a:p>
          <a:p>
            <a:r>
              <a:rPr lang="en-US" b="1" dirty="0"/>
              <a:t>LE: 0</a:t>
            </a:r>
          </a:p>
        </p:txBody>
      </p:sp>
      <p:sp>
        <p:nvSpPr>
          <p:cNvPr id="4" name="Slide Number Placeholder 3"/>
          <p:cNvSpPr>
            <a:spLocks noGrp="1"/>
          </p:cNvSpPr>
          <p:nvPr>
            <p:ph type="sldNum" sz="quarter" idx="10"/>
          </p:nvPr>
        </p:nvSpPr>
        <p:spPr/>
        <p:txBody>
          <a:bodyPr/>
          <a:lstStyle/>
          <a:p>
            <a:fld id="{A68BF8F2-D98F-4C35-9D17-9C6C55EDFF80}" type="slidenum">
              <a:rPr lang="en-US" smtClean="0"/>
              <a:t>18</a:t>
            </a:fld>
            <a:endParaRPr lang="en-US"/>
          </a:p>
        </p:txBody>
      </p:sp>
    </p:spTree>
    <p:extLst>
      <p:ext uri="{BB962C8B-B14F-4D97-AF65-F5344CB8AC3E}">
        <p14:creationId xmlns:p14="http://schemas.microsoft.com/office/powerpoint/2010/main" val="2575135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21</a:t>
            </a:fld>
            <a:endParaRPr lang="en-US"/>
          </a:p>
        </p:txBody>
      </p:sp>
    </p:spTree>
    <p:extLst>
      <p:ext uri="{BB962C8B-B14F-4D97-AF65-F5344CB8AC3E}">
        <p14:creationId xmlns:p14="http://schemas.microsoft.com/office/powerpoint/2010/main" val="370116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22</a:t>
            </a:fld>
            <a:endParaRPr lang="en-US"/>
          </a:p>
        </p:txBody>
      </p:sp>
    </p:spTree>
    <p:extLst>
      <p:ext uri="{BB962C8B-B14F-4D97-AF65-F5344CB8AC3E}">
        <p14:creationId xmlns:p14="http://schemas.microsoft.com/office/powerpoint/2010/main" val="58499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Adjsuted</a:t>
            </a:r>
            <a:r>
              <a:rPr lang="en-US" dirty="0"/>
              <a:t> to language and knowledge of content</a:t>
            </a:r>
          </a:p>
          <a:p>
            <a:r>
              <a:rPr lang="en-US" dirty="0"/>
              <a:t>Dialogue</a:t>
            </a:r>
          </a:p>
          <a:p>
            <a:r>
              <a:rPr lang="en-US" dirty="0"/>
              <a:t>Communication ease</a:t>
            </a:r>
          </a:p>
          <a:p>
            <a:endParaRPr lang="en-US" dirty="0"/>
          </a:p>
        </p:txBody>
      </p:sp>
      <p:sp>
        <p:nvSpPr>
          <p:cNvPr id="4" name="Slide Number Placeholder 3"/>
          <p:cNvSpPr>
            <a:spLocks noGrp="1"/>
          </p:cNvSpPr>
          <p:nvPr>
            <p:ph type="sldNum" sz="quarter" idx="10"/>
          </p:nvPr>
        </p:nvSpPr>
        <p:spPr/>
        <p:txBody>
          <a:bodyPr/>
          <a:lstStyle/>
          <a:p>
            <a:fld id="{1AA47A53-CE31-4A98-A580-D68DA343CC29}" type="slidenum">
              <a:rPr lang="en-US" smtClean="0"/>
              <a:t>23</a:t>
            </a:fld>
            <a:endParaRPr lang="en-US"/>
          </a:p>
        </p:txBody>
      </p:sp>
    </p:spTree>
    <p:extLst>
      <p:ext uri="{BB962C8B-B14F-4D97-AF65-F5344CB8AC3E}">
        <p14:creationId xmlns:p14="http://schemas.microsoft.com/office/powerpoint/2010/main" val="392814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Educating deaf children is complicated</a:t>
            </a:r>
          </a:p>
          <a:p>
            <a:r>
              <a:rPr lang="en-US" dirty="0"/>
              <a:t>Each one is unique</a:t>
            </a:r>
          </a:p>
        </p:txBody>
      </p:sp>
      <p:sp>
        <p:nvSpPr>
          <p:cNvPr id="4" name="Slide Number Placeholder 3"/>
          <p:cNvSpPr>
            <a:spLocks noGrp="1"/>
          </p:cNvSpPr>
          <p:nvPr>
            <p:ph type="sldNum" sz="quarter" idx="10"/>
          </p:nvPr>
        </p:nvSpPr>
        <p:spPr/>
        <p:txBody>
          <a:bodyPr/>
          <a:lstStyle/>
          <a:p>
            <a:fld id="{3DA53DBB-4821-42C8-B03E-2978BFF9AD97}" type="slidenum">
              <a:rPr lang="en-US" smtClean="0"/>
              <a:t>3</a:t>
            </a:fld>
            <a:endParaRPr lang="en-US"/>
          </a:p>
        </p:txBody>
      </p:sp>
    </p:spTree>
    <p:extLst>
      <p:ext uri="{BB962C8B-B14F-4D97-AF65-F5344CB8AC3E}">
        <p14:creationId xmlns:p14="http://schemas.microsoft.com/office/powerpoint/2010/main" val="4068538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24</a:t>
            </a:fld>
            <a:endParaRPr lang="en-US"/>
          </a:p>
        </p:txBody>
      </p:sp>
    </p:spTree>
    <p:extLst>
      <p:ext uri="{BB962C8B-B14F-4D97-AF65-F5344CB8AC3E}">
        <p14:creationId xmlns:p14="http://schemas.microsoft.com/office/powerpoint/2010/main" val="1903374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25</a:t>
            </a:fld>
            <a:endParaRPr lang="en-US"/>
          </a:p>
        </p:txBody>
      </p:sp>
    </p:spTree>
    <p:extLst>
      <p:ext uri="{BB962C8B-B14F-4D97-AF65-F5344CB8AC3E}">
        <p14:creationId xmlns:p14="http://schemas.microsoft.com/office/powerpoint/2010/main" val="2801969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26</a:t>
            </a:fld>
            <a:endParaRPr lang="en-US"/>
          </a:p>
        </p:txBody>
      </p:sp>
    </p:spTree>
    <p:extLst>
      <p:ext uri="{BB962C8B-B14F-4D97-AF65-F5344CB8AC3E}">
        <p14:creationId xmlns:p14="http://schemas.microsoft.com/office/powerpoint/2010/main" val="2426575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27</a:t>
            </a:fld>
            <a:endParaRPr lang="en-US"/>
          </a:p>
        </p:txBody>
      </p:sp>
    </p:spTree>
    <p:extLst>
      <p:ext uri="{BB962C8B-B14F-4D97-AF65-F5344CB8AC3E}">
        <p14:creationId xmlns:p14="http://schemas.microsoft.com/office/powerpoint/2010/main" val="715304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47A53-CE31-4A98-A580-D68DA343CC29}" type="slidenum">
              <a:rPr lang="en-US" smtClean="0"/>
              <a:t>29</a:t>
            </a:fld>
            <a:endParaRPr lang="en-US"/>
          </a:p>
        </p:txBody>
      </p:sp>
    </p:spTree>
    <p:extLst>
      <p:ext uri="{BB962C8B-B14F-4D97-AF65-F5344CB8AC3E}">
        <p14:creationId xmlns:p14="http://schemas.microsoft.com/office/powerpoint/2010/main" val="4205851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30</a:t>
            </a:fld>
            <a:endParaRPr lang="en-US"/>
          </a:p>
        </p:txBody>
      </p:sp>
    </p:spTree>
    <p:extLst>
      <p:ext uri="{BB962C8B-B14F-4D97-AF65-F5344CB8AC3E}">
        <p14:creationId xmlns:p14="http://schemas.microsoft.com/office/powerpoint/2010/main" val="2432015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a:t>Readiness Checklists </a:t>
            </a:r>
            <a:r>
              <a:rPr lang="en-US"/>
              <a:t>– ratings on rubric continuum 1-5; for general classroom placement ratings of 4 &amp; 5 are desired; ratings of 1-2 indicate student is not ready for placement</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9F3F4-2581-423C-A56D-B5A744555C8D}" type="slidenum">
              <a:rPr lang="en-US" smtClean="0">
                <a:ea typeface="MS PGothic" pitchFamily="34" charset="-128"/>
              </a:rPr>
              <a:pPr eaLnBrk="1" hangingPunct="1"/>
              <a:t>31</a:t>
            </a:fld>
            <a:endParaRPr lang="en-US">
              <a:ea typeface="MS PGothic" pitchFamily="34" charset="-128"/>
            </a:endParaRPr>
          </a:p>
        </p:txBody>
      </p:sp>
    </p:spTree>
    <p:extLst>
      <p:ext uri="{BB962C8B-B14F-4D97-AF65-F5344CB8AC3E}">
        <p14:creationId xmlns:p14="http://schemas.microsoft.com/office/powerpoint/2010/main" val="2228463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CDJohnson, 4-10, cheryl@colorado.edu</a:t>
            </a:r>
          </a:p>
        </p:txBody>
      </p:sp>
      <p:sp>
        <p:nvSpPr>
          <p:cNvPr id="409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23ED7F-9B52-4444-8902-CB4A147A4205}" type="slidenum">
              <a:rPr lang="en-US" altLang="en-US" smtClean="0"/>
              <a:pPr eaLnBrk="1" hangingPunct="1"/>
              <a:t>32</a:t>
            </a:fld>
            <a:endParaRPr lang="en-US" altLang="en-US"/>
          </a:p>
        </p:txBody>
      </p:sp>
    </p:spTree>
    <p:extLst>
      <p:ext uri="{BB962C8B-B14F-4D97-AF65-F5344CB8AC3E}">
        <p14:creationId xmlns:p14="http://schemas.microsoft.com/office/powerpoint/2010/main" val="1060394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CDJohnson, 4-10, cheryl@colorado.edu</a:t>
            </a: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ACCEEE-FEE4-4402-9AD7-9D9DABC2007F}" type="slidenum">
              <a:rPr lang="en-US" altLang="en-US" smtClean="0"/>
              <a:pPr eaLnBrk="1" hangingPunct="1"/>
              <a:t>33</a:t>
            </a:fld>
            <a:endParaRPr lang="en-US" altLang="en-US"/>
          </a:p>
        </p:txBody>
      </p:sp>
    </p:spTree>
    <p:extLst>
      <p:ext uri="{BB962C8B-B14F-4D97-AF65-F5344CB8AC3E}">
        <p14:creationId xmlns:p14="http://schemas.microsoft.com/office/powerpoint/2010/main" val="389810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34</a:t>
            </a:fld>
            <a:endParaRPr lang="en-US"/>
          </a:p>
        </p:txBody>
      </p:sp>
    </p:spTree>
    <p:extLst>
      <p:ext uri="{BB962C8B-B14F-4D97-AF65-F5344CB8AC3E}">
        <p14:creationId xmlns:p14="http://schemas.microsoft.com/office/powerpoint/2010/main" val="281463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students enjoy the life experiences they value and realize personal responsibility for participation </a:t>
            </a:r>
            <a:r>
              <a:rPr lang="en-US" sz="1200" dirty="0" err="1"/>
              <a:t>inthose</a:t>
            </a:r>
            <a:r>
              <a:rPr lang="en-US" sz="1200" dirty="0"/>
              <a:t> experiences.</a:t>
            </a:r>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4</a:t>
            </a:fld>
            <a:endParaRPr lang="en-US"/>
          </a:p>
        </p:txBody>
      </p:sp>
    </p:spTree>
    <p:extLst>
      <p:ext uri="{BB962C8B-B14F-4D97-AF65-F5344CB8AC3E}">
        <p14:creationId xmlns:p14="http://schemas.microsoft.com/office/powerpoint/2010/main" val="1368443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DED21-BCB2-41D7-83AA-0B919DD1A025}" type="slidenum">
              <a:rPr lang="en-US" smtClean="0"/>
              <a:t>35</a:t>
            </a:fld>
            <a:endParaRPr lang="en-US"/>
          </a:p>
        </p:txBody>
      </p:sp>
    </p:spTree>
    <p:extLst>
      <p:ext uri="{BB962C8B-B14F-4D97-AF65-F5344CB8AC3E}">
        <p14:creationId xmlns:p14="http://schemas.microsoft.com/office/powerpoint/2010/main" val="1673297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36</a:t>
            </a:fld>
            <a:endParaRPr lang="en-US"/>
          </a:p>
        </p:txBody>
      </p:sp>
    </p:spTree>
    <p:extLst>
      <p:ext uri="{BB962C8B-B14F-4D97-AF65-F5344CB8AC3E}">
        <p14:creationId xmlns:p14="http://schemas.microsoft.com/office/powerpoint/2010/main" val="2622981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Adjsuted</a:t>
            </a:r>
            <a:r>
              <a:rPr lang="en-US" dirty="0"/>
              <a:t> to language and knowledge of content</a:t>
            </a:r>
          </a:p>
          <a:p>
            <a:r>
              <a:rPr lang="en-US" dirty="0"/>
              <a:t>Dialogue</a:t>
            </a:r>
          </a:p>
          <a:p>
            <a:r>
              <a:rPr lang="en-US" dirty="0"/>
              <a:t>Communication ease</a:t>
            </a:r>
          </a:p>
          <a:p>
            <a:endParaRPr lang="en-US" dirty="0"/>
          </a:p>
        </p:txBody>
      </p:sp>
      <p:sp>
        <p:nvSpPr>
          <p:cNvPr id="4" name="Slide Number Placeholder 3"/>
          <p:cNvSpPr>
            <a:spLocks noGrp="1"/>
          </p:cNvSpPr>
          <p:nvPr>
            <p:ph type="sldNum" sz="quarter" idx="10"/>
          </p:nvPr>
        </p:nvSpPr>
        <p:spPr/>
        <p:txBody>
          <a:bodyPr/>
          <a:lstStyle/>
          <a:p>
            <a:fld id="{1AA47A53-CE31-4A98-A580-D68DA343CC29}" type="slidenum">
              <a:rPr lang="en-US" smtClean="0"/>
              <a:t>37</a:t>
            </a:fld>
            <a:endParaRPr lang="en-US"/>
          </a:p>
        </p:txBody>
      </p:sp>
    </p:spTree>
    <p:extLst>
      <p:ext uri="{BB962C8B-B14F-4D97-AF65-F5344CB8AC3E}">
        <p14:creationId xmlns:p14="http://schemas.microsoft.com/office/powerpoint/2010/main" val="2469308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 FM use in the Classroom. Percentages of observed use of an FM system in participants by category: “consistent user, “variable user”, or “non-user”. Note the total number of children in this figure is less than for previous figures, as only 26 children had parents who reported an FM system was available for use in their child’s classroom</a:t>
            </a:r>
          </a:p>
          <a:p>
            <a:endParaRPr lang="en-US" dirty="0"/>
          </a:p>
          <a:p>
            <a:r>
              <a:rPr lang="en-US" b="1" dirty="0"/>
              <a:t>FM and HA Use Group</a:t>
            </a:r>
            <a:r>
              <a:rPr lang="en-US" dirty="0"/>
              <a:t>: •  Of the 26 children with reportedly available FM, 22 were observed to be consistent HA users.  •  8/22 (36%) of these consistent HA users were never observed using an FM system. </a:t>
            </a:r>
          </a:p>
          <a:p>
            <a:r>
              <a:rPr lang="en-US" b="1" dirty="0"/>
              <a:t>Variation in FM Technology</a:t>
            </a:r>
            <a:r>
              <a:rPr lang="en-US" dirty="0"/>
              <a:t>: •  Of the children with observed variable or consistent FM system use (n=15), 7 had sound-field systems, 6 had personal FM, and 2 had both sound-field and personal.  </a:t>
            </a:r>
          </a:p>
          <a:p>
            <a:r>
              <a:rPr lang="en-US" dirty="0"/>
              <a:t>FM and Grade Level: •  The majority of children (65%) with reportedly available FM systems were between 1-4th grade.  •  50% of children between 5-7th grades did not have an FM system or their parents didn’t know if they had one.  </a:t>
            </a:r>
          </a:p>
          <a:p>
            <a:r>
              <a:rPr lang="en-US" b="1" dirty="0"/>
              <a:t>FM Use and Degree of Hearing Loss: </a:t>
            </a:r>
            <a:r>
              <a:rPr lang="en-US" dirty="0"/>
              <a:t>•  Better-ear 4-PTA was not significantly related to FM system use/non-use (p=.222</a:t>
            </a:r>
          </a:p>
          <a:p>
            <a:endParaRPr lang="en-US" dirty="0"/>
          </a:p>
          <a:p>
            <a:r>
              <a:rPr lang="en-US" dirty="0"/>
              <a:t>Although it is well documented that children require more favorable signal-to-noise ratios than adults for optimal listening and learning3, classroom noise levels continue to exceed recommended minimum standards5,6. Children with hearing loss, even those who wear hearing aids (HAs), generally encounter difficulty learning and understanding speech in the noisy classroom.1,4 These difficulties often lead to the recommendation of a frequency-modulated (FM) system to improve the signal-to-noise ratio of the teacher’s voice.   Device use at school is of particular interest for audiologists, as school age children spend a majority of their time (7-8 hours a day, 5 days a week) in this setting. Unfortunately, if the children are not consistently wearing their HAs and/or using the FM system, they are unable to take advantage of increased audibility for learning in the classroom environment. Furthermore, the shortage of educational audiologists across the US has resulted in teachers and students bearing the responsibility of monitoring hearing aid and FM system use in the classroom so as to ensure that children with hearing loss have adequate access to the auditory signal (e.g. classroom instruction).   Clinical audiologists typically rely on parental report of device use/non-use in the classroom which have the potential to drive technology recommendations and fittings. However, recent reports indicate that parents typically over-estimate device use, leaving the clinical audiologist without an accurate portrayal of the child’s hearing assistive technology use at school. </a:t>
            </a:r>
          </a:p>
          <a:p>
            <a:endParaRPr lang="en-US" dirty="0"/>
          </a:p>
          <a:p>
            <a:r>
              <a:rPr lang="en-US" u="sng" dirty="0"/>
              <a:t>Purpose: </a:t>
            </a:r>
            <a:r>
              <a:rPr lang="en-US" dirty="0"/>
              <a:t>1)  Document parent-reported and researcher-observed patterns of hearing aid(s) and/or FM system(s) use by students in the classroom.  2)  Identify potential characteristics that may influence device use or non-use to improve fitting and counseling for these specific groups. </a:t>
            </a:r>
          </a:p>
          <a:p>
            <a:endParaRPr lang="en-US" dirty="0"/>
          </a:p>
          <a:p>
            <a:r>
              <a:rPr lang="en-US" u="sng" dirty="0"/>
              <a:t>Methods: </a:t>
            </a:r>
            <a:r>
              <a:rPr lang="en-US" dirty="0"/>
              <a:t>Data were obtained as part of a larger ongoing study examining listening effort and fatigue in school-age children (6 to 12 years old) with hearing loss. All participants had bilateral mild-</a:t>
            </a:r>
            <a:r>
              <a:rPr lang="en-US" dirty="0" err="1"/>
              <a:t>tomoderate</a:t>
            </a:r>
            <a:r>
              <a:rPr lang="en-US" dirty="0"/>
              <a:t> hearing loss (MMHL) and were monolingual speakers of English. Children spent at least two hours per school day in a general education classroom. Those with parent-reported diagnoses of cognitive impairment, autism spectrum disorder, and other development disorders were excluded. </a:t>
            </a:r>
          </a:p>
          <a:p>
            <a:endParaRPr lang="en-US" dirty="0"/>
          </a:p>
          <a:p>
            <a:r>
              <a:rPr lang="en-US" dirty="0"/>
              <a:t>HA and FM system use was documented in two ways for each participant:  </a:t>
            </a:r>
          </a:p>
          <a:p>
            <a:r>
              <a:rPr lang="en-US" dirty="0"/>
              <a:t>1.  Parents reported an estimate of their child’s average HA use time during typical school days and indicated whether the child had an FM system available for use in the classroom. </a:t>
            </a:r>
          </a:p>
          <a:p>
            <a:r>
              <a:rPr lang="en-US" dirty="0"/>
              <a:t>2.  Participants’ classrooms were visited by a research assistant on two typical school days at 10:00 am and 2:00 pm, for a total of four observations, to document if the child was wearing his/her HAs and/or if an FM system was in use. The following classifications were assigned to each child: •  Nonuser – never observed using the device(s) •  Variable user – observed 1-3 times using the device(s) •  Consistent user – observed all 4 times using the device(s) </a:t>
            </a:r>
          </a:p>
          <a:p>
            <a:r>
              <a:rPr lang="en-US" dirty="0"/>
              <a:t> </a:t>
            </a:r>
          </a:p>
          <a:p>
            <a:r>
              <a:rPr lang="en-US" dirty="0"/>
              <a:t>Variable Value Number of participants with hearing aids  38 </a:t>
            </a:r>
          </a:p>
          <a:p>
            <a:r>
              <a:rPr lang="en-US" dirty="0"/>
              <a:t>Number of participants with FM system 26 </a:t>
            </a:r>
          </a:p>
          <a:p>
            <a:r>
              <a:rPr lang="en-US" dirty="0"/>
              <a:t>Number of males 18,</a:t>
            </a:r>
            <a:r>
              <a:rPr lang="en-US" baseline="0" dirty="0"/>
              <a:t> females 8</a:t>
            </a:r>
            <a:endParaRPr lang="en-US" dirty="0"/>
          </a:p>
          <a:p>
            <a:r>
              <a:rPr lang="en-US" dirty="0"/>
              <a:t>Participants with mothers who attend at least some college 32 </a:t>
            </a:r>
          </a:p>
          <a:p>
            <a:r>
              <a:rPr lang="en-US" dirty="0"/>
              <a:t>Participants who failed at least one grade 6 </a:t>
            </a:r>
          </a:p>
          <a:p>
            <a:r>
              <a:rPr lang="en-US" dirty="0"/>
              <a:t>Average noise level of occupied classroom 63.28 </a:t>
            </a:r>
            <a:r>
              <a:rPr lang="en-US" dirty="0" err="1"/>
              <a:t>dBA</a:t>
            </a:r>
            <a:r>
              <a:rPr lang="en-US" dirty="0"/>
              <a:t> </a:t>
            </a:r>
          </a:p>
          <a:p>
            <a:endParaRPr lang="en-US" dirty="0"/>
          </a:p>
        </p:txBody>
      </p:sp>
      <p:sp>
        <p:nvSpPr>
          <p:cNvPr id="4" name="Slide Number Placeholder 3"/>
          <p:cNvSpPr>
            <a:spLocks noGrp="1"/>
          </p:cNvSpPr>
          <p:nvPr>
            <p:ph type="sldNum" sz="quarter" idx="10"/>
          </p:nvPr>
        </p:nvSpPr>
        <p:spPr/>
        <p:txBody>
          <a:bodyPr/>
          <a:lstStyle/>
          <a:p>
            <a:fld id="{1AA47A53-CE31-4A98-A580-D68DA343CC29}" type="slidenum">
              <a:rPr lang="en-US" smtClean="0"/>
              <a:t>38</a:t>
            </a:fld>
            <a:endParaRPr lang="en-US"/>
          </a:p>
        </p:txBody>
      </p:sp>
    </p:spTree>
    <p:extLst>
      <p:ext uri="{BB962C8B-B14F-4D97-AF65-F5344CB8AC3E}">
        <p14:creationId xmlns:p14="http://schemas.microsoft.com/office/powerpoint/2010/main" val="1496655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pPr>
            <a:r>
              <a:rPr lang="en-US" u="sng" dirty="0"/>
              <a:t>Student</a:t>
            </a:r>
            <a:r>
              <a:rPr lang="en-US" baseline="0" dirty="0"/>
              <a:t> – self-esteem, acceptance of HL, doesn’t want to be different, does it make a difference</a:t>
            </a:r>
            <a:endParaRPr lang="en-US" dirty="0"/>
          </a:p>
          <a:p>
            <a:pPr>
              <a:buClr>
                <a:schemeClr val="accent2"/>
              </a:buClr>
            </a:pPr>
            <a:r>
              <a:rPr lang="en-US" u="sng" dirty="0"/>
              <a:t>School/Teacher/Staff</a:t>
            </a:r>
            <a:r>
              <a:rPr lang="en-US" dirty="0"/>
              <a:t> – don’t need it</a:t>
            </a:r>
            <a:r>
              <a:rPr lang="en-US" baseline="0" dirty="0"/>
              <a:t> – my voice is loud enough, no time to implement </a:t>
            </a:r>
            <a:endParaRPr lang="en-US" dirty="0"/>
          </a:p>
          <a:p>
            <a:pPr>
              <a:buClr>
                <a:schemeClr val="accent2"/>
              </a:buClr>
            </a:pPr>
            <a:r>
              <a:rPr lang="en-US" u="sng" dirty="0"/>
              <a:t>Technology</a:t>
            </a:r>
            <a:r>
              <a:rPr lang="en-US" baseline="0" dirty="0"/>
              <a:t> – is it working well consistently</a:t>
            </a:r>
            <a:endParaRPr lang="en-US" dirty="0"/>
          </a:p>
          <a:p>
            <a:pPr>
              <a:buClr>
                <a:schemeClr val="accent2"/>
              </a:buClr>
            </a:pPr>
            <a:r>
              <a:rPr lang="en-US" u="sng" dirty="0"/>
              <a:t>Support</a:t>
            </a:r>
            <a:r>
              <a:rPr lang="en-US" baseline="0" dirty="0"/>
              <a:t> – was their training for its use, who does troubleshooting and how quickly is it available, do parents support it</a:t>
            </a:r>
            <a:endParaRPr lang="en-US" dirty="0"/>
          </a:p>
          <a:p>
            <a:pPr>
              <a:buClr>
                <a:schemeClr val="accent2"/>
              </a:buClr>
            </a:pPr>
            <a:r>
              <a:rPr lang="en-US" u="sng" dirty="0"/>
              <a:t>Knowledge</a:t>
            </a:r>
            <a:r>
              <a:rPr lang="en-US" baseline="0" dirty="0"/>
              <a:t> – what is the purpose, how does it work, why is it necessary, how does it improve access, laws and my rights </a:t>
            </a:r>
            <a:endParaRPr lang="en-US" dirty="0"/>
          </a:p>
          <a:p>
            <a:pPr>
              <a:buClr>
                <a:schemeClr val="accent2"/>
              </a:buClr>
            </a:pPr>
            <a:r>
              <a:rPr lang="en-US" u="sng" dirty="0"/>
              <a:t>Orientation and Training</a:t>
            </a:r>
            <a:r>
              <a:rPr lang="en-US" u="sng" baseline="0" dirty="0"/>
              <a:t> </a:t>
            </a:r>
            <a:r>
              <a:rPr lang="en-US" baseline="0" dirty="0"/>
              <a:t>– was it provided, sufficient in scope, on-going support</a:t>
            </a:r>
            <a:endParaRPr lang="en-US" dirty="0"/>
          </a:p>
          <a:p>
            <a:endParaRPr lang="en-US" dirty="0"/>
          </a:p>
        </p:txBody>
      </p:sp>
      <p:sp>
        <p:nvSpPr>
          <p:cNvPr id="4" name="Footer Placeholder 3"/>
          <p:cNvSpPr>
            <a:spLocks noGrp="1"/>
          </p:cNvSpPr>
          <p:nvPr>
            <p:ph type="ftr" sz="quarter" idx="10"/>
          </p:nvPr>
        </p:nvSpPr>
        <p:spPr/>
        <p:txBody>
          <a:bodyPr/>
          <a:lstStyle/>
          <a:p>
            <a:r>
              <a:rPr lang="en-US"/>
              <a:t>Cheryl DeConde Johnson, October 2011, cheryl@colorado.edu</a:t>
            </a:r>
          </a:p>
        </p:txBody>
      </p:sp>
      <p:sp>
        <p:nvSpPr>
          <p:cNvPr id="5" name="Slide Number Placeholder 4"/>
          <p:cNvSpPr>
            <a:spLocks noGrp="1"/>
          </p:cNvSpPr>
          <p:nvPr>
            <p:ph type="sldNum" sz="quarter" idx="11"/>
          </p:nvPr>
        </p:nvSpPr>
        <p:spPr/>
        <p:txBody>
          <a:bodyPr/>
          <a:lstStyle/>
          <a:p>
            <a:fld id="{6BDCA975-D6BC-49CA-8DA6-8BD546AF1C83}" type="slidenum">
              <a:rPr lang="en-US" smtClean="0"/>
              <a:pPr/>
              <a:t>39</a:t>
            </a:fld>
            <a:endParaRPr lang="en-US"/>
          </a:p>
        </p:txBody>
      </p:sp>
    </p:spTree>
    <p:extLst>
      <p:ext uri="{BB962C8B-B14F-4D97-AF65-F5344CB8AC3E}">
        <p14:creationId xmlns:p14="http://schemas.microsoft.com/office/powerpoint/2010/main" val="1115066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pPr>
            <a:r>
              <a:rPr lang="en-US" dirty="0"/>
              <a:t>All participants attended or worked in schools in a single MI county</a:t>
            </a:r>
          </a:p>
          <a:p>
            <a:pPr>
              <a:buClr>
                <a:schemeClr val="accent2"/>
              </a:buClr>
            </a:pPr>
            <a:r>
              <a:rPr lang="en-US" dirty="0"/>
              <a:t>All students on IEPs for hearing impairment</a:t>
            </a:r>
          </a:p>
          <a:p>
            <a:pPr>
              <a:buClr>
                <a:schemeClr val="accent2"/>
              </a:buClr>
            </a:pPr>
            <a:r>
              <a:rPr lang="en-US" dirty="0"/>
              <a:t>All students had access to FM</a:t>
            </a:r>
          </a:p>
          <a:p>
            <a:pPr>
              <a:buClr>
                <a:schemeClr val="accent2"/>
              </a:buClr>
            </a:pPr>
            <a:r>
              <a:rPr lang="en-US" dirty="0"/>
              <a:t>45.3% (N=68) of those invited participated</a:t>
            </a:r>
          </a:p>
          <a:p>
            <a:pPr lvl="1">
              <a:buClr>
                <a:schemeClr val="accent2"/>
              </a:buClr>
            </a:pPr>
            <a:r>
              <a:rPr lang="en-US" dirty="0"/>
              <a:t>9 students, ages 8-18</a:t>
            </a:r>
          </a:p>
          <a:p>
            <a:pPr lvl="1">
              <a:buClr>
                <a:schemeClr val="accent2"/>
              </a:buClr>
            </a:pPr>
            <a:r>
              <a:rPr lang="en-US" dirty="0"/>
              <a:t>5 parents</a:t>
            </a:r>
          </a:p>
          <a:p>
            <a:pPr lvl="1">
              <a:buClr>
                <a:schemeClr val="accent2"/>
              </a:buClr>
            </a:pPr>
            <a:r>
              <a:rPr lang="en-US" dirty="0"/>
              <a:t>15 special educators</a:t>
            </a:r>
          </a:p>
          <a:p>
            <a:pPr lvl="1">
              <a:buClr>
                <a:schemeClr val="accent2"/>
              </a:buClr>
            </a:pPr>
            <a:r>
              <a:rPr lang="en-US" dirty="0"/>
              <a:t>11 general educators</a:t>
            </a:r>
          </a:p>
          <a:p>
            <a:pPr lvl="1">
              <a:buClr>
                <a:schemeClr val="accent2"/>
              </a:buClr>
            </a:pPr>
            <a:r>
              <a:rPr lang="en-US" dirty="0"/>
              <a:t>7 teachers of speech and language </a:t>
            </a:r>
          </a:p>
          <a:p>
            <a:pPr lvl="1">
              <a:buClr>
                <a:schemeClr val="accent2"/>
              </a:buClr>
            </a:pPr>
            <a:r>
              <a:rPr lang="en-US" dirty="0"/>
              <a:t>8 audiologists</a:t>
            </a:r>
          </a:p>
          <a:p>
            <a:pPr lvl="1">
              <a:buClr>
                <a:schemeClr val="accent2"/>
              </a:buClr>
            </a:pPr>
            <a:r>
              <a:rPr lang="en-US" dirty="0"/>
              <a:t>12 other personnel working with DHH students</a:t>
            </a:r>
          </a:p>
          <a:p>
            <a:pPr>
              <a:buClr>
                <a:schemeClr val="accent2"/>
              </a:buClr>
            </a:pPr>
            <a:r>
              <a:rPr lang="en-US" dirty="0"/>
              <a:t>Survey – 15 questions + 2 open ended</a:t>
            </a:r>
          </a:p>
          <a:p>
            <a:endParaRPr lang="en-US" dirty="0"/>
          </a:p>
        </p:txBody>
      </p:sp>
      <p:sp>
        <p:nvSpPr>
          <p:cNvPr id="4" name="Footer Placeholder 3"/>
          <p:cNvSpPr>
            <a:spLocks noGrp="1"/>
          </p:cNvSpPr>
          <p:nvPr>
            <p:ph type="ftr" sz="quarter" idx="10"/>
          </p:nvPr>
        </p:nvSpPr>
        <p:spPr/>
        <p:txBody>
          <a:bodyPr/>
          <a:lstStyle/>
          <a:p>
            <a:r>
              <a:rPr lang="en-US"/>
              <a:t>Cheryl DeConde Johnson, October 2011, cheryl@colorado.edu</a:t>
            </a:r>
          </a:p>
        </p:txBody>
      </p:sp>
      <p:sp>
        <p:nvSpPr>
          <p:cNvPr id="5" name="Slide Number Placeholder 4"/>
          <p:cNvSpPr>
            <a:spLocks noGrp="1"/>
          </p:cNvSpPr>
          <p:nvPr>
            <p:ph type="sldNum" sz="quarter" idx="11"/>
          </p:nvPr>
        </p:nvSpPr>
        <p:spPr/>
        <p:txBody>
          <a:bodyPr/>
          <a:lstStyle/>
          <a:p>
            <a:fld id="{6BDCA975-D6BC-49CA-8DA6-8BD546AF1C83}" type="slidenum">
              <a:rPr lang="en-US" smtClean="0"/>
              <a:pPr/>
              <a:t>40</a:t>
            </a:fld>
            <a:endParaRPr lang="en-US"/>
          </a:p>
        </p:txBody>
      </p:sp>
    </p:spTree>
    <p:extLst>
      <p:ext uri="{BB962C8B-B14F-4D97-AF65-F5344CB8AC3E}">
        <p14:creationId xmlns:p14="http://schemas.microsoft.com/office/powerpoint/2010/main" val="1763233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BF8F2-D98F-4C35-9D17-9C6C55EDFF80}" type="slidenum">
              <a:rPr lang="en-US" smtClean="0"/>
              <a:t>42</a:t>
            </a:fld>
            <a:endParaRPr lang="en-US"/>
          </a:p>
        </p:txBody>
      </p:sp>
    </p:spTree>
    <p:extLst>
      <p:ext uri="{BB962C8B-B14F-4D97-AF65-F5344CB8AC3E}">
        <p14:creationId xmlns:p14="http://schemas.microsoft.com/office/powerpoint/2010/main" val="2844246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43</a:t>
            </a:fld>
            <a:endParaRPr lang="en-US"/>
          </a:p>
        </p:txBody>
      </p:sp>
    </p:spTree>
    <p:extLst>
      <p:ext uri="{BB962C8B-B14F-4D97-AF65-F5344CB8AC3E}">
        <p14:creationId xmlns:p14="http://schemas.microsoft.com/office/powerpoint/2010/main" val="883471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b="1" dirty="0"/>
              <a:t>Pragmatic Language</a:t>
            </a:r>
          </a:p>
          <a:p>
            <a:pPr marL="0" indent="0">
              <a:buFont typeface="Arial" panose="020B0604020202020204" pitchFamily="34" charset="0"/>
              <a:buNone/>
            </a:pPr>
            <a:r>
              <a:rPr lang="en-US" sz="2800" dirty="0"/>
              <a:t>Social Communication Skills</a:t>
            </a:r>
          </a:p>
          <a:p>
            <a:pPr marL="540195" lvl="1" indent="-284163">
              <a:buFont typeface="Arial" panose="020B0604020202020204" pitchFamily="34" charset="0"/>
              <a:buChar char="•"/>
            </a:pPr>
            <a:r>
              <a:rPr lang="en-US" sz="2800" dirty="0"/>
              <a:t>Appropriate social rules for greetings, exiting conversations, thank you, getting attention</a:t>
            </a:r>
          </a:p>
          <a:p>
            <a:pPr marL="0" indent="0">
              <a:buFont typeface="Arial" panose="020B0604020202020204" pitchFamily="34" charset="0"/>
              <a:buNone/>
            </a:pPr>
            <a:r>
              <a:rPr lang="en-US" sz="2800" dirty="0"/>
              <a:t>Social Cognitive Skills</a:t>
            </a:r>
          </a:p>
          <a:p>
            <a:pPr marL="540195" lvl="1" indent="-284163">
              <a:buFont typeface="Arial" panose="020B0604020202020204" pitchFamily="34" charset="0"/>
              <a:buChar char="•"/>
            </a:pPr>
            <a:r>
              <a:rPr lang="en-US" sz="2800" dirty="0"/>
              <a:t>Perceiving and interpreting situations</a:t>
            </a:r>
          </a:p>
          <a:p>
            <a:pPr marL="540195" lvl="1" indent="-284163">
              <a:buFont typeface="Arial" panose="020B0604020202020204" pitchFamily="34" charset="0"/>
              <a:buChar char="•"/>
            </a:pPr>
            <a:r>
              <a:rPr lang="en-US" sz="2800" dirty="0"/>
              <a:t>Determining what to say (initiate and response)</a:t>
            </a:r>
          </a:p>
          <a:p>
            <a:pPr marL="540195" lvl="1" indent="-284163">
              <a:buFont typeface="Arial" panose="020B0604020202020204" pitchFamily="34" charset="0"/>
              <a:buChar char="•"/>
            </a:pPr>
            <a:r>
              <a:rPr lang="en-US" sz="2800" dirty="0"/>
              <a:t>Executive Function</a:t>
            </a:r>
          </a:p>
          <a:p>
            <a:pPr marL="0" indent="0">
              <a:buFont typeface="Arial" panose="020B0604020202020204" pitchFamily="34" charset="0"/>
              <a:buNone/>
            </a:pPr>
            <a:r>
              <a:rPr lang="en-US" sz="2800" dirty="0"/>
              <a:t>Social Relationships impacted by awkward </a:t>
            </a:r>
          </a:p>
          <a:p>
            <a:pPr marL="0" indent="0">
              <a:buFont typeface="Arial" panose="020B0604020202020204" pitchFamily="34" charset="0"/>
              <a:buNone/>
            </a:pPr>
            <a:r>
              <a:rPr lang="en-US" sz="2800" dirty="0"/>
              <a:t>Friendships</a:t>
            </a:r>
          </a:p>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46</a:t>
            </a:fld>
            <a:endParaRPr lang="en-US"/>
          </a:p>
        </p:txBody>
      </p:sp>
    </p:spTree>
    <p:extLst>
      <p:ext uri="{BB962C8B-B14F-4D97-AF65-F5344CB8AC3E}">
        <p14:creationId xmlns:p14="http://schemas.microsoft.com/office/powerpoint/2010/main" val="1160069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Theory of self-Determination</a:t>
            </a:r>
          </a:p>
          <a:p>
            <a:r>
              <a:rPr lang="en-GB" baseline="0" dirty="0"/>
              <a:t>Underlying principle: children have the natural propensity to take in behaviours and make them their own</a:t>
            </a:r>
          </a:p>
          <a:p>
            <a:endParaRPr lang="en-GB" baseline="0" dirty="0"/>
          </a:p>
          <a:p>
            <a:r>
              <a:rPr lang="en-GB" baseline="0" dirty="0"/>
              <a:t>3 Central Constructs:</a:t>
            </a:r>
          </a:p>
          <a:p>
            <a:pPr marL="231069" indent="-231069">
              <a:buAutoNum type="arabicPeriod"/>
            </a:pPr>
            <a:r>
              <a:rPr lang="en-GB" baseline="0" dirty="0"/>
              <a:t>Relatedness – the starting point of self-</a:t>
            </a:r>
            <a:r>
              <a:rPr lang="en-GB" baseline="0" dirty="0" err="1"/>
              <a:t>determintation</a:t>
            </a:r>
            <a:endParaRPr lang="en-GB" baseline="0" dirty="0"/>
          </a:p>
          <a:p>
            <a:r>
              <a:rPr lang="en-GB" baseline="0" dirty="0"/>
              <a:t>	children have the desire or need for positive, understanding relationships that facilitate motivation and growth</a:t>
            </a:r>
          </a:p>
          <a:p>
            <a:r>
              <a:rPr lang="en-GB" baseline="0" dirty="0"/>
              <a:t>2. Competency:</a:t>
            </a:r>
          </a:p>
          <a:p>
            <a:r>
              <a:rPr lang="en-GB" baseline="0" dirty="0"/>
              <a:t>	desire to succeed in achievement type tasks</a:t>
            </a:r>
          </a:p>
          <a:p>
            <a:r>
              <a:rPr lang="en-GB" baseline="0" dirty="0"/>
              <a:t>	by doing so we perceive our own success</a:t>
            </a:r>
          </a:p>
          <a:p>
            <a:r>
              <a:rPr lang="en-GB" baseline="0" dirty="0"/>
              <a:t>	we learn this through the process of active engagement</a:t>
            </a:r>
          </a:p>
          <a:p>
            <a:r>
              <a:rPr lang="en-GB" baseline="0" dirty="0"/>
              <a:t>	active engagement allows us to learn about yourself and the environment</a:t>
            </a:r>
          </a:p>
          <a:p>
            <a:r>
              <a:rPr lang="en-GB" baseline="0" dirty="0"/>
              <a:t>	 and therefore to feel in control and feel more successful</a:t>
            </a:r>
          </a:p>
          <a:p>
            <a:r>
              <a:rPr lang="en-GB" baseline="0" dirty="0"/>
              <a:t>3. Autonomy</a:t>
            </a:r>
          </a:p>
          <a:p>
            <a:r>
              <a:rPr lang="en-GB" baseline="0" dirty="0"/>
              <a:t>	this relates to feeling independent and able to have a choice to make</a:t>
            </a:r>
          </a:p>
          <a:p>
            <a:r>
              <a:rPr lang="en-GB" baseline="0" dirty="0"/>
              <a:t>	</a:t>
            </a:r>
            <a:r>
              <a:rPr lang="en-GB" baseline="0" dirty="0" err="1"/>
              <a:t>choicefulness</a:t>
            </a:r>
            <a:r>
              <a:rPr lang="en-GB" baseline="0" dirty="0"/>
              <a:t> is essential for self-determination</a:t>
            </a:r>
          </a:p>
          <a:p>
            <a:r>
              <a:rPr lang="en-GB" baseline="0" dirty="0"/>
              <a:t>	supported by a non-</a:t>
            </a:r>
            <a:r>
              <a:rPr lang="en-GB" baseline="0" dirty="0" err="1"/>
              <a:t>coersive</a:t>
            </a:r>
            <a:r>
              <a:rPr lang="en-GB" baseline="0" dirty="0"/>
              <a:t> family and social environment</a:t>
            </a:r>
          </a:p>
          <a:p>
            <a:endParaRPr lang="en-GB" baseline="0" dirty="0"/>
          </a:p>
          <a:p>
            <a:r>
              <a:rPr lang="en-GB" baseline="0" dirty="0"/>
              <a:t>Autonomy and the possibility to make ones own choices is essential for self-determination</a:t>
            </a:r>
          </a:p>
          <a:p>
            <a:r>
              <a:rPr lang="en-GB" baseline="0" dirty="0" err="1"/>
              <a:t>Choicefulness</a:t>
            </a:r>
            <a:r>
              <a:rPr lang="en-GB" baseline="0" dirty="0"/>
              <a:t> is correlated with:</a:t>
            </a:r>
          </a:p>
          <a:p>
            <a:r>
              <a:rPr lang="en-GB" baseline="0" dirty="0"/>
              <a:t>Improved sense of well being</a:t>
            </a:r>
          </a:p>
          <a:p>
            <a:r>
              <a:rPr lang="en-GB" baseline="0" dirty="0"/>
              <a:t>Improved academic functioning and adherence to care</a:t>
            </a:r>
          </a:p>
          <a:p>
            <a:r>
              <a:rPr lang="en-GB" baseline="0" dirty="0"/>
              <a:t>Without it: there is decreased social development and identity construction	</a:t>
            </a:r>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47</a:t>
            </a:fld>
            <a:endParaRPr lang="en-US"/>
          </a:p>
        </p:txBody>
      </p:sp>
    </p:spTree>
    <p:extLst>
      <p:ext uri="{BB962C8B-B14F-4D97-AF65-F5344CB8AC3E}">
        <p14:creationId xmlns:p14="http://schemas.microsoft.com/office/powerpoint/2010/main" val="115407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5</a:t>
            </a:fld>
            <a:endParaRPr lang="en-US"/>
          </a:p>
        </p:txBody>
      </p:sp>
    </p:spTree>
    <p:extLst>
      <p:ext uri="{BB962C8B-B14F-4D97-AF65-F5344CB8AC3E}">
        <p14:creationId xmlns:p14="http://schemas.microsoft.com/office/powerpoint/2010/main" val="2007153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a:t>
            </a:r>
            <a:r>
              <a:rPr lang="en-GB" baseline="0" dirty="0"/>
              <a:t> should do this: parents, teachers, </a:t>
            </a:r>
            <a:r>
              <a:rPr lang="en-GB" baseline="0" dirty="0" err="1"/>
              <a:t>puils</a:t>
            </a:r>
            <a:r>
              <a:rPr lang="en-GB" baseline="0" dirty="0"/>
              <a:t>, HCP’s all have a role</a:t>
            </a:r>
          </a:p>
          <a:p>
            <a:endParaRPr lang="en-GB" baseline="0" dirty="0"/>
          </a:p>
          <a:p>
            <a:r>
              <a:rPr lang="en-GB" baseline="0" dirty="0"/>
              <a:t>Why should we do this: SD skills enable children to actively and competently manage transitions at home and at school</a:t>
            </a:r>
          </a:p>
          <a:p>
            <a:endParaRPr lang="en-GB" baseline="0" dirty="0"/>
          </a:p>
          <a:p>
            <a:r>
              <a:rPr lang="en-GB" baseline="0" dirty="0"/>
              <a:t>In particular for children with hearing loss:</a:t>
            </a:r>
          </a:p>
          <a:p>
            <a:pPr marL="173302" indent="-173302">
              <a:buFont typeface="Arial" panose="020B0604020202020204" pitchFamily="34" charset="0"/>
              <a:buChar char="•"/>
            </a:pPr>
            <a:r>
              <a:rPr lang="en-GB" baseline="0" dirty="0"/>
              <a:t>Help to understand their hearing loss</a:t>
            </a:r>
          </a:p>
          <a:p>
            <a:pPr marL="173302" indent="-173302">
              <a:buFont typeface="Arial" panose="020B0604020202020204" pitchFamily="34" charset="0"/>
              <a:buChar char="•"/>
            </a:pPr>
            <a:r>
              <a:rPr lang="en-GB" baseline="0" dirty="0"/>
              <a:t>Strategies to cope with hearing loss</a:t>
            </a:r>
          </a:p>
          <a:p>
            <a:pPr marL="173302" indent="-173302">
              <a:buFont typeface="Arial" panose="020B0604020202020204" pitchFamily="34" charset="0"/>
              <a:buChar char="•"/>
            </a:pPr>
            <a:r>
              <a:rPr lang="en-GB" baseline="0" dirty="0"/>
              <a:t>Work to internalise these skills</a:t>
            </a:r>
          </a:p>
          <a:p>
            <a:pPr marL="173302" indent="-173302">
              <a:buFont typeface="Arial" panose="020B0604020202020204" pitchFamily="34" charset="0"/>
              <a:buChar char="•"/>
            </a:pPr>
            <a:endParaRPr lang="en-GB" baseline="0" dirty="0"/>
          </a:p>
          <a:p>
            <a:pPr marL="173302" indent="-17330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a:t>EAA, June 2017, Helping Children and Teens Navigate Transitions Successfully</a:t>
            </a:r>
          </a:p>
        </p:txBody>
      </p:sp>
    </p:spTree>
    <p:extLst>
      <p:ext uri="{BB962C8B-B14F-4D97-AF65-F5344CB8AC3E}">
        <p14:creationId xmlns:p14="http://schemas.microsoft.com/office/powerpoint/2010/main" val="597584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51</a:t>
            </a:fld>
            <a:endParaRPr lang="en-US"/>
          </a:p>
        </p:txBody>
      </p:sp>
    </p:spTree>
    <p:extLst>
      <p:ext uri="{BB962C8B-B14F-4D97-AF65-F5344CB8AC3E}">
        <p14:creationId xmlns:p14="http://schemas.microsoft.com/office/powerpoint/2010/main" val="3610850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50838"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88644"/>
            <a:ext cx="5486400" cy="4157663"/>
          </a:xfrm>
          <a:prstGeom prst="rect">
            <a:avLst/>
          </a:prstGeom>
        </p:spPr>
        <p:txBody>
          <a:bodyPr lIns="91425" tIns="91425" rIns="91425" bIns="91425" anchor="t" anchorCtr="0">
            <a:noAutofit/>
          </a:bodyPr>
          <a:lstStyle/>
          <a:p>
            <a:pPr lvl="0">
              <a:spcBef>
                <a:spcPts val="0"/>
              </a:spcBef>
              <a:buNone/>
            </a:pPr>
            <a:r>
              <a:rPr lang="en" dirty="0"/>
              <a:t>Janel Frost’s son</a:t>
            </a:r>
          </a:p>
        </p:txBody>
      </p:sp>
    </p:spTree>
    <p:extLst>
      <p:ext uri="{BB962C8B-B14F-4D97-AF65-F5344CB8AC3E}">
        <p14:creationId xmlns:p14="http://schemas.microsoft.com/office/powerpoint/2010/main" val="1661082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 dirty="0"/>
              <a:t>Pepnet.org has ADA video</a:t>
            </a:r>
          </a:p>
          <a:p>
            <a:pPr lvl="0">
              <a:spcBef>
                <a:spcPts val="0"/>
              </a:spcBef>
              <a:buNone/>
            </a:pPr>
            <a:r>
              <a:rPr lang="en" dirty="0"/>
              <a:t>Be sure child knows how to access/cite their rights through the Americans with Disabilities Act (ADA), Section II discusses communication access. Many entities are unaware of their responsibility of providing equal communication access, therefore, the individual with hearing loss often needs to educate employers, doctors offices, community events, etc. of their right to access spoken language and advocate for their needs. Citing the law is a powerful resource. This doesn’t mean that the individual can dictate who their interpreter is, but rather ensures that there is equal access. </a:t>
            </a:r>
          </a:p>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55</a:t>
            </a:fld>
            <a:endParaRPr lang="en-US"/>
          </a:p>
        </p:txBody>
      </p:sp>
    </p:spTree>
    <p:extLst>
      <p:ext uri="{BB962C8B-B14F-4D97-AF65-F5344CB8AC3E}">
        <p14:creationId xmlns:p14="http://schemas.microsoft.com/office/powerpoint/2010/main" val="3909533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56</a:t>
            </a:fld>
            <a:endParaRPr lang="en-US"/>
          </a:p>
        </p:txBody>
      </p:sp>
    </p:spTree>
    <p:extLst>
      <p:ext uri="{BB962C8B-B14F-4D97-AF65-F5344CB8AC3E}">
        <p14:creationId xmlns:p14="http://schemas.microsoft.com/office/powerpoint/2010/main" val="2746112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AAA Clinical Practice Guidelines Remote Microphone Hearing Assistance Technologies for Children and Youth from Birth – 21 Years: Core Statement</a:t>
            </a:r>
            <a:endParaRPr lang="en-US" dirty="0"/>
          </a:p>
        </p:txBody>
      </p:sp>
      <p:sp>
        <p:nvSpPr>
          <p:cNvPr id="4" name="Footer Placeholder 3"/>
          <p:cNvSpPr>
            <a:spLocks noGrp="1"/>
          </p:cNvSpPr>
          <p:nvPr>
            <p:ph type="ftr" sz="quarter" idx="10"/>
          </p:nvPr>
        </p:nvSpPr>
        <p:spPr/>
        <p:txBody>
          <a:bodyPr/>
          <a:lstStyle/>
          <a:p>
            <a:r>
              <a:rPr lang="en-US"/>
              <a:t>Cheryl DeConde Johnson, October 2011, cheryl@colorado.edu</a:t>
            </a:r>
          </a:p>
        </p:txBody>
      </p:sp>
      <p:sp>
        <p:nvSpPr>
          <p:cNvPr id="5" name="Slide Number Placeholder 4"/>
          <p:cNvSpPr>
            <a:spLocks noGrp="1"/>
          </p:cNvSpPr>
          <p:nvPr>
            <p:ph type="sldNum" sz="quarter" idx="11"/>
          </p:nvPr>
        </p:nvSpPr>
        <p:spPr/>
        <p:txBody>
          <a:bodyPr/>
          <a:lstStyle/>
          <a:p>
            <a:fld id="{6BDCA975-D6BC-49CA-8DA6-8BD546AF1C83}" type="slidenum">
              <a:rPr lang="en-US" smtClean="0"/>
              <a:pPr/>
              <a:t>57</a:t>
            </a:fld>
            <a:endParaRPr lang="en-US"/>
          </a:p>
        </p:txBody>
      </p:sp>
    </p:spTree>
    <p:extLst>
      <p:ext uri="{BB962C8B-B14F-4D97-AF65-F5344CB8AC3E}">
        <p14:creationId xmlns:p14="http://schemas.microsoft.com/office/powerpoint/2010/main" val="4203667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Questionnaires:</a:t>
            </a:r>
            <a:r>
              <a:rPr lang="en-US" baseline="0" dirty="0"/>
              <a:t> </a:t>
            </a:r>
            <a:r>
              <a:rPr lang="en-US" dirty="0"/>
              <a:t>CPQ, SAC-A, SOAC-A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Contraindications: counseling and reconsideration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Other</a:t>
            </a:r>
            <a:r>
              <a:rPr lang="en-US" baseline="0" dirty="0"/>
              <a:t> options: CADS</a:t>
            </a:r>
            <a:endParaRPr lang="en-US" dirty="0"/>
          </a:p>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58</a:t>
            </a:fld>
            <a:endParaRPr lang="en-US"/>
          </a:p>
        </p:txBody>
      </p:sp>
    </p:spTree>
    <p:extLst>
      <p:ext uri="{BB962C8B-B14F-4D97-AF65-F5344CB8AC3E}">
        <p14:creationId xmlns:p14="http://schemas.microsoft.com/office/powerpoint/2010/main" val="1196290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Questionnaires:</a:t>
            </a:r>
            <a:r>
              <a:rPr lang="en-US" baseline="0" dirty="0"/>
              <a:t> </a:t>
            </a:r>
            <a:r>
              <a:rPr lang="en-US" dirty="0"/>
              <a:t>CPQ, SAC-A, SOAC-A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Contraindications: counseling and reconsideration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Other</a:t>
            </a:r>
            <a:r>
              <a:rPr lang="en-US" baseline="0" dirty="0"/>
              <a:t> options: CADS</a:t>
            </a:r>
            <a:endParaRPr lang="en-US" dirty="0"/>
          </a:p>
          <a:p>
            <a:endParaRPr lang="en-US" dirty="0"/>
          </a:p>
        </p:txBody>
      </p:sp>
      <p:sp>
        <p:nvSpPr>
          <p:cNvPr id="4" name="Footer Placeholder 3"/>
          <p:cNvSpPr>
            <a:spLocks noGrp="1"/>
          </p:cNvSpPr>
          <p:nvPr>
            <p:ph type="ftr" sz="quarter" idx="10"/>
          </p:nvPr>
        </p:nvSpPr>
        <p:spPr/>
        <p:txBody>
          <a:bodyPr/>
          <a:lstStyle/>
          <a:p>
            <a:r>
              <a:rPr lang="en-US"/>
              <a:t>Cheryl DeConde Johnson, October 2011, cheryl@colorado.edu</a:t>
            </a:r>
          </a:p>
        </p:txBody>
      </p:sp>
      <p:sp>
        <p:nvSpPr>
          <p:cNvPr id="5" name="Slide Number Placeholder 4"/>
          <p:cNvSpPr>
            <a:spLocks noGrp="1"/>
          </p:cNvSpPr>
          <p:nvPr>
            <p:ph type="sldNum" sz="quarter" idx="11"/>
          </p:nvPr>
        </p:nvSpPr>
        <p:spPr/>
        <p:txBody>
          <a:bodyPr/>
          <a:lstStyle/>
          <a:p>
            <a:fld id="{6BDCA975-D6BC-49CA-8DA6-8BD546AF1C83}" type="slidenum">
              <a:rPr lang="en-US" smtClean="0"/>
              <a:pPr/>
              <a:t>59</a:t>
            </a:fld>
            <a:endParaRPr lang="en-US"/>
          </a:p>
        </p:txBody>
      </p:sp>
    </p:spTree>
    <p:extLst>
      <p:ext uri="{BB962C8B-B14F-4D97-AF65-F5344CB8AC3E}">
        <p14:creationId xmlns:p14="http://schemas.microsoft.com/office/powerpoint/2010/main" val="1343580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60</a:t>
            </a:fld>
            <a:endParaRPr lang="en-US"/>
          </a:p>
        </p:txBody>
      </p:sp>
    </p:spTree>
    <p:extLst>
      <p:ext uri="{BB962C8B-B14F-4D97-AF65-F5344CB8AC3E}">
        <p14:creationId xmlns:p14="http://schemas.microsoft.com/office/powerpoint/2010/main" val="2544333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Preparing for life after high</a:t>
            </a:r>
            <a:r>
              <a:rPr lang="en-US" baseline="0" dirty="0"/>
              <a:t> school</a:t>
            </a:r>
            <a:endParaRPr lang="en-US" dirty="0"/>
          </a:p>
        </p:txBody>
      </p:sp>
      <p:sp>
        <p:nvSpPr>
          <p:cNvPr id="4" name="Slide Number Placeholder 3"/>
          <p:cNvSpPr>
            <a:spLocks noGrp="1"/>
          </p:cNvSpPr>
          <p:nvPr>
            <p:ph type="sldNum" sz="quarter" idx="10"/>
          </p:nvPr>
        </p:nvSpPr>
        <p:spPr/>
        <p:txBody>
          <a:bodyPr/>
          <a:lstStyle/>
          <a:p>
            <a:fld id="{1AA47A53-CE31-4A98-A580-D68DA343CC29}" type="slidenum">
              <a:rPr lang="en-US" smtClean="0"/>
              <a:t>62</a:t>
            </a:fld>
            <a:endParaRPr lang="en-US"/>
          </a:p>
        </p:txBody>
      </p:sp>
    </p:spTree>
    <p:extLst>
      <p:ext uri="{BB962C8B-B14F-4D97-AF65-F5344CB8AC3E}">
        <p14:creationId xmlns:p14="http://schemas.microsoft.com/office/powerpoint/2010/main" val="318121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6</a:t>
            </a:fld>
            <a:endParaRPr lang="en-US"/>
          </a:p>
        </p:txBody>
      </p:sp>
    </p:spTree>
    <p:extLst>
      <p:ext uri="{BB962C8B-B14F-4D97-AF65-F5344CB8AC3E}">
        <p14:creationId xmlns:p14="http://schemas.microsoft.com/office/powerpoint/2010/main" val="32535054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a:headEnd/>
            <a:tailEnd/>
          </a:ln>
        </p:spPr>
      </p:sp>
      <p:sp>
        <p:nvSpPr>
          <p:cNvPr id="11059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b="1" dirty="0"/>
              <a:t>Carrie</a:t>
            </a:r>
          </a:p>
        </p:txBody>
      </p:sp>
      <p:sp>
        <p:nvSpPr>
          <p:cNvPr id="110597" name="Slide Number Placeholder 4"/>
          <p:cNvSpPr>
            <a:spLocks noGrp="1"/>
          </p:cNvSpPr>
          <p:nvPr>
            <p:ph type="sldNum" sz="quarter" idx="12"/>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4665998-D097-455D-A837-0FB27A518943}" type="slidenum">
              <a:rPr lang="en-US" altLang="en-US" sz="1400" smtClean="0">
                <a:solidFill>
                  <a:srgbClr val="000000"/>
                </a:solidFill>
                <a:latin typeface="Calibri" pitchFamily="34" charset="0"/>
              </a:rPr>
              <a:pPr eaLnBrk="1" hangingPunct="1">
                <a:spcBef>
                  <a:spcPct val="0"/>
                </a:spcBef>
              </a:pPr>
              <a:t>64</a:t>
            </a:fld>
            <a:endParaRPr lang="en-US" altLang="en-US" sz="1400">
              <a:solidFill>
                <a:srgbClr val="000000"/>
              </a:solidFill>
              <a:latin typeface="Calibri" pitchFamily="34" charset="0"/>
            </a:endParaRPr>
          </a:p>
        </p:txBody>
      </p:sp>
      <p:sp>
        <p:nvSpPr>
          <p:cNvPr id="2" name="Footer Placeholder 1"/>
          <p:cNvSpPr>
            <a:spLocks noGrp="1"/>
          </p:cNvSpPr>
          <p:nvPr>
            <p:ph type="ftr" sz="quarter" idx="13"/>
          </p:nvPr>
        </p:nvSpPr>
        <p:spPr/>
        <p:txBody>
          <a:bodyPr/>
          <a:lstStyle/>
          <a:p>
            <a:r>
              <a:rPr lang="en-US"/>
              <a:t>ASHA 2015</a:t>
            </a:r>
          </a:p>
        </p:txBody>
      </p:sp>
    </p:spTree>
    <p:extLst>
      <p:ext uri="{BB962C8B-B14F-4D97-AF65-F5344CB8AC3E}">
        <p14:creationId xmlns:p14="http://schemas.microsoft.com/office/powerpoint/2010/main" val="4233010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Mindmapping</a:t>
            </a:r>
            <a:endParaRPr lang="en-US" altLang="en-US" dirty="0"/>
          </a:p>
        </p:txBody>
      </p:sp>
      <p:sp>
        <p:nvSpPr>
          <p:cNvPr id="460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pitchFamily="34" charset="0"/>
              </a:rPr>
              <a:t>CD Johnson 2011 cheryl@colorado.edu</a:t>
            </a:r>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A2811A-FB8E-40FD-9437-50891198E7D4}" type="slidenum">
              <a:rPr lang="en-US" altLang="en-US" smtClean="0">
                <a:latin typeface="Arial" pitchFamily="34" charset="0"/>
              </a:rPr>
              <a:pPr eaLnBrk="1" hangingPunct="1">
                <a:spcBef>
                  <a:spcPct val="0"/>
                </a:spcBef>
              </a:pPr>
              <a:t>65</a:t>
            </a:fld>
            <a:endParaRPr lang="en-US" altLang="en-US">
              <a:latin typeface="Arial" pitchFamily="34" charset="0"/>
            </a:endParaRPr>
          </a:p>
        </p:txBody>
      </p:sp>
    </p:spTree>
    <p:extLst>
      <p:ext uri="{BB962C8B-B14F-4D97-AF65-F5344CB8AC3E}">
        <p14:creationId xmlns:p14="http://schemas.microsoft.com/office/powerpoint/2010/main" val="1647081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Johnson &amp; Spangler, AGBell, 2012.</a:t>
            </a:r>
          </a:p>
        </p:txBody>
      </p:sp>
      <p:sp>
        <p:nvSpPr>
          <p:cNvPr id="5" name="Slide Number Placeholder 4"/>
          <p:cNvSpPr>
            <a:spLocks noGrp="1"/>
          </p:cNvSpPr>
          <p:nvPr>
            <p:ph type="sldNum" sz="quarter" idx="11"/>
          </p:nvPr>
        </p:nvSpPr>
        <p:spPr/>
        <p:txBody>
          <a:bodyPr/>
          <a:lstStyle/>
          <a:p>
            <a:fld id="{6BDCA975-D6BC-49CA-8DA6-8BD546AF1C83}" type="slidenum">
              <a:rPr lang="en-US" smtClean="0"/>
              <a:pPr/>
              <a:t>66</a:t>
            </a:fld>
            <a:endParaRPr lang="en-US"/>
          </a:p>
        </p:txBody>
      </p:sp>
    </p:spTree>
    <p:extLst>
      <p:ext uri="{BB962C8B-B14F-4D97-AF65-F5344CB8AC3E}">
        <p14:creationId xmlns:p14="http://schemas.microsoft.com/office/powerpoint/2010/main" val="19111451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sz="1200" dirty="0"/>
              <a:t>PURPOSE</a:t>
            </a:r>
          </a:p>
          <a:p>
            <a:pPr marL="465138" indent="-465138">
              <a:buFont typeface="Wingdings" pitchFamily="2" charset="2"/>
              <a:buChar char="v"/>
            </a:pPr>
            <a:r>
              <a:rPr lang="en-US" sz="1200" dirty="0"/>
              <a:t>To promote </a:t>
            </a:r>
            <a:r>
              <a:rPr lang="en-US" sz="1200" b="1" dirty="0">
                <a:solidFill>
                  <a:schemeClr val="accent2">
                    <a:lumMod val="75000"/>
                  </a:schemeClr>
                </a:solidFill>
              </a:rPr>
              <a:t>self-advocacy skills</a:t>
            </a:r>
            <a:r>
              <a:rPr lang="en-US" sz="1200" dirty="0">
                <a:solidFill>
                  <a:schemeClr val="accent2">
                    <a:lumMod val="75000"/>
                  </a:schemeClr>
                </a:solidFill>
              </a:rPr>
              <a:t> </a:t>
            </a:r>
            <a:r>
              <a:rPr lang="en-US" sz="1200" b="1" dirty="0">
                <a:solidFill>
                  <a:schemeClr val="accent2">
                    <a:lumMod val="75000"/>
                  </a:schemeClr>
                </a:solidFill>
              </a:rPr>
              <a:t>and personal responsibility</a:t>
            </a:r>
            <a:r>
              <a:rPr lang="en-US" sz="1200" dirty="0">
                <a:solidFill>
                  <a:schemeClr val="accent2">
                    <a:lumMod val="75000"/>
                  </a:schemeClr>
                </a:solidFill>
              </a:rPr>
              <a:t> </a:t>
            </a:r>
            <a:r>
              <a:rPr lang="en-US" sz="1200" dirty="0"/>
              <a:t>in teens and young adults</a:t>
            </a:r>
          </a:p>
          <a:p>
            <a:pPr marL="465138" indent="-465138">
              <a:buFont typeface="Wingdings" pitchFamily="2" charset="2"/>
              <a:buChar char="v"/>
            </a:pPr>
            <a:r>
              <a:rPr lang="en-US" sz="1200" dirty="0"/>
              <a:t>To provide </a:t>
            </a:r>
            <a:r>
              <a:rPr lang="en-US" sz="1200" b="1" dirty="0">
                <a:solidFill>
                  <a:srgbClr val="0070C0"/>
                </a:solidFill>
              </a:rPr>
              <a:t>a curriculum for teens and young adults </a:t>
            </a:r>
            <a:r>
              <a:rPr lang="en-US" sz="1200" dirty="0"/>
              <a:t>who are deaf and hard of hearing, their </a:t>
            </a:r>
            <a:r>
              <a:rPr lang="en-US" sz="1200" b="1" dirty="0">
                <a:solidFill>
                  <a:srgbClr val="0070C0"/>
                </a:solidFill>
              </a:rPr>
              <a:t>parents</a:t>
            </a:r>
            <a:r>
              <a:rPr lang="en-US" sz="1200" dirty="0"/>
              <a:t>, and </a:t>
            </a:r>
            <a:r>
              <a:rPr lang="en-US" sz="1200" b="1" dirty="0">
                <a:solidFill>
                  <a:srgbClr val="0070C0"/>
                </a:solidFill>
              </a:rPr>
              <a:t>professionals</a:t>
            </a:r>
            <a:r>
              <a:rPr lang="en-US" sz="1200" dirty="0"/>
              <a:t> who serve them. The curriculum includes materials to promote knowledge about hearing loss, use of hearing assistance technology and self-advocacy skills beyond high school.</a:t>
            </a:r>
          </a:p>
          <a:p>
            <a:pPr marL="465138" indent="-465138">
              <a:buFont typeface="Wingdings" pitchFamily="2" charset="2"/>
              <a:buChar char="v"/>
            </a:pPr>
            <a:r>
              <a:rPr lang="en-US" sz="1200" dirty="0"/>
              <a:t>To </a:t>
            </a:r>
            <a:r>
              <a:rPr lang="en-US" sz="1200" b="1" dirty="0">
                <a:solidFill>
                  <a:srgbClr val="00B050"/>
                </a:solidFill>
              </a:rPr>
              <a:t>compliment high school post-secondary transition activities</a:t>
            </a:r>
            <a:r>
              <a:rPr lang="en-US" sz="1200" dirty="0">
                <a:solidFill>
                  <a:srgbClr val="00B050"/>
                </a:solidFill>
              </a:rPr>
              <a:t> </a:t>
            </a:r>
            <a:r>
              <a:rPr lang="en-US" sz="1200" dirty="0"/>
              <a:t>with meaningful      materials and activities.</a:t>
            </a:r>
          </a:p>
          <a:p>
            <a:endParaRPr lang="en-US" dirty="0"/>
          </a:p>
        </p:txBody>
      </p:sp>
      <p:sp>
        <p:nvSpPr>
          <p:cNvPr id="4" name="Footer Placeholder 3"/>
          <p:cNvSpPr>
            <a:spLocks noGrp="1"/>
          </p:cNvSpPr>
          <p:nvPr>
            <p:ph type="ftr" sz="quarter" idx="10"/>
          </p:nvPr>
        </p:nvSpPr>
        <p:spPr/>
        <p:txBody>
          <a:bodyPr/>
          <a:lstStyle/>
          <a:p>
            <a:pPr>
              <a:defRPr/>
            </a:pPr>
            <a:r>
              <a:rPr lang="en-US"/>
              <a:t>Johnson &amp; Spangler, AGBell, 2012.</a:t>
            </a:r>
          </a:p>
        </p:txBody>
      </p:sp>
      <p:sp>
        <p:nvSpPr>
          <p:cNvPr id="5" name="Slide Number Placeholder 4"/>
          <p:cNvSpPr>
            <a:spLocks noGrp="1"/>
          </p:cNvSpPr>
          <p:nvPr>
            <p:ph type="sldNum" sz="quarter" idx="11"/>
          </p:nvPr>
        </p:nvSpPr>
        <p:spPr/>
        <p:txBody>
          <a:bodyPr/>
          <a:lstStyle/>
          <a:p>
            <a:pPr>
              <a:defRPr/>
            </a:pPr>
            <a:fld id="{ED410555-C1FA-418E-AC1D-7976C9597857}" type="slidenum">
              <a:rPr lang="en-US" smtClean="0"/>
              <a:pPr>
                <a:defRPr/>
              </a:pPr>
              <a:t>67</a:t>
            </a:fld>
            <a:endParaRPr lang="en-US"/>
          </a:p>
        </p:txBody>
      </p:sp>
    </p:spTree>
    <p:extLst>
      <p:ext uri="{BB962C8B-B14F-4D97-AF65-F5344CB8AC3E}">
        <p14:creationId xmlns:p14="http://schemas.microsoft.com/office/powerpoint/2010/main" val="2593871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44B172-6767-43DA-BE9E-F38408F5C25B}" type="slidenum">
              <a:rPr lang="en-US" smtClean="0"/>
              <a:pPr>
                <a:defRPr/>
              </a:pPr>
              <a:t>68</a:t>
            </a:fld>
            <a:endParaRPr lang="en-US"/>
          </a:p>
        </p:txBody>
      </p:sp>
    </p:spTree>
    <p:extLst>
      <p:ext uri="{BB962C8B-B14F-4D97-AF65-F5344CB8AC3E}">
        <p14:creationId xmlns:p14="http://schemas.microsoft.com/office/powerpoint/2010/main" val="35600298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69</a:t>
            </a:fld>
            <a:endParaRPr lang="en-US"/>
          </a:p>
        </p:txBody>
      </p:sp>
    </p:spTree>
    <p:extLst>
      <p:ext uri="{BB962C8B-B14F-4D97-AF65-F5344CB8AC3E}">
        <p14:creationId xmlns:p14="http://schemas.microsoft.com/office/powerpoint/2010/main" val="20068635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70</a:t>
            </a:fld>
            <a:endParaRPr lang="en-US"/>
          </a:p>
        </p:txBody>
      </p:sp>
    </p:spTree>
    <p:extLst>
      <p:ext uri="{BB962C8B-B14F-4D97-AF65-F5344CB8AC3E}">
        <p14:creationId xmlns:p14="http://schemas.microsoft.com/office/powerpoint/2010/main" val="1125749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 English text</a:t>
            </a:r>
            <a:r>
              <a:rPr lang="en-US" baseline="0" dirty="0"/>
              <a:t> – 4 units, 14 lessons, </a:t>
            </a:r>
            <a:r>
              <a:rPr lang="en-US" baseline="0" dirty="0" err="1"/>
              <a:t>ProEd</a:t>
            </a:r>
            <a:r>
              <a:rPr lang="en-US" baseline="0" dirty="0"/>
              <a:t>, 1997 (out of print)</a:t>
            </a:r>
            <a:endParaRPr lang="en-US" dirty="0"/>
          </a:p>
        </p:txBody>
      </p:sp>
      <p:sp>
        <p:nvSpPr>
          <p:cNvPr id="4" name="Footer Placeholder 3"/>
          <p:cNvSpPr>
            <a:spLocks noGrp="1"/>
          </p:cNvSpPr>
          <p:nvPr>
            <p:ph type="ftr" sz="quarter" idx="10"/>
          </p:nvPr>
        </p:nvSpPr>
        <p:spPr/>
        <p:txBody>
          <a:bodyPr/>
          <a:lstStyle/>
          <a:p>
            <a:r>
              <a:rPr lang="en-US"/>
              <a:t>Cheryl DeConde Johnson, October 2011, cheryl@colorado.edu</a:t>
            </a:r>
          </a:p>
        </p:txBody>
      </p:sp>
      <p:sp>
        <p:nvSpPr>
          <p:cNvPr id="5" name="Slide Number Placeholder 4"/>
          <p:cNvSpPr>
            <a:spLocks noGrp="1"/>
          </p:cNvSpPr>
          <p:nvPr>
            <p:ph type="sldNum" sz="quarter" idx="11"/>
          </p:nvPr>
        </p:nvSpPr>
        <p:spPr/>
        <p:txBody>
          <a:bodyPr/>
          <a:lstStyle/>
          <a:p>
            <a:fld id="{6BDCA975-D6BC-49CA-8DA6-8BD546AF1C83}" type="slidenum">
              <a:rPr lang="en-US" smtClean="0"/>
              <a:pPr/>
              <a:t>72</a:t>
            </a:fld>
            <a:endParaRPr lang="en-US"/>
          </a:p>
        </p:txBody>
      </p:sp>
    </p:spTree>
    <p:extLst>
      <p:ext uri="{BB962C8B-B14F-4D97-AF65-F5344CB8AC3E}">
        <p14:creationId xmlns:p14="http://schemas.microsoft.com/office/powerpoint/2010/main" val="3966299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73</a:t>
            </a:fld>
            <a:endParaRPr lang="en-US"/>
          </a:p>
        </p:txBody>
      </p:sp>
    </p:spTree>
    <p:extLst>
      <p:ext uri="{BB962C8B-B14F-4D97-AF65-F5344CB8AC3E}">
        <p14:creationId xmlns:p14="http://schemas.microsoft.com/office/powerpoint/2010/main" val="3671093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74</a:t>
            </a:fld>
            <a:endParaRPr lang="en-US"/>
          </a:p>
        </p:txBody>
      </p:sp>
    </p:spTree>
    <p:extLst>
      <p:ext uri="{BB962C8B-B14F-4D97-AF65-F5344CB8AC3E}">
        <p14:creationId xmlns:p14="http://schemas.microsoft.com/office/powerpoint/2010/main" val="245318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7</a:t>
            </a:fld>
            <a:endParaRPr lang="en-US"/>
          </a:p>
        </p:txBody>
      </p:sp>
    </p:spTree>
    <p:extLst>
      <p:ext uri="{BB962C8B-B14F-4D97-AF65-F5344CB8AC3E}">
        <p14:creationId xmlns:p14="http://schemas.microsoft.com/office/powerpoint/2010/main" val="3406065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BF8F2-D98F-4C35-9D17-9C6C55EDFF80}" type="slidenum">
              <a:rPr lang="en-US" smtClean="0"/>
              <a:t>76</a:t>
            </a:fld>
            <a:endParaRPr lang="en-US"/>
          </a:p>
        </p:txBody>
      </p:sp>
    </p:spTree>
    <p:extLst>
      <p:ext uri="{BB962C8B-B14F-4D97-AF65-F5344CB8AC3E}">
        <p14:creationId xmlns:p14="http://schemas.microsoft.com/office/powerpoint/2010/main" val="75327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Adjsuted</a:t>
            </a:r>
            <a:r>
              <a:rPr lang="en-US" dirty="0"/>
              <a:t> to language and knowledge of content</a:t>
            </a:r>
          </a:p>
          <a:p>
            <a:r>
              <a:rPr lang="en-US" dirty="0"/>
              <a:t>Dialogue</a:t>
            </a:r>
          </a:p>
          <a:p>
            <a:r>
              <a:rPr lang="en-US" dirty="0"/>
              <a:t>Communication ease</a:t>
            </a:r>
          </a:p>
          <a:p>
            <a:endParaRPr lang="en-US" dirty="0"/>
          </a:p>
        </p:txBody>
      </p:sp>
      <p:sp>
        <p:nvSpPr>
          <p:cNvPr id="4" name="Slide Number Placeholder 3"/>
          <p:cNvSpPr>
            <a:spLocks noGrp="1"/>
          </p:cNvSpPr>
          <p:nvPr>
            <p:ph type="sldNum" sz="quarter" idx="10"/>
          </p:nvPr>
        </p:nvSpPr>
        <p:spPr/>
        <p:txBody>
          <a:bodyPr/>
          <a:lstStyle/>
          <a:p>
            <a:fld id="{1AA47A53-CE31-4A98-A580-D68DA343CC29}" type="slidenum">
              <a:rPr lang="en-US" smtClean="0"/>
              <a:t>8</a:t>
            </a:fld>
            <a:endParaRPr lang="en-US"/>
          </a:p>
        </p:txBody>
      </p:sp>
    </p:spTree>
    <p:extLst>
      <p:ext uri="{BB962C8B-B14F-4D97-AF65-F5344CB8AC3E}">
        <p14:creationId xmlns:p14="http://schemas.microsoft.com/office/powerpoint/2010/main" val="47869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 student’s status</a:t>
            </a:r>
          </a:p>
          <a:p>
            <a:r>
              <a:rPr lang="en-US" dirty="0"/>
              <a:t>Classroom – considerations that complicate access</a:t>
            </a:r>
          </a:p>
        </p:txBody>
      </p:sp>
      <p:sp>
        <p:nvSpPr>
          <p:cNvPr id="4" name="Slide Number Placeholder 3"/>
          <p:cNvSpPr>
            <a:spLocks noGrp="1"/>
          </p:cNvSpPr>
          <p:nvPr>
            <p:ph type="sldNum" sz="quarter" idx="10"/>
          </p:nvPr>
        </p:nvSpPr>
        <p:spPr/>
        <p:txBody>
          <a:bodyPr/>
          <a:lstStyle/>
          <a:p>
            <a:fld id="{A68BF8F2-D98F-4C35-9D17-9C6C55EDFF80}" type="slidenum">
              <a:rPr lang="en-US" smtClean="0"/>
              <a:t>9</a:t>
            </a:fld>
            <a:endParaRPr lang="en-US"/>
          </a:p>
        </p:txBody>
      </p:sp>
    </p:spTree>
    <p:extLst>
      <p:ext uri="{BB962C8B-B14F-4D97-AF65-F5344CB8AC3E}">
        <p14:creationId xmlns:p14="http://schemas.microsoft.com/office/powerpoint/2010/main" val="451361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0DED21-BCB2-41D7-83AA-0B919DD1A025}" type="slidenum">
              <a:rPr lang="en-US" smtClean="0"/>
              <a:t>10</a:t>
            </a:fld>
            <a:endParaRPr lang="en-US"/>
          </a:p>
        </p:txBody>
      </p:sp>
    </p:spTree>
    <p:extLst>
      <p:ext uri="{BB962C8B-B14F-4D97-AF65-F5344CB8AC3E}">
        <p14:creationId xmlns:p14="http://schemas.microsoft.com/office/powerpoint/2010/main" val="15924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334D819-9F07-4261-B09B-9E467E5D9002}" type="datetimeFigureOut">
              <a:rPr lang="en-US" smtClean="0"/>
              <a:pPr/>
              <a:t>9/19/2017</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57487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0493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6597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fld id="{6BAB72CA-B1FC-4B33-AAFB-DBCEF34096C0}" type="slidenum">
              <a:rPr lang="en-US" altLang="en-US"/>
              <a:pPr/>
              <a:t>‹#›</a:t>
            </a:fld>
            <a:endParaRPr lang="en-US" altLang="en-US"/>
          </a:p>
        </p:txBody>
      </p:sp>
    </p:spTree>
    <p:extLst>
      <p:ext uri="{BB962C8B-B14F-4D97-AF65-F5344CB8AC3E}">
        <p14:creationId xmlns:p14="http://schemas.microsoft.com/office/powerpoint/2010/main" val="4004088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415600" y="521800"/>
            <a:ext cx="11360800" cy="8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11320333" y="6241345"/>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8023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g picture and one text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B2DAFF-EB5D-4FF2-BA6B-F4FB90E27F9F}" type="datetime6">
              <a:rPr lang="da-DK" noProof="0" smtClean="0"/>
              <a:t>19.9.2017</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11511115" cy="2305050"/>
          </a:xfrm>
          <a:solidFill>
            <a:schemeClr val="accent4"/>
          </a:solidFill>
        </p:spPr>
        <p:txBody>
          <a:bodyPr lIns="180000" tIns="108000" rIns="108000" bIns="10800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5"/>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8" name="Title 1"/>
          <p:cNvSpPr>
            <a:spLocks noGrp="1"/>
          </p:cNvSpPr>
          <p:nvPr>
            <p:ph type="title"/>
          </p:nvPr>
        </p:nvSpPr>
        <p:spPr>
          <a:xfrm>
            <a:off x="336001" y="260352"/>
            <a:ext cx="11521039" cy="855537"/>
          </a:xfrm>
        </p:spPr>
        <p:txBody>
          <a:bodyPr/>
          <a:lstStyle/>
          <a:p>
            <a:r>
              <a:rPr lang="en-US"/>
              <a:t>Click to edit Master title style</a:t>
            </a:r>
            <a:endParaRPr lang="da-DK"/>
          </a:p>
        </p:txBody>
      </p:sp>
    </p:spTree>
    <p:extLst>
      <p:ext uri="{BB962C8B-B14F-4D97-AF65-F5344CB8AC3E}">
        <p14:creationId xmlns:p14="http://schemas.microsoft.com/office/powerpoint/2010/main" val="172782176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3339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71304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016049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025178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6779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6109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1766878-3199-4EAB-94E7-2D6D11070E14}" type="slidenum">
              <a:rPr lang="en-US" smtClean="0"/>
              <a:t>‹#›</a:t>
            </a:fld>
            <a:endParaRPr lang="en-US" dirty="0"/>
          </a:p>
        </p:txBody>
      </p:sp>
    </p:spTree>
    <p:extLst>
      <p:ext uri="{BB962C8B-B14F-4D97-AF65-F5344CB8AC3E}">
        <p14:creationId xmlns:p14="http://schemas.microsoft.com/office/powerpoint/2010/main" val="41293721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9334D819-9F07-4261-B09B-9E467E5D9002}" type="datetimeFigureOut">
              <a:rPr lang="en-US" smtClean="0"/>
              <a:t>9/19/2017</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1766878-3199-4EAB-94E7-2D6D11070E14}" type="slidenum">
              <a:rPr lang="en-US" smtClean="0"/>
              <a:t>‹#›</a:t>
            </a:fld>
            <a:endParaRPr lang="en-US" dirty="0"/>
          </a:p>
        </p:txBody>
      </p:sp>
    </p:spTree>
    <p:extLst>
      <p:ext uri="{BB962C8B-B14F-4D97-AF65-F5344CB8AC3E}">
        <p14:creationId xmlns:p14="http://schemas.microsoft.com/office/powerpoint/2010/main" val="28584598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334D819-9F07-4261-B09B-9E467E5D9002}" type="datetimeFigureOut">
              <a:rPr lang="en-US" smtClean="0"/>
              <a:pPr/>
              <a:t>9/19/2017</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0837230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adevantage.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ochlstudy.org/parent-handou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hyperlink" Target="http://www.edau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daud.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casel.org/" TargetMode="Externa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ideo" Target="https://www.youtube.com/embed/i9HNZQG-bIw" TargetMode="External"/><Relationship Id="rId5" Type="http://schemas.openxmlformats.org/officeDocument/2006/relationships/image" Target="../media/image26.jpeg"/><Relationship Id="rId4" Type="http://schemas.openxmlformats.org/officeDocument/2006/relationships/hyperlink" Target="https://www.youtube.com/v/i9HNZQG-bIw"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TMv5UuSAsDs" TargetMode="External"/><Relationship Id="rId7" Type="http://schemas.openxmlformats.org/officeDocument/2006/relationships/hyperlink" Target="https://www.phonak.com/us/en/hearing-loss/being-a-teenager-with-hearing-loss.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drive.google.com/file/d/0B2y6mNHf9IWrR25jUnJ3Z0hvTlk/view" TargetMode="External"/><Relationship Id="rId5" Type="http://schemas.openxmlformats.org/officeDocument/2006/relationships/hyperlink" Target="https://www.youtube.com/watch?v=tqwKzvTOUms" TargetMode="External"/><Relationship Id="rId4" Type="http://schemas.openxmlformats.org/officeDocument/2006/relationships/hyperlink" Target="https://www.youtube.com/watch?v=mjTSp4fC-w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TMv5UuSAsDs" TargetMode="External"/><Relationship Id="rId2" Type="http://schemas.openxmlformats.org/officeDocument/2006/relationships/slideLayout" Target="../slideLayouts/slideLayout2.xml"/><Relationship Id="rId1" Type="http://schemas.openxmlformats.org/officeDocument/2006/relationships/video" Target="https://www.youtube.com/embed/TMv5UuSAsDs" TargetMode="External"/><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phonakpro.com/us/en/resources/counseling-tools/pediatric/guide-to-access-planning/guide-to-access-planning.htm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www.phonak.com/us/en/support/children-and-parents/planning-guide-for-teens.html" TargetMode="External"/><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pepnet.org/map-it"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handsandvoices.org/hvcourses/" TargetMode="External"/><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www.audiology.org/" TargetMode="External"/><Relationship Id="rId7"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hyperlink" Target="http://handsandvoices.org/hvcourses/" TargetMode="External"/><Relationship Id="rId5" Type="http://schemas.openxmlformats.org/officeDocument/2006/relationships/hyperlink" Target="https://www.phonakpro.com/us/en/resources/counseling-tools/pediatric/guide-to-access-planning/guide-to-access-planning.html" TargetMode="External"/><Relationship Id="rId4" Type="http://schemas.openxmlformats.org/officeDocument/2006/relationships/hyperlink" Target="http://www.successforkidswithhearingloss.com/"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adevantage.com/"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3" Type="http://schemas.openxmlformats.org/officeDocument/2006/relationships/hyperlink" Target="http://www.edaud.org/" TargetMode="External"/><Relationship Id="rId2" Type="http://schemas.openxmlformats.org/officeDocument/2006/relationships/hyperlink" Target="https://www.surveymmonkey.com/r/WLSYC7K"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80469" y="2276565"/>
            <a:ext cx="9070848" cy="2587752"/>
          </a:xfrm>
        </p:spPr>
        <p:txBody>
          <a:bodyPr>
            <a:normAutofit fontScale="90000"/>
          </a:bodyPr>
          <a:lstStyle/>
          <a:p>
            <a:br>
              <a:rPr lang="en-US" altLang="en-US" sz="6600" b="1" dirty="0"/>
            </a:br>
            <a:r>
              <a:rPr lang="en-US" altLang="en-US" sz="6600" b="1" dirty="0">
                <a:solidFill>
                  <a:schemeClr val="tx1">
                    <a:lumMod val="65000"/>
                    <a:lumOff val="35000"/>
                  </a:schemeClr>
                </a:solidFill>
              </a:rPr>
              <a:t>Achieving Clear Communication in Educational for Student Success</a:t>
            </a:r>
            <a:endParaRPr lang="en-US" altLang="en-US" sz="2800" b="1" dirty="0">
              <a:solidFill>
                <a:schemeClr val="tx1">
                  <a:lumMod val="65000"/>
                  <a:lumOff val="35000"/>
                </a:schemeClr>
              </a:solidFill>
            </a:endParaRPr>
          </a:p>
        </p:txBody>
      </p:sp>
      <p:sp>
        <p:nvSpPr>
          <p:cNvPr id="2" name="Subtitle 1"/>
          <p:cNvSpPr>
            <a:spLocks noGrp="1"/>
          </p:cNvSpPr>
          <p:nvPr>
            <p:ph type="body" idx="1"/>
          </p:nvPr>
        </p:nvSpPr>
        <p:spPr>
          <a:xfrm>
            <a:off x="7534438" y="4493466"/>
            <a:ext cx="3842472" cy="1993059"/>
          </a:xfrm>
          <a:solidFill>
            <a:schemeClr val="accent1">
              <a:lumMod val="60000"/>
              <a:lumOff val="40000"/>
            </a:schemeClr>
          </a:solidFill>
        </p:spPr>
        <p:txBody>
          <a:bodyPr>
            <a:noAutofit/>
          </a:bodyPr>
          <a:lstStyle/>
          <a:p>
            <a:pPr algn="ctr"/>
            <a:r>
              <a:rPr lang="en-US" sz="2400" b="1" dirty="0">
                <a:solidFill>
                  <a:schemeClr val="tx2">
                    <a:lumMod val="75000"/>
                  </a:schemeClr>
                </a:solidFill>
              </a:rPr>
              <a:t>Cheryl Johnson, </a:t>
            </a:r>
            <a:r>
              <a:rPr lang="en-US" sz="2400" b="1" dirty="0" err="1">
                <a:solidFill>
                  <a:schemeClr val="tx2">
                    <a:lumMod val="75000"/>
                  </a:schemeClr>
                </a:solidFill>
              </a:rPr>
              <a:t>Ed.D</a:t>
            </a:r>
            <a:r>
              <a:rPr lang="en-US" sz="2400" b="1" dirty="0">
                <a:solidFill>
                  <a:schemeClr val="tx2">
                    <a:lumMod val="75000"/>
                  </a:schemeClr>
                </a:solidFill>
              </a:rPr>
              <a:t>.</a:t>
            </a:r>
          </a:p>
          <a:p>
            <a:pPr algn="ctr"/>
            <a:r>
              <a:rPr lang="en-US" sz="2400" b="1" dirty="0">
                <a:solidFill>
                  <a:schemeClr val="tx2">
                    <a:lumMod val="75000"/>
                  </a:schemeClr>
                </a:solidFill>
              </a:rPr>
              <a:t>The </a:t>
            </a:r>
            <a:r>
              <a:rPr lang="en-US" sz="2400" b="1" dirty="0" err="1">
                <a:solidFill>
                  <a:schemeClr val="tx2">
                    <a:lumMod val="75000"/>
                  </a:schemeClr>
                </a:solidFill>
              </a:rPr>
              <a:t>ADEvantage</a:t>
            </a:r>
            <a:r>
              <a:rPr lang="en-US" sz="2400" b="1" dirty="0">
                <a:solidFill>
                  <a:schemeClr val="tx2">
                    <a:lumMod val="75000"/>
                  </a:schemeClr>
                </a:solidFill>
              </a:rPr>
              <a:t> Consulting</a:t>
            </a:r>
          </a:p>
          <a:p>
            <a:pPr algn="ctr"/>
            <a:r>
              <a:rPr lang="en-US" sz="2400" b="1" dirty="0">
                <a:solidFill>
                  <a:schemeClr val="tx2">
                    <a:lumMod val="75000"/>
                  </a:schemeClr>
                </a:solidFill>
                <a:hlinkClick r:id="rId3"/>
              </a:rPr>
              <a:t>www.adevantage.com</a:t>
            </a:r>
            <a:endParaRPr lang="en-US" sz="2400" b="1" dirty="0">
              <a:solidFill>
                <a:schemeClr val="tx2">
                  <a:lumMod val="75000"/>
                </a:schemeClr>
              </a:solidFill>
            </a:endParaRPr>
          </a:p>
          <a:p>
            <a:pPr algn="ctr"/>
            <a:r>
              <a:rPr lang="en-US" sz="2400" b="1" dirty="0">
                <a:solidFill>
                  <a:schemeClr val="tx2">
                    <a:lumMod val="75000"/>
                  </a:schemeClr>
                </a:solidFill>
              </a:rPr>
              <a:t>Cheryl@Colorado.edu</a:t>
            </a:r>
          </a:p>
          <a:p>
            <a:endParaRPr lang="en-US" sz="2400" b="1" dirty="0"/>
          </a:p>
        </p:txBody>
      </p:sp>
      <p:sp>
        <p:nvSpPr>
          <p:cNvPr id="4" name="Rectangle 3">
            <a:extLst>
              <a:ext uri="{FF2B5EF4-FFF2-40B4-BE49-F238E27FC236}">
                <a16:creationId xmlns:a16="http://schemas.microsoft.com/office/drawing/2014/main" id="{4662753F-CC53-44FF-809A-795C3A7A0FC3}"/>
              </a:ext>
            </a:extLst>
          </p:cNvPr>
          <p:cNvSpPr/>
          <p:nvPr/>
        </p:nvSpPr>
        <p:spPr>
          <a:xfrm>
            <a:off x="1276350" y="1590674"/>
            <a:ext cx="9277350" cy="2219325"/>
          </a:xfrm>
          <a:prstGeom prst="rect">
            <a:avLst/>
          </a:prstGeom>
          <a:noFill/>
          <a:scene3d>
            <a:camera prst="orthographicFront">
              <a:rot lat="21301143" lon="21298860" rev="26212"/>
            </a:camera>
            <a:lightRig rig="threePt" dir="t"/>
          </a:scene3d>
        </p:spPr>
        <p:txBody>
          <a:bodyPr wrap="square" lIns="91440" tIns="45720" rIns="91440" bIns="45720">
            <a:prstTxWarp prst="textArchUp">
              <a:avLst>
                <a:gd name="adj" fmla="val 10838645"/>
              </a:avLst>
            </a:prstTxWarp>
            <a:spAutoFit/>
            <a:sp3d extrusionH="57150">
              <a:bevelT w="38100" h="38100" prst="relaxedInset"/>
            </a:sp3d>
          </a:bodyPr>
          <a:lstStyle/>
          <a:p>
            <a:pPr algn="ct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glow rad="127000">
                    <a:schemeClr val="bg2">
                      <a:lumMod val="90000"/>
                    </a:schemeClr>
                  </a:glow>
                  <a:outerShdw dist="38100" dir="2640000" algn="bl" rotWithShape="0">
                    <a:schemeClr val="accent1"/>
                  </a:outerShdw>
                </a:effectLst>
              </a:rPr>
              <a:t>A C </a:t>
            </a:r>
            <a:r>
              <a:rPr lang="en-US" sz="9600" b="1" cap="none" spc="0" dirty="0" err="1">
                <a:ln w="12700">
                  <a:solidFill>
                    <a:schemeClr val="accent1"/>
                  </a:solidFill>
                  <a:prstDash val="solid"/>
                </a:ln>
                <a:pattFill prst="pct50">
                  <a:fgClr>
                    <a:schemeClr val="accent1"/>
                  </a:fgClr>
                  <a:bgClr>
                    <a:schemeClr val="accent1">
                      <a:lumMod val="20000"/>
                      <a:lumOff val="80000"/>
                    </a:schemeClr>
                  </a:bgClr>
                </a:pattFill>
                <a:effectLst>
                  <a:glow rad="127000">
                    <a:schemeClr val="bg2">
                      <a:lumMod val="90000"/>
                    </a:schemeClr>
                  </a:glow>
                  <a:outerShdw dist="38100" dir="2640000" algn="bl" rotWithShape="0">
                    <a:schemeClr val="accent1"/>
                  </a:outerShdw>
                </a:effectLst>
              </a:rPr>
              <a:t>C</a:t>
            </a: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glow rad="127000">
                    <a:schemeClr val="bg2">
                      <a:lumMod val="90000"/>
                    </a:schemeClr>
                  </a:glow>
                  <a:outerShdw dist="38100" dir="2640000" algn="bl" rotWithShape="0">
                    <a:schemeClr val="accent1"/>
                  </a:outerShdw>
                </a:effectLst>
              </a:rPr>
              <a:t> E S </a:t>
            </a:r>
            <a:r>
              <a:rPr lang="en-US" sz="9600" b="1" dirty="0" err="1">
                <a:ln w="12700">
                  <a:solidFill>
                    <a:schemeClr val="accent1"/>
                  </a:solidFill>
                  <a:prstDash val="solid"/>
                </a:ln>
                <a:pattFill prst="pct50">
                  <a:fgClr>
                    <a:schemeClr val="accent1"/>
                  </a:fgClr>
                  <a:bgClr>
                    <a:schemeClr val="accent1">
                      <a:lumMod val="20000"/>
                      <a:lumOff val="80000"/>
                    </a:schemeClr>
                  </a:bgClr>
                </a:pattFill>
                <a:effectLst>
                  <a:glow rad="127000">
                    <a:schemeClr val="bg2">
                      <a:lumMod val="90000"/>
                    </a:schemeClr>
                  </a:glow>
                  <a:outerShdw dist="38100" dir="2640000" algn="bl" rotWithShape="0">
                    <a:schemeClr val="accent1"/>
                  </a:outerShdw>
                </a:effectLst>
              </a:rPr>
              <a:t>S</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glow rad="127000">
                  <a:schemeClr val="bg2">
                    <a:lumMod val="90000"/>
                  </a:schemeClr>
                </a:glow>
                <a:outerShdw dist="38100" dir="2640000" algn="bl" rotWithShape="0">
                  <a:schemeClr val="accent1"/>
                </a:outerShdw>
              </a:effectLst>
            </a:endParaRPr>
          </a:p>
        </p:txBody>
      </p:sp>
    </p:spTree>
    <p:extLst>
      <p:ext uri="{BB962C8B-B14F-4D97-AF65-F5344CB8AC3E}">
        <p14:creationId xmlns:p14="http://schemas.microsoft.com/office/powerpoint/2010/main" val="65820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19" y="374904"/>
            <a:ext cx="7443009" cy="785255"/>
          </a:xfrm>
          <a:solidFill>
            <a:schemeClr val="bg1"/>
          </a:solidFill>
        </p:spPr>
        <p:txBody>
          <a:bodyPr>
            <a:normAutofit fontScale="90000"/>
          </a:bodyPr>
          <a:lstStyle/>
          <a:p>
            <a:r>
              <a:rPr lang="en-US" dirty="0">
                <a:solidFill>
                  <a:schemeClr val="tx1">
                    <a:lumMod val="65000"/>
                    <a:lumOff val="35000"/>
                  </a:schemeClr>
                </a:solidFill>
              </a:rPr>
              <a:t>Communication Approaches</a:t>
            </a:r>
            <a:br>
              <a:rPr lang="en-US" dirty="0">
                <a:solidFill>
                  <a:schemeClr val="tx1">
                    <a:lumMod val="65000"/>
                    <a:lumOff val="35000"/>
                  </a:schemeClr>
                </a:solidFill>
              </a:rPr>
            </a:br>
            <a:r>
              <a:rPr lang="en-US" dirty="0">
                <a:solidFill>
                  <a:schemeClr val="tx1">
                    <a:lumMod val="65000"/>
                    <a:lumOff val="35000"/>
                  </a:schemeClr>
                </a:solidFill>
              </a:rPr>
              <a:t>vs Modes of Communication</a:t>
            </a:r>
          </a:p>
        </p:txBody>
      </p:sp>
      <p:sp>
        <p:nvSpPr>
          <p:cNvPr id="7" name="Freeform 6"/>
          <p:cNvSpPr/>
          <p:nvPr/>
        </p:nvSpPr>
        <p:spPr>
          <a:xfrm>
            <a:off x="2294327" y="1851994"/>
            <a:ext cx="2525037" cy="2525164"/>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Listening &amp; Speaking</a:t>
            </a:r>
          </a:p>
        </p:txBody>
      </p:sp>
      <p:sp>
        <p:nvSpPr>
          <p:cNvPr id="8" name="Freeform 7"/>
          <p:cNvSpPr/>
          <p:nvPr/>
        </p:nvSpPr>
        <p:spPr>
          <a:xfrm>
            <a:off x="3087966" y="3287634"/>
            <a:ext cx="2525037" cy="2525164"/>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2079139"/>
              <a:satOff val="-9594"/>
              <a:lumOff val="353"/>
              <a:alphaOff val="0"/>
            </a:schemeClr>
          </a:fillRef>
          <a:effectRef idx="0">
            <a:schemeClr val="accent4">
              <a:alpha val="50000"/>
              <a:hueOff val="2079139"/>
              <a:satOff val="-9594"/>
              <a:lumOff val="353"/>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Cueing</a:t>
            </a:r>
          </a:p>
        </p:txBody>
      </p:sp>
      <p:sp>
        <p:nvSpPr>
          <p:cNvPr id="9" name="Freeform 8"/>
          <p:cNvSpPr/>
          <p:nvPr/>
        </p:nvSpPr>
        <p:spPr>
          <a:xfrm>
            <a:off x="4025725" y="1333217"/>
            <a:ext cx="2525037" cy="2525164"/>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4158277"/>
              <a:satOff val="-19187"/>
              <a:lumOff val="706"/>
              <a:alphaOff val="0"/>
            </a:schemeClr>
          </a:fillRef>
          <a:effectRef idx="0">
            <a:schemeClr val="accent4">
              <a:alpha val="50000"/>
              <a:hueOff val="4158277"/>
              <a:satOff val="-19187"/>
              <a:lumOff val="706"/>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Drawing/ Writing</a:t>
            </a:r>
          </a:p>
        </p:txBody>
      </p:sp>
      <p:sp>
        <p:nvSpPr>
          <p:cNvPr id="10" name="Freeform 9"/>
          <p:cNvSpPr/>
          <p:nvPr/>
        </p:nvSpPr>
        <p:spPr>
          <a:xfrm>
            <a:off x="4339776" y="3747052"/>
            <a:ext cx="2525037" cy="2466414"/>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6237415"/>
              <a:satOff val="-28781"/>
              <a:lumOff val="1059"/>
              <a:alphaOff val="0"/>
            </a:schemeClr>
          </a:fillRef>
          <a:effectRef idx="0">
            <a:schemeClr val="accent4">
              <a:alpha val="50000"/>
              <a:hueOff val="6237415"/>
              <a:satOff val="-28781"/>
              <a:lumOff val="1059"/>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Fingerspelling</a:t>
            </a:r>
          </a:p>
        </p:txBody>
      </p:sp>
      <p:sp>
        <p:nvSpPr>
          <p:cNvPr id="11" name="Freeform 10"/>
          <p:cNvSpPr/>
          <p:nvPr/>
        </p:nvSpPr>
        <p:spPr>
          <a:xfrm>
            <a:off x="5437521" y="1628308"/>
            <a:ext cx="2525037" cy="2230073"/>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8316554"/>
              <a:satOff val="-38374"/>
              <a:lumOff val="1412"/>
              <a:alphaOff val="0"/>
            </a:schemeClr>
          </a:fillRef>
          <a:effectRef idx="0">
            <a:schemeClr val="accent4">
              <a:alpha val="50000"/>
              <a:hueOff val="8316554"/>
              <a:satOff val="-38374"/>
              <a:lumOff val="1412"/>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Signing</a:t>
            </a:r>
          </a:p>
        </p:txBody>
      </p:sp>
      <p:sp>
        <p:nvSpPr>
          <p:cNvPr id="12" name="Freeform 11"/>
          <p:cNvSpPr/>
          <p:nvPr/>
        </p:nvSpPr>
        <p:spPr>
          <a:xfrm>
            <a:off x="5749552" y="2947974"/>
            <a:ext cx="2525037" cy="2525164"/>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10395692"/>
              <a:satOff val="-47968"/>
              <a:lumOff val="1765"/>
              <a:alphaOff val="0"/>
            </a:schemeClr>
          </a:fillRef>
          <a:effectRef idx="0">
            <a:schemeClr val="accent4">
              <a:alpha val="50000"/>
              <a:hueOff val="10395692"/>
              <a:satOff val="-47968"/>
              <a:lumOff val="1765"/>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Speech Reading</a:t>
            </a:r>
          </a:p>
        </p:txBody>
      </p:sp>
      <p:sp>
        <p:nvSpPr>
          <p:cNvPr id="13" name="Freeform 12"/>
          <p:cNvSpPr/>
          <p:nvPr/>
        </p:nvSpPr>
        <p:spPr>
          <a:xfrm>
            <a:off x="7374770" y="764838"/>
            <a:ext cx="2525037" cy="2525164"/>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Touch &amp; other Sensory Inputs</a:t>
            </a:r>
          </a:p>
        </p:txBody>
      </p:sp>
      <p:sp>
        <p:nvSpPr>
          <p:cNvPr id="14" name="Freeform 13"/>
          <p:cNvSpPr/>
          <p:nvPr/>
        </p:nvSpPr>
        <p:spPr>
          <a:xfrm>
            <a:off x="7802572" y="2687253"/>
            <a:ext cx="2525037" cy="2525164"/>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6237415"/>
              <a:satOff val="-28781"/>
              <a:lumOff val="1059"/>
              <a:alphaOff val="0"/>
            </a:schemeClr>
          </a:fillRef>
          <a:effectRef idx="0">
            <a:schemeClr val="accent4">
              <a:alpha val="50000"/>
              <a:hueOff val="6237415"/>
              <a:satOff val="-28781"/>
              <a:lumOff val="1059"/>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a:t>
            </a:r>
          </a:p>
        </p:txBody>
      </p:sp>
    </p:spTree>
    <p:extLst>
      <p:ext uri="{BB962C8B-B14F-4D97-AF65-F5344CB8AC3E}">
        <p14:creationId xmlns:p14="http://schemas.microsoft.com/office/powerpoint/2010/main" val="141724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19" y="374904"/>
            <a:ext cx="7443009" cy="785255"/>
          </a:xfrm>
          <a:solidFill>
            <a:schemeClr val="bg1"/>
          </a:solidFill>
        </p:spPr>
        <p:txBody>
          <a:bodyPr>
            <a:normAutofit fontScale="90000"/>
          </a:bodyPr>
          <a:lstStyle/>
          <a:p>
            <a:r>
              <a:rPr lang="en-US" dirty="0">
                <a:solidFill>
                  <a:schemeClr val="tx1">
                    <a:lumMod val="65000"/>
                    <a:lumOff val="35000"/>
                  </a:schemeClr>
                </a:solidFill>
              </a:rPr>
              <a:t>Communication Approaches</a:t>
            </a:r>
            <a:br>
              <a:rPr lang="en-US" dirty="0">
                <a:solidFill>
                  <a:schemeClr val="tx1">
                    <a:lumMod val="65000"/>
                    <a:lumOff val="35000"/>
                  </a:schemeClr>
                </a:solidFill>
              </a:rPr>
            </a:br>
            <a:r>
              <a:rPr lang="en-US" dirty="0">
                <a:solidFill>
                  <a:schemeClr val="tx1">
                    <a:lumMod val="65000"/>
                    <a:lumOff val="35000"/>
                  </a:schemeClr>
                </a:solidFill>
              </a:rPr>
              <a:t>vs Modes of Communication</a:t>
            </a:r>
          </a:p>
        </p:txBody>
      </p:sp>
      <p:sp>
        <p:nvSpPr>
          <p:cNvPr id="7" name="Freeform 6"/>
          <p:cNvSpPr/>
          <p:nvPr/>
        </p:nvSpPr>
        <p:spPr>
          <a:xfrm>
            <a:off x="1454331" y="2240177"/>
            <a:ext cx="3469962" cy="3395309"/>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Auditory</a:t>
            </a:r>
          </a:p>
        </p:txBody>
      </p:sp>
      <p:sp>
        <p:nvSpPr>
          <p:cNvPr id="8" name="Freeform 7"/>
          <p:cNvSpPr/>
          <p:nvPr/>
        </p:nvSpPr>
        <p:spPr>
          <a:xfrm>
            <a:off x="6047613" y="2240177"/>
            <a:ext cx="3669030" cy="3395309"/>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2079139"/>
              <a:satOff val="-9594"/>
              <a:lumOff val="353"/>
              <a:alphaOff val="0"/>
            </a:schemeClr>
          </a:fillRef>
          <a:effectRef idx="0">
            <a:schemeClr val="accent4">
              <a:alpha val="50000"/>
              <a:hueOff val="2079139"/>
              <a:satOff val="-9594"/>
              <a:lumOff val="353"/>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Visual</a:t>
            </a:r>
          </a:p>
        </p:txBody>
      </p:sp>
      <p:sp>
        <p:nvSpPr>
          <p:cNvPr id="10" name="Freeform 9"/>
          <p:cNvSpPr/>
          <p:nvPr/>
        </p:nvSpPr>
        <p:spPr>
          <a:xfrm>
            <a:off x="3800972" y="2319171"/>
            <a:ext cx="3669030" cy="3316315"/>
          </a:xfrm>
          <a:custGeom>
            <a:avLst/>
            <a:gdLst>
              <a:gd name="connsiteX0" fmla="*/ 0 w 2525037"/>
              <a:gd name="connsiteY0" fmla="*/ 1262582 h 2525164"/>
              <a:gd name="connsiteX1" fmla="*/ 1262519 w 2525037"/>
              <a:gd name="connsiteY1" fmla="*/ 0 h 2525164"/>
              <a:gd name="connsiteX2" fmla="*/ 2525038 w 2525037"/>
              <a:gd name="connsiteY2" fmla="*/ 1262582 h 2525164"/>
              <a:gd name="connsiteX3" fmla="*/ 1262519 w 2525037"/>
              <a:gd name="connsiteY3" fmla="*/ 2525164 h 2525164"/>
              <a:gd name="connsiteX4" fmla="*/ 0 w 2525037"/>
              <a:gd name="connsiteY4" fmla="*/ 1262582 h 252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37" h="2525164">
                <a:moveTo>
                  <a:pt x="0" y="1262582"/>
                </a:moveTo>
                <a:cubicBezTo>
                  <a:pt x="0" y="565277"/>
                  <a:pt x="565249" y="0"/>
                  <a:pt x="1262519" y="0"/>
                </a:cubicBezTo>
                <a:cubicBezTo>
                  <a:pt x="1959789" y="0"/>
                  <a:pt x="2525038" y="565277"/>
                  <a:pt x="2525038" y="1262582"/>
                </a:cubicBezTo>
                <a:cubicBezTo>
                  <a:pt x="2525038" y="1959887"/>
                  <a:pt x="1959789" y="2525164"/>
                  <a:pt x="1262519" y="2525164"/>
                </a:cubicBezTo>
                <a:cubicBezTo>
                  <a:pt x="565249" y="2525164"/>
                  <a:pt x="0" y="1959887"/>
                  <a:pt x="0" y="1262582"/>
                </a:cubicBezTo>
                <a:close/>
              </a:path>
            </a:pathLst>
          </a:custGeom>
        </p:spPr>
        <p:style>
          <a:lnRef idx="2">
            <a:schemeClr val="lt1">
              <a:hueOff val="0"/>
              <a:satOff val="0"/>
              <a:lumOff val="0"/>
              <a:alphaOff val="0"/>
            </a:schemeClr>
          </a:lnRef>
          <a:fillRef idx="1">
            <a:schemeClr val="accent4">
              <a:alpha val="50000"/>
              <a:hueOff val="6237415"/>
              <a:satOff val="-28781"/>
              <a:lumOff val="1059"/>
              <a:alphaOff val="0"/>
            </a:schemeClr>
          </a:fillRef>
          <a:effectRef idx="0">
            <a:schemeClr val="accent4">
              <a:alpha val="50000"/>
              <a:hueOff val="6237415"/>
              <a:satOff val="-28781"/>
              <a:lumOff val="1059"/>
              <a:alphaOff val="0"/>
            </a:schemeClr>
          </a:effectRef>
          <a:fontRef idx="minor">
            <a:schemeClr val="tx1"/>
          </a:fontRef>
        </p:style>
        <p:txBody>
          <a:bodyPr spcFirstLastPara="0" vert="horz" wrap="square" lIns="442173" tIns="442192" rIns="442173" bIns="442192" numCol="1" spcCol="1270" anchor="ctr" anchorCtr="0">
            <a:noAutofit/>
          </a:bodyPr>
          <a:lstStyle/>
          <a:p>
            <a:pPr lvl="0" algn="ctr" defTabSz="844550">
              <a:lnSpc>
                <a:spcPct val="90000"/>
              </a:lnSpc>
              <a:spcBef>
                <a:spcPct val="0"/>
              </a:spcBef>
              <a:spcAft>
                <a:spcPct val="35000"/>
              </a:spcAft>
            </a:pPr>
            <a:r>
              <a:rPr lang="en-US" sz="1900" b="1" kern="1200" dirty="0"/>
              <a:t>Auditory-Visual</a:t>
            </a:r>
          </a:p>
        </p:txBody>
      </p:sp>
    </p:spTree>
    <p:extLst>
      <p:ext uri="{BB962C8B-B14F-4D97-AF65-F5344CB8AC3E}">
        <p14:creationId xmlns:p14="http://schemas.microsoft.com/office/powerpoint/2010/main" val="310781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84282" y="463722"/>
            <a:ext cx="11490036" cy="596900"/>
          </a:xfrm>
          <a:solidFill>
            <a:schemeClr val="bg1"/>
          </a:solidFill>
        </p:spPr>
        <p:txBody>
          <a:bodyPr>
            <a:normAutofit fontScale="90000"/>
          </a:bodyPr>
          <a:lstStyle/>
          <a:p>
            <a:pPr algn="ctr"/>
            <a:r>
              <a:rPr lang="en-US" altLang="en-US" b="1" dirty="0">
                <a:solidFill>
                  <a:schemeClr val="tx1">
                    <a:lumMod val="65000"/>
                    <a:lumOff val="35000"/>
                  </a:schemeClr>
                </a:solidFill>
              </a:rPr>
              <a:t>Communication Mode Continuum: Receptive</a:t>
            </a:r>
          </a:p>
        </p:txBody>
      </p:sp>
      <p:sp>
        <p:nvSpPr>
          <p:cNvPr id="82947" name="Text Box 3"/>
          <p:cNvSpPr txBox="1">
            <a:spLocks noChangeArrowheads="1"/>
          </p:cNvSpPr>
          <p:nvPr/>
        </p:nvSpPr>
        <p:spPr bwMode="auto">
          <a:xfrm>
            <a:off x="1828800" y="1447801"/>
            <a:ext cx="8534400" cy="707886"/>
          </a:xfrm>
          <a:prstGeom prst="rect">
            <a:avLst/>
          </a:prstGeom>
          <a:solidFill>
            <a:schemeClr val="accent1">
              <a:lumMod val="60000"/>
              <a:lumOff val="40000"/>
            </a:schemeClr>
          </a:solidFill>
          <a:ln>
            <a:noFill/>
          </a:ln>
          <a:effectLst/>
          <a:extLst/>
        </p:spPr>
        <p:txBody>
          <a:bodyPr>
            <a:spAutoFit/>
          </a:bodyPr>
          <a:lstStyle/>
          <a:p>
            <a:pPr eaLnBrk="1" hangingPunct="1">
              <a:spcBef>
                <a:spcPct val="50000"/>
              </a:spcBef>
            </a:pPr>
            <a:r>
              <a:rPr lang="en-US" altLang="en-US" sz="4000" b="1" dirty="0">
                <a:latin typeface="Times New Roman" panose="02020603050405020304" pitchFamily="18" charset="0"/>
              </a:rPr>
              <a:t>A		 		Av			AV			</a:t>
            </a:r>
            <a:r>
              <a:rPr lang="en-US" altLang="en-US" sz="4000" b="1" dirty="0" err="1">
                <a:latin typeface="Times New Roman" panose="02020603050405020304" pitchFamily="18" charset="0"/>
              </a:rPr>
              <a:t>Va</a:t>
            </a:r>
            <a:r>
              <a:rPr lang="en-US" altLang="en-US" sz="4000" b="1" dirty="0">
                <a:latin typeface="Times New Roman" panose="02020603050405020304" pitchFamily="18" charset="0"/>
              </a:rPr>
              <a:t>			V</a:t>
            </a:r>
            <a:endParaRPr lang="en-US" altLang="en-US" sz="3200" b="1" dirty="0">
              <a:latin typeface="Times New Roman" panose="02020603050405020304" pitchFamily="18" charset="0"/>
            </a:endParaRPr>
          </a:p>
        </p:txBody>
      </p:sp>
      <p:sp>
        <p:nvSpPr>
          <p:cNvPr id="82948" name="Text Box 4"/>
          <p:cNvSpPr txBox="1">
            <a:spLocks noChangeArrowheads="1"/>
          </p:cNvSpPr>
          <p:nvPr/>
        </p:nvSpPr>
        <p:spPr bwMode="auto">
          <a:xfrm>
            <a:off x="1828800" y="2209801"/>
            <a:ext cx="129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dirty="0">
                <a:latin typeface="Times New Roman" panose="02020603050405020304" pitchFamily="18" charset="0"/>
              </a:rPr>
              <a:t>Auditory Only</a:t>
            </a:r>
          </a:p>
        </p:txBody>
      </p:sp>
      <p:sp>
        <p:nvSpPr>
          <p:cNvPr id="82949" name="Text Box 5"/>
          <p:cNvSpPr txBox="1">
            <a:spLocks noChangeArrowheads="1"/>
          </p:cNvSpPr>
          <p:nvPr/>
        </p:nvSpPr>
        <p:spPr bwMode="auto">
          <a:xfrm>
            <a:off x="3429000" y="2209801"/>
            <a:ext cx="1447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a:latin typeface="Times New Roman" panose="02020603050405020304" pitchFamily="18" charset="0"/>
              </a:rPr>
              <a:t>Auditory w/visual support</a:t>
            </a:r>
          </a:p>
        </p:txBody>
      </p:sp>
      <p:sp>
        <p:nvSpPr>
          <p:cNvPr id="82950" name="Text Box 6"/>
          <p:cNvSpPr txBox="1">
            <a:spLocks noChangeArrowheads="1"/>
          </p:cNvSpPr>
          <p:nvPr/>
        </p:nvSpPr>
        <p:spPr bwMode="auto">
          <a:xfrm>
            <a:off x="5105400" y="2209800"/>
            <a:ext cx="1905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dirty="0">
                <a:latin typeface="Times New Roman" panose="02020603050405020304" pitchFamily="18" charset="0"/>
              </a:rPr>
              <a:t>Auditory/ Visual </a:t>
            </a:r>
            <a:r>
              <a:rPr lang="en-US" altLang="en-US" dirty="0">
                <a:latin typeface="Times New Roman" panose="02020603050405020304" pitchFamily="18" charset="0"/>
              </a:rPr>
              <a:t>(Simultaneous Communication)</a:t>
            </a:r>
          </a:p>
        </p:txBody>
      </p:sp>
      <p:sp>
        <p:nvSpPr>
          <p:cNvPr id="82951" name="Text Box 7"/>
          <p:cNvSpPr txBox="1">
            <a:spLocks noChangeArrowheads="1"/>
          </p:cNvSpPr>
          <p:nvPr/>
        </p:nvSpPr>
        <p:spPr bwMode="auto">
          <a:xfrm>
            <a:off x="7162800" y="2209801"/>
            <a:ext cx="137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a:latin typeface="Times New Roman" panose="02020603050405020304" pitchFamily="18" charset="0"/>
              </a:rPr>
              <a:t>Visual w/ auditory support</a:t>
            </a:r>
          </a:p>
        </p:txBody>
      </p:sp>
      <p:sp>
        <p:nvSpPr>
          <p:cNvPr id="82952" name="Text Box 8"/>
          <p:cNvSpPr txBox="1">
            <a:spLocks noChangeArrowheads="1"/>
          </p:cNvSpPr>
          <p:nvPr/>
        </p:nvSpPr>
        <p:spPr bwMode="auto">
          <a:xfrm>
            <a:off x="8915400" y="2133601"/>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a:latin typeface="Times New Roman" panose="02020603050405020304" pitchFamily="18" charset="0"/>
              </a:rPr>
              <a:t>Visual Only</a:t>
            </a:r>
          </a:p>
        </p:txBody>
      </p:sp>
      <p:sp>
        <p:nvSpPr>
          <p:cNvPr id="82953" name="Line 9"/>
          <p:cNvSpPr>
            <a:spLocks noChangeShapeType="1"/>
          </p:cNvSpPr>
          <p:nvPr/>
        </p:nvSpPr>
        <p:spPr bwMode="auto">
          <a:xfrm>
            <a:off x="2487561" y="1759974"/>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4" name="Line 10"/>
          <p:cNvSpPr>
            <a:spLocks noChangeShapeType="1"/>
          </p:cNvSpPr>
          <p:nvPr/>
        </p:nvSpPr>
        <p:spPr bwMode="auto">
          <a:xfrm>
            <a:off x="4572000" y="1828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5" name="Line 11"/>
          <p:cNvSpPr>
            <a:spLocks noChangeShapeType="1"/>
          </p:cNvSpPr>
          <p:nvPr/>
        </p:nvSpPr>
        <p:spPr bwMode="auto">
          <a:xfrm>
            <a:off x="6341806" y="1828801"/>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6" name="Line 12"/>
          <p:cNvSpPr>
            <a:spLocks noChangeShapeType="1"/>
          </p:cNvSpPr>
          <p:nvPr/>
        </p:nvSpPr>
        <p:spPr bwMode="auto">
          <a:xfrm>
            <a:off x="8153400" y="1828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Text Box 13"/>
          <p:cNvSpPr txBox="1">
            <a:spLocks noChangeArrowheads="1"/>
          </p:cNvSpPr>
          <p:nvPr/>
        </p:nvSpPr>
        <p:spPr bwMode="auto">
          <a:xfrm>
            <a:off x="1981200" y="4038600"/>
            <a:ext cx="3810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altLang="en-US" sz="2400" dirty="0">
                <a:latin typeface="Times New Roman" panose="02020603050405020304" pitchFamily="18" charset="0"/>
              </a:rPr>
              <a:t>1:1 communication, therapy</a:t>
            </a:r>
          </a:p>
          <a:p>
            <a:pPr eaLnBrk="1" hangingPunct="1">
              <a:spcBef>
                <a:spcPct val="50000"/>
              </a:spcBef>
              <a:buFontTx/>
              <a:buChar char="•"/>
            </a:pPr>
            <a:r>
              <a:rPr lang="en-US" altLang="en-US" sz="2400" dirty="0">
                <a:latin typeface="Times New Roman" panose="02020603050405020304" pitchFamily="18" charset="0"/>
              </a:rPr>
              <a:t>Small Group</a:t>
            </a:r>
          </a:p>
          <a:p>
            <a:pPr eaLnBrk="1" hangingPunct="1">
              <a:spcBef>
                <a:spcPct val="50000"/>
              </a:spcBef>
              <a:buFontTx/>
              <a:buChar char="•"/>
            </a:pPr>
            <a:r>
              <a:rPr lang="en-US" altLang="en-US" sz="2400" dirty="0">
                <a:latin typeface="Times New Roman" panose="02020603050405020304" pitchFamily="18" charset="0"/>
              </a:rPr>
              <a:t>Classroom – Lecture</a:t>
            </a:r>
          </a:p>
          <a:p>
            <a:pPr eaLnBrk="1" hangingPunct="1">
              <a:spcBef>
                <a:spcPct val="50000"/>
              </a:spcBef>
              <a:buFontTx/>
              <a:buChar char="•"/>
            </a:pPr>
            <a:r>
              <a:rPr lang="en-US" altLang="en-US" sz="2400" dirty="0">
                <a:latin typeface="Times New Roman" panose="02020603050405020304" pitchFamily="18" charset="0"/>
              </a:rPr>
              <a:t>Classroom - Discussion</a:t>
            </a:r>
          </a:p>
        </p:txBody>
      </p:sp>
      <p:sp>
        <p:nvSpPr>
          <p:cNvPr id="82958" name="Text Box 14"/>
          <p:cNvSpPr txBox="1">
            <a:spLocks noChangeArrowheads="1"/>
          </p:cNvSpPr>
          <p:nvPr/>
        </p:nvSpPr>
        <p:spPr bwMode="auto">
          <a:xfrm>
            <a:off x="6152606" y="4093028"/>
            <a:ext cx="559090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buFontTx/>
              <a:buChar char="•"/>
            </a:pPr>
            <a:r>
              <a:rPr lang="en-US" altLang="en-US" sz="2400" dirty="0">
                <a:latin typeface="Times New Roman" panose="02020603050405020304" pitchFamily="18" charset="0"/>
              </a:rPr>
              <a:t>Classroom - Cooperative Learning Groups</a:t>
            </a:r>
          </a:p>
          <a:p>
            <a:pPr eaLnBrk="1" hangingPunct="1">
              <a:spcBef>
                <a:spcPct val="50000"/>
              </a:spcBef>
              <a:buFontTx/>
              <a:buChar char="•"/>
            </a:pPr>
            <a:r>
              <a:rPr lang="en-US" altLang="en-US" sz="2400" dirty="0">
                <a:latin typeface="Times New Roman" panose="02020603050405020304" pitchFamily="18" charset="0"/>
              </a:rPr>
              <a:t>Home</a:t>
            </a:r>
          </a:p>
          <a:p>
            <a:pPr eaLnBrk="1" hangingPunct="1">
              <a:spcBef>
                <a:spcPct val="50000"/>
              </a:spcBef>
              <a:buFontTx/>
              <a:buChar char="•"/>
            </a:pPr>
            <a:r>
              <a:rPr lang="en-US" altLang="en-US" sz="2400" dirty="0">
                <a:latin typeface="Times New Roman" panose="02020603050405020304" pitchFamily="18" charset="0"/>
              </a:rPr>
              <a:t>Car</a:t>
            </a:r>
          </a:p>
          <a:p>
            <a:pPr eaLnBrk="1" hangingPunct="1">
              <a:spcBef>
                <a:spcPct val="50000"/>
              </a:spcBef>
              <a:buFontTx/>
              <a:buChar char="•"/>
            </a:pPr>
            <a:r>
              <a:rPr lang="en-US" altLang="en-US" sz="2400" dirty="0">
                <a:latin typeface="Times New Roman" panose="02020603050405020304" pitchFamily="18" charset="0"/>
              </a:rPr>
              <a:t>Theater</a:t>
            </a:r>
          </a:p>
        </p:txBody>
      </p:sp>
      <p:sp>
        <p:nvSpPr>
          <p:cNvPr id="82959" name="Line 15"/>
          <p:cNvSpPr>
            <a:spLocks noChangeShapeType="1"/>
          </p:cNvSpPr>
          <p:nvPr/>
        </p:nvSpPr>
        <p:spPr bwMode="auto">
          <a:xfrm>
            <a:off x="2971800" y="3810000"/>
            <a:ext cx="5715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3125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0" y="498475"/>
            <a:ext cx="11600873" cy="596900"/>
          </a:xfrm>
          <a:solidFill>
            <a:schemeClr val="bg1"/>
          </a:solidFill>
        </p:spPr>
        <p:txBody>
          <a:bodyPr>
            <a:normAutofit fontScale="90000"/>
          </a:bodyPr>
          <a:lstStyle/>
          <a:p>
            <a:pPr algn="ctr"/>
            <a:r>
              <a:rPr lang="en-US" altLang="en-US" b="1" dirty="0">
                <a:solidFill>
                  <a:schemeClr val="tx1">
                    <a:lumMod val="65000"/>
                    <a:lumOff val="35000"/>
                  </a:schemeClr>
                </a:solidFill>
              </a:rPr>
              <a:t>Communication Mode Continuum: Expressive</a:t>
            </a:r>
          </a:p>
        </p:txBody>
      </p:sp>
      <p:sp>
        <p:nvSpPr>
          <p:cNvPr id="82947" name="Text Box 3"/>
          <p:cNvSpPr txBox="1">
            <a:spLocks noChangeArrowheads="1"/>
          </p:cNvSpPr>
          <p:nvPr/>
        </p:nvSpPr>
        <p:spPr bwMode="auto">
          <a:xfrm>
            <a:off x="1828800" y="1447801"/>
            <a:ext cx="8534400" cy="707886"/>
          </a:xfrm>
          <a:prstGeom prst="rect">
            <a:avLst/>
          </a:prstGeom>
          <a:solidFill>
            <a:schemeClr val="accent1">
              <a:lumMod val="60000"/>
              <a:lumOff val="40000"/>
            </a:schemeClr>
          </a:solidFill>
          <a:ln>
            <a:noFill/>
          </a:ln>
          <a:effectLst/>
          <a:extLst/>
        </p:spPr>
        <p:txBody>
          <a:bodyPr>
            <a:spAutoFit/>
          </a:bodyPr>
          <a:lstStyle/>
          <a:p>
            <a:pPr eaLnBrk="1" hangingPunct="1">
              <a:spcBef>
                <a:spcPct val="50000"/>
              </a:spcBef>
            </a:pPr>
            <a:r>
              <a:rPr lang="en-US" altLang="en-US" sz="4000" b="1" dirty="0">
                <a:latin typeface="Times New Roman" panose="02020603050405020304" pitchFamily="18" charset="0"/>
              </a:rPr>
              <a:t>O		 		</a:t>
            </a:r>
            <a:r>
              <a:rPr lang="en-US" altLang="en-US" sz="4000" b="1" dirty="0" err="1">
                <a:latin typeface="Times New Roman" panose="02020603050405020304" pitchFamily="18" charset="0"/>
              </a:rPr>
              <a:t>Os</a:t>
            </a:r>
            <a:r>
              <a:rPr lang="en-US" altLang="en-US" sz="4000" b="1" dirty="0">
                <a:latin typeface="Times New Roman" panose="02020603050405020304" pitchFamily="18" charset="0"/>
              </a:rPr>
              <a:t>			OS			So			S</a:t>
            </a:r>
            <a:endParaRPr lang="en-US" altLang="en-US" sz="3200" b="1" dirty="0">
              <a:latin typeface="Times New Roman" panose="02020603050405020304" pitchFamily="18" charset="0"/>
            </a:endParaRPr>
          </a:p>
        </p:txBody>
      </p:sp>
      <p:sp>
        <p:nvSpPr>
          <p:cNvPr id="82948" name="Text Box 4"/>
          <p:cNvSpPr txBox="1">
            <a:spLocks noChangeArrowheads="1"/>
          </p:cNvSpPr>
          <p:nvPr/>
        </p:nvSpPr>
        <p:spPr bwMode="auto">
          <a:xfrm>
            <a:off x="1828800" y="2209801"/>
            <a:ext cx="129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dirty="0">
                <a:latin typeface="Times New Roman" panose="02020603050405020304" pitchFamily="18" charset="0"/>
              </a:rPr>
              <a:t>Fully Oral</a:t>
            </a:r>
          </a:p>
        </p:txBody>
      </p:sp>
      <p:sp>
        <p:nvSpPr>
          <p:cNvPr id="82949" name="Text Box 5"/>
          <p:cNvSpPr txBox="1">
            <a:spLocks noChangeArrowheads="1"/>
          </p:cNvSpPr>
          <p:nvPr/>
        </p:nvSpPr>
        <p:spPr bwMode="auto">
          <a:xfrm>
            <a:off x="3429000" y="2209801"/>
            <a:ext cx="144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dirty="0">
                <a:latin typeface="Times New Roman" panose="02020603050405020304" pitchFamily="18" charset="0"/>
              </a:rPr>
              <a:t>Mostly Oral</a:t>
            </a:r>
          </a:p>
        </p:txBody>
      </p:sp>
      <p:sp>
        <p:nvSpPr>
          <p:cNvPr id="82950" name="Text Box 6"/>
          <p:cNvSpPr txBox="1">
            <a:spLocks noChangeArrowheads="1"/>
          </p:cNvSpPr>
          <p:nvPr/>
        </p:nvSpPr>
        <p:spPr bwMode="auto">
          <a:xfrm>
            <a:off x="5105400" y="2209800"/>
            <a:ext cx="19050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dirty="0">
                <a:latin typeface="Times New Roman" panose="02020603050405020304" pitchFamily="18" charset="0"/>
              </a:rPr>
              <a:t>Oral/Sign</a:t>
            </a:r>
          </a:p>
          <a:p>
            <a:pPr algn="ctr" eaLnBrk="1" hangingPunct="1">
              <a:spcBef>
                <a:spcPct val="50000"/>
              </a:spcBef>
            </a:pPr>
            <a:r>
              <a:rPr lang="en-US" altLang="en-US" dirty="0">
                <a:latin typeface="Times New Roman" panose="02020603050405020304" pitchFamily="18" charset="0"/>
              </a:rPr>
              <a:t>(Simultaneous Communication)</a:t>
            </a:r>
          </a:p>
        </p:txBody>
      </p:sp>
      <p:sp>
        <p:nvSpPr>
          <p:cNvPr id="82951" name="Text Box 7"/>
          <p:cNvSpPr txBox="1">
            <a:spLocks noChangeArrowheads="1"/>
          </p:cNvSpPr>
          <p:nvPr/>
        </p:nvSpPr>
        <p:spPr bwMode="auto">
          <a:xfrm>
            <a:off x="7162800" y="2209801"/>
            <a:ext cx="137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dirty="0">
                <a:latin typeface="Times New Roman" panose="02020603050405020304" pitchFamily="18" charset="0"/>
              </a:rPr>
              <a:t>Mostly Sign</a:t>
            </a:r>
          </a:p>
        </p:txBody>
      </p:sp>
      <p:sp>
        <p:nvSpPr>
          <p:cNvPr id="82952" name="Text Box 8"/>
          <p:cNvSpPr txBox="1">
            <a:spLocks noChangeArrowheads="1"/>
          </p:cNvSpPr>
          <p:nvPr/>
        </p:nvSpPr>
        <p:spPr bwMode="auto">
          <a:xfrm>
            <a:off x="8915400" y="2133601"/>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dirty="0">
                <a:latin typeface="Times New Roman" panose="02020603050405020304" pitchFamily="18" charset="0"/>
              </a:rPr>
              <a:t>Sign Only</a:t>
            </a:r>
          </a:p>
        </p:txBody>
      </p:sp>
      <p:sp>
        <p:nvSpPr>
          <p:cNvPr id="82953" name="Line 9"/>
          <p:cNvSpPr>
            <a:spLocks noChangeShapeType="1"/>
          </p:cNvSpPr>
          <p:nvPr/>
        </p:nvSpPr>
        <p:spPr bwMode="auto">
          <a:xfrm>
            <a:off x="2453833" y="18288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4" name="Line 10"/>
          <p:cNvSpPr>
            <a:spLocks noChangeShapeType="1"/>
          </p:cNvSpPr>
          <p:nvPr/>
        </p:nvSpPr>
        <p:spPr bwMode="auto">
          <a:xfrm>
            <a:off x="4572000" y="1828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5" name="Line 11"/>
          <p:cNvSpPr>
            <a:spLocks noChangeShapeType="1"/>
          </p:cNvSpPr>
          <p:nvPr/>
        </p:nvSpPr>
        <p:spPr bwMode="auto">
          <a:xfrm>
            <a:off x="6341806" y="1828801"/>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6" name="Line 12"/>
          <p:cNvSpPr>
            <a:spLocks noChangeShapeType="1"/>
          </p:cNvSpPr>
          <p:nvPr/>
        </p:nvSpPr>
        <p:spPr bwMode="auto">
          <a:xfrm>
            <a:off x="8153400" y="1828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Text Box 13"/>
          <p:cNvSpPr txBox="1">
            <a:spLocks noChangeArrowheads="1"/>
          </p:cNvSpPr>
          <p:nvPr/>
        </p:nvSpPr>
        <p:spPr bwMode="auto">
          <a:xfrm>
            <a:off x="4038600" y="4020128"/>
            <a:ext cx="3810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30188" indent="-230188" eaLnBrk="1" hangingPunct="1">
              <a:spcBef>
                <a:spcPct val="50000"/>
              </a:spcBef>
              <a:buFontTx/>
              <a:buChar char="•"/>
            </a:pPr>
            <a:r>
              <a:rPr lang="en-US" altLang="en-US" sz="2400" dirty="0">
                <a:latin typeface="Times New Roman" panose="02020603050405020304" pitchFamily="18" charset="0"/>
              </a:rPr>
              <a:t>Communication Partners</a:t>
            </a:r>
          </a:p>
          <a:p>
            <a:pPr marL="230188" indent="-230188" eaLnBrk="1" hangingPunct="1">
              <a:spcBef>
                <a:spcPct val="50000"/>
              </a:spcBef>
              <a:buFontTx/>
              <a:buChar char="•"/>
            </a:pPr>
            <a:r>
              <a:rPr lang="en-US" altLang="en-US" sz="2400" dirty="0">
                <a:latin typeface="Times New Roman" panose="02020603050405020304" pitchFamily="18" charset="0"/>
              </a:rPr>
              <a:t>Communication Ease</a:t>
            </a:r>
          </a:p>
          <a:p>
            <a:pPr marL="230188" indent="-230188" eaLnBrk="1" hangingPunct="1">
              <a:spcBef>
                <a:spcPct val="50000"/>
              </a:spcBef>
              <a:buFontTx/>
              <a:buChar char="•"/>
            </a:pPr>
            <a:r>
              <a:rPr lang="en-US" altLang="en-US" sz="2400" dirty="0">
                <a:latin typeface="Times New Roman" panose="02020603050405020304" pitchFamily="18" charset="0"/>
              </a:rPr>
              <a:t>Preferred Communication Mode</a:t>
            </a:r>
          </a:p>
          <a:p>
            <a:pPr eaLnBrk="1" hangingPunct="1">
              <a:spcBef>
                <a:spcPct val="50000"/>
              </a:spcBef>
              <a:buFontTx/>
              <a:buChar char="•"/>
            </a:pPr>
            <a:endParaRPr lang="en-US" altLang="en-US" sz="2400" dirty="0">
              <a:latin typeface="Times New Roman" panose="02020603050405020304" pitchFamily="18" charset="0"/>
            </a:endParaRPr>
          </a:p>
          <a:p>
            <a:pPr lvl="5">
              <a:spcBef>
                <a:spcPct val="50000"/>
              </a:spcBef>
            </a:pPr>
            <a:endParaRPr lang="en-US" altLang="en-US" sz="2400" dirty="0">
              <a:latin typeface="Times New Roman" panose="02020603050405020304" pitchFamily="18" charset="0"/>
            </a:endParaRPr>
          </a:p>
        </p:txBody>
      </p:sp>
      <p:sp>
        <p:nvSpPr>
          <p:cNvPr id="82959" name="Line 15"/>
          <p:cNvSpPr>
            <a:spLocks noChangeShapeType="1"/>
          </p:cNvSpPr>
          <p:nvPr/>
        </p:nvSpPr>
        <p:spPr bwMode="auto">
          <a:xfrm>
            <a:off x="2971800" y="3810000"/>
            <a:ext cx="5715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1088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F506-E6A9-4FEA-A0F5-DFB5D00EE6DA}"/>
              </a:ext>
            </a:extLst>
          </p:cNvPr>
          <p:cNvSpPr>
            <a:spLocks noGrp="1"/>
          </p:cNvSpPr>
          <p:nvPr>
            <p:ph type="title"/>
          </p:nvPr>
        </p:nvSpPr>
        <p:spPr>
          <a:xfrm>
            <a:off x="657224" y="499533"/>
            <a:ext cx="10772775" cy="829646"/>
          </a:xfrm>
        </p:spPr>
        <p:txBody>
          <a:bodyPr/>
          <a:lstStyle/>
          <a:p>
            <a:r>
              <a:rPr lang="en-US" dirty="0">
                <a:solidFill>
                  <a:schemeClr val="tx1">
                    <a:lumMod val="50000"/>
                    <a:lumOff val="50000"/>
                  </a:schemeClr>
                </a:solidFill>
              </a:rPr>
              <a:t>Communication Approaches</a:t>
            </a:r>
          </a:p>
        </p:txBody>
      </p:sp>
      <p:graphicFrame>
        <p:nvGraphicFramePr>
          <p:cNvPr id="4" name="Content Placeholder 3">
            <a:extLst>
              <a:ext uri="{FF2B5EF4-FFF2-40B4-BE49-F238E27FC236}">
                <a16:creationId xmlns:a16="http://schemas.microsoft.com/office/drawing/2014/main" id="{1D09D404-F06F-4A6F-997F-812E2E6CCBC3}"/>
              </a:ext>
            </a:extLst>
          </p:cNvPr>
          <p:cNvGraphicFramePr>
            <a:graphicFrameLocks noGrp="1"/>
          </p:cNvGraphicFramePr>
          <p:nvPr>
            <p:ph idx="1"/>
            <p:extLst>
              <p:ext uri="{D42A27DB-BD31-4B8C-83A1-F6EECF244321}">
                <p14:modId xmlns:p14="http://schemas.microsoft.com/office/powerpoint/2010/main" val="1561615460"/>
              </p:ext>
            </p:extLst>
          </p:nvPr>
        </p:nvGraphicFramePr>
        <p:xfrm>
          <a:off x="676275" y="1498861"/>
          <a:ext cx="10753726" cy="5144561"/>
        </p:xfrm>
        <a:graphic>
          <a:graphicData uri="http://schemas.openxmlformats.org/drawingml/2006/table">
            <a:tbl>
              <a:tblPr firstRow="1" bandRow="1">
                <a:tableStyleId>{5C22544A-7EE6-4342-B048-85BDC9FD1C3A}</a:tableStyleId>
              </a:tblPr>
              <a:tblGrid>
                <a:gridCol w="5376863">
                  <a:extLst>
                    <a:ext uri="{9D8B030D-6E8A-4147-A177-3AD203B41FA5}">
                      <a16:colId xmlns:a16="http://schemas.microsoft.com/office/drawing/2014/main" val="3835654768"/>
                    </a:ext>
                  </a:extLst>
                </a:gridCol>
                <a:gridCol w="5376863">
                  <a:extLst>
                    <a:ext uri="{9D8B030D-6E8A-4147-A177-3AD203B41FA5}">
                      <a16:colId xmlns:a16="http://schemas.microsoft.com/office/drawing/2014/main" val="1684245704"/>
                    </a:ext>
                  </a:extLst>
                </a:gridCol>
              </a:tblGrid>
              <a:tr h="547109">
                <a:tc>
                  <a:txBody>
                    <a:bodyPr/>
                    <a:lstStyle/>
                    <a:p>
                      <a:pPr algn="ctr"/>
                      <a:r>
                        <a:rPr lang="en-US" sz="2600" dirty="0"/>
                        <a:t>MODE</a:t>
                      </a:r>
                    </a:p>
                  </a:txBody>
                  <a:tcPr/>
                </a:tc>
                <a:tc>
                  <a:txBody>
                    <a:bodyPr/>
                    <a:lstStyle/>
                    <a:p>
                      <a:pPr algn="ctr"/>
                      <a:r>
                        <a:rPr lang="en-US" sz="2600" dirty="0"/>
                        <a:t>APPROACH</a:t>
                      </a:r>
                    </a:p>
                  </a:txBody>
                  <a:tcPr/>
                </a:tc>
                <a:extLst>
                  <a:ext uri="{0D108BD9-81ED-4DB2-BD59-A6C34878D82A}">
                    <a16:rowId xmlns:a16="http://schemas.microsoft.com/office/drawing/2014/main" val="3817676153"/>
                  </a:ext>
                </a:extLst>
              </a:tr>
              <a:tr h="852183">
                <a:tc>
                  <a:txBody>
                    <a:bodyPr/>
                    <a:lstStyle/>
                    <a:p>
                      <a:pPr algn="ctr"/>
                      <a:r>
                        <a:rPr lang="en-US" sz="2400" b="1" dirty="0"/>
                        <a:t>Primarily Auditory</a:t>
                      </a:r>
                    </a:p>
                  </a:txBody>
                  <a:tcPr/>
                </a:tc>
                <a:tc>
                  <a:txBody>
                    <a:bodyPr/>
                    <a:lstStyle/>
                    <a:p>
                      <a:pPr algn="ctr"/>
                      <a:r>
                        <a:rPr lang="en-US" sz="2400" b="1" dirty="0"/>
                        <a:t>Listening and Spoken Language (LSL)</a:t>
                      </a:r>
                    </a:p>
                  </a:txBody>
                  <a:tcPr/>
                </a:tc>
                <a:extLst>
                  <a:ext uri="{0D108BD9-81ED-4DB2-BD59-A6C34878D82A}">
                    <a16:rowId xmlns:a16="http://schemas.microsoft.com/office/drawing/2014/main" val="2593590104"/>
                  </a:ext>
                </a:extLst>
              </a:tr>
              <a:tr h="852183">
                <a:tc>
                  <a:txBody>
                    <a:bodyPr/>
                    <a:lstStyle/>
                    <a:p>
                      <a:pPr algn="ctr"/>
                      <a:r>
                        <a:rPr lang="en-US" sz="2400" b="1" dirty="0"/>
                        <a:t>Auditory with Visual Support</a:t>
                      </a:r>
                    </a:p>
                  </a:txBody>
                  <a:tcPr/>
                </a:tc>
                <a:tc>
                  <a:txBody>
                    <a:bodyPr/>
                    <a:lstStyle/>
                    <a:p>
                      <a:pPr algn="ctr"/>
                      <a:r>
                        <a:rPr lang="en-US" sz="2400" b="1" dirty="0"/>
                        <a:t>Auditory - Oral</a:t>
                      </a:r>
                    </a:p>
                  </a:txBody>
                  <a:tcPr/>
                </a:tc>
                <a:extLst>
                  <a:ext uri="{0D108BD9-81ED-4DB2-BD59-A6C34878D82A}">
                    <a16:rowId xmlns:a16="http://schemas.microsoft.com/office/drawing/2014/main" val="1259504326"/>
                  </a:ext>
                </a:extLst>
              </a:tr>
              <a:tr h="852183">
                <a:tc>
                  <a:txBody>
                    <a:bodyPr/>
                    <a:lstStyle/>
                    <a:p>
                      <a:pPr algn="ctr"/>
                      <a:r>
                        <a:rPr lang="en-US" sz="2400" b="1" dirty="0"/>
                        <a:t>Auditory – Visual</a:t>
                      </a:r>
                    </a:p>
                  </a:txBody>
                  <a:tcPr/>
                </a:tc>
                <a:tc>
                  <a:txBody>
                    <a:bodyPr/>
                    <a:lstStyle/>
                    <a:p>
                      <a:pPr algn="ctr"/>
                      <a:r>
                        <a:rPr lang="en-US" sz="2400" b="1" dirty="0"/>
                        <a:t>Cued Speech</a:t>
                      </a:r>
                    </a:p>
                    <a:p>
                      <a:pPr algn="ctr"/>
                      <a:r>
                        <a:rPr lang="en-US" sz="2400" b="1" dirty="0"/>
                        <a:t>Bilingual-Bimodal</a:t>
                      </a:r>
                    </a:p>
                  </a:txBody>
                  <a:tcPr/>
                </a:tc>
                <a:extLst>
                  <a:ext uri="{0D108BD9-81ED-4DB2-BD59-A6C34878D82A}">
                    <a16:rowId xmlns:a16="http://schemas.microsoft.com/office/drawing/2014/main" val="1288636565"/>
                  </a:ext>
                </a:extLst>
              </a:tr>
              <a:tr h="852183">
                <a:tc>
                  <a:txBody>
                    <a:bodyPr/>
                    <a:lstStyle/>
                    <a:p>
                      <a:pPr algn="ctr"/>
                      <a:r>
                        <a:rPr lang="en-US" sz="2400" b="1" dirty="0"/>
                        <a:t>Visual with Auditory Support</a:t>
                      </a:r>
                    </a:p>
                  </a:txBody>
                  <a:tcPr/>
                </a:tc>
                <a:tc>
                  <a:txBody>
                    <a:bodyPr/>
                    <a:lstStyle/>
                    <a:p>
                      <a:pPr algn="ctr"/>
                      <a:r>
                        <a:rPr lang="en-US" sz="2400" b="1" dirty="0"/>
                        <a:t>Simultaneous Communication</a:t>
                      </a:r>
                    </a:p>
                  </a:txBody>
                  <a:tcPr/>
                </a:tc>
                <a:extLst>
                  <a:ext uri="{0D108BD9-81ED-4DB2-BD59-A6C34878D82A}">
                    <a16:rowId xmlns:a16="http://schemas.microsoft.com/office/drawing/2014/main" val="2835075703"/>
                  </a:ext>
                </a:extLst>
              </a:tr>
              <a:tr h="852183">
                <a:tc>
                  <a:txBody>
                    <a:bodyPr/>
                    <a:lstStyle/>
                    <a:p>
                      <a:pPr algn="ctr"/>
                      <a:r>
                        <a:rPr lang="en-US" sz="2400" b="1" dirty="0"/>
                        <a:t>Primarily Visual</a:t>
                      </a:r>
                    </a:p>
                  </a:txBody>
                  <a:tcPr/>
                </a:tc>
                <a:tc>
                  <a:txBody>
                    <a:bodyPr/>
                    <a:lstStyle/>
                    <a:p>
                      <a:pPr algn="ctr"/>
                      <a:r>
                        <a:rPr lang="en-US" sz="2400" b="1" dirty="0"/>
                        <a:t>Manually Coded English</a:t>
                      </a:r>
                    </a:p>
                    <a:p>
                      <a:pPr algn="ctr"/>
                      <a:r>
                        <a:rPr lang="en-US" sz="2400" b="1" dirty="0"/>
                        <a:t>ASL</a:t>
                      </a:r>
                    </a:p>
                    <a:p>
                      <a:pPr algn="ctr"/>
                      <a:r>
                        <a:rPr lang="en-US" sz="2400" b="1" dirty="0"/>
                        <a:t>Bilingualism</a:t>
                      </a:r>
                    </a:p>
                  </a:txBody>
                  <a:tcPr/>
                </a:tc>
                <a:extLst>
                  <a:ext uri="{0D108BD9-81ED-4DB2-BD59-A6C34878D82A}">
                    <a16:rowId xmlns:a16="http://schemas.microsoft.com/office/drawing/2014/main" val="722178773"/>
                  </a:ext>
                </a:extLst>
              </a:tr>
            </a:tbl>
          </a:graphicData>
        </a:graphic>
      </p:graphicFrame>
    </p:spTree>
    <p:extLst>
      <p:ext uri="{BB962C8B-B14F-4D97-AF65-F5344CB8AC3E}">
        <p14:creationId xmlns:p14="http://schemas.microsoft.com/office/powerpoint/2010/main" val="190853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046" y="342148"/>
            <a:ext cx="10058400" cy="1371600"/>
          </a:xfrm>
        </p:spPr>
        <p:txBody>
          <a:bodyPr>
            <a:normAutofit/>
          </a:bodyPr>
          <a:lstStyle/>
          <a:p>
            <a:r>
              <a:rPr lang="en-US" dirty="0">
                <a:solidFill>
                  <a:schemeClr val="tx1">
                    <a:lumMod val="65000"/>
                    <a:lumOff val="35000"/>
                  </a:schemeClr>
                </a:solidFill>
              </a:rPr>
              <a:t>OCHL ACCESS: Summary of Evidence</a:t>
            </a:r>
            <a:br>
              <a:rPr lang="en-US" dirty="0">
                <a:solidFill>
                  <a:schemeClr val="tx1">
                    <a:lumMod val="65000"/>
                    <a:lumOff val="35000"/>
                  </a:schemeClr>
                </a:solidFill>
              </a:rPr>
            </a:br>
            <a:r>
              <a:rPr lang="en-US" sz="3600" dirty="0">
                <a:solidFill>
                  <a:schemeClr val="tx1">
                    <a:lumMod val="65000"/>
                    <a:lumOff val="35000"/>
                  </a:schemeClr>
                </a:solidFill>
              </a:rPr>
              <a:t>M.P. Moeller, Boys Town National Research Hospital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1408658"/>
              </p:ext>
            </p:extLst>
          </p:nvPr>
        </p:nvGraphicFramePr>
        <p:xfrm>
          <a:off x="1066800" y="1593669"/>
          <a:ext cx="10058400" cy="4911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157638" y="1634923"/>
            <a:ext cx="65434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6" name="Rectangle 5"/>
          <p:cNvSpPr/>
          <p:nvPr/>
        </p:nvSpPr>
        <p:spPr>
          <a:xfrm>
            <a:off x="1564752" y="2470947"/>
            <a:ext cx="6238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sp>
        <p:nvSpPr>
          <p:cNvPr id="7" name="Rectangle 6"/>
          <p:cNvSpPr/>
          <p:nvPr/>
        </p:nvSpPr>
        <p:spPr>
          <a:xfrm>
            <a:off x="1765744" y="3960113"/>
            <a:ext cx="63991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a:t>
            </a:r>
          </a:p>
        </p:txBody>
      </p:sp>
      <p:sp>
        <p:nvSpPr>
          <p:cNvPr id="8" name="Rectangle 7"/>
          <p:cNvSpPr/>
          <p:nvPr/>
        </p:nvSpPr>
        <p:spPr>
          <a:xfrm>
            <a:off x="1760695" y="3202467"/>
            <a:ext cx="6238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sp>
        <p:nvSpPr>
          <p:cNvPr id="9" name="Rectangle 8"/>
          <p:cNvSpPr/>
          <p:nvPr/>
        </p:nvSpPr>
        <p:spPr>
          <a:xfrm>
            <a:off x="1644578" y="4743884"/>
            <a:ext cx="51648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a:t>
            </a:r>
          </a:p>
        </p:txBody>
      </p:sp>
      <p:sp>
        <p:nvSpPr>
          <p:cNvPr id="10" name="Rectangle 9"/>
          <p:cNvSpPr/>
          <p:nvPr/>
        </p:nvSpPr>
        <p:spPr>
          <a:xfrm>
            <a:off x="1226566" y="5553781"/>
            <a:ext cx="51648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a:t>
            </a:r>
          </a:p>
        </p:txBody>
      </p:sp>
      <p:sp>
        <p:nvSpPr>
          <p:cNvPr id="3" name="TextBox 2">
            <a:extLst>
              <a:ext uri="{FF2B5EF4-FFF2-40B4-BE49-F238E27FC236}">
                <a16:creationId xmlns:a16="http://schemas.microsoft.com/office/drawing/2014/main" id="{ABEE7682-BE12-4709-B9C9-ADAFA71EA9D9}"/>
              </a:ext>
            </a:extLst>
          </p:cNvPr>
          <p:cNvSpPr txBox="1"/>
          <p:nvPr/>
        </p:nvSpPr>
        <p:spPr>
          <a:xfrm>
            <a:off x="494675" y="6477111"/>
            <a:ext cx="9009089" cy="369332"/>
          </a:xfrm>
          <a:prstGeom prst="rect">
            <a:avLst/>
          </a:prstGeom>
          <a:noFill/>
        </p:spPr>
        <p:txBody>
          <a:bodyPr wrap="square" rtlCol="0">
            <a:spAutoFit/>
          </a:bodyPr>
          <a:lstStyle/>
          <a:p>
            <a:r>
              <a:rPr lang="en-US" dirty="0"/>
              <a:t>Moeller &amp; Tomblin (2015). Outcomes of Children with Hearing Loss, EAR &amp; HEARING </a:t>
            </a:r>
          </a:p>
        </p:txBody>
      </p:sp>
    </p:spTree>
    <p:extLst>
      <p:ext uri="{BB962C8B-B14F-4D97-AF65-F5344CB8AC3E}">
        <p14:creationId xmlns:p14="http://schemas.microsoft.com/office/powerpoint/2010/main" val="396243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66647" y="467313"/>
            <a:ext cx="5019675" cy="6162675"/>
          </a:xfrm>
          <a:prstGeom prst="rect">
            <a:avLst/>
          </a:prstGeom>
        </p:spPr>
      </p:pic>
      <p:sp>
        <p:nvSpPr>
          <p:cNvPr id="3" name="Title 2"/>
          <p:cNvSpPr>
            <a:spLocks noGrp="1"/>
          </p:cNvSpPr>
          <p:nvPr>
            <p:ph type="title"/>
          </p:nvPr>
        </p:nvSpPr>
        <p:spPr>
          <a:xfrm>
            <a:off x="648348" y="743955"/>
            <a:ext cx="5107577" cy="1371600"/>
          </a:xfrm>
          <a:solidFill>
            <a:schemeClr val="bg1"/>
          </a:solidFill>
        </p:spPr>
        <p:txBody>
          <a:bodyPr>
            <a:normAutofit fontScale="90000"/>
          </a:bodyPr>
          <a:lstStyle/>
          <a:p>
            <a:pPr algn="ctr"/>
            <a:r>
              <a:rPr lang="en-US" dirty="0">
                <a:solidFill>
                  <a:schemeClr val="tx1">
                    <a:lumMod val="65000"/>
                    <a:lumOff val="35000"/>
                  </a:schemeClr>
                </a:solidFill>
              </a:rPr>
              <a:t>The Importance of Audibility</a:t>
            </a:r>
          </a:p>
        </p:txBody>
      </p:sp>
      <p:sp>
        <p:nvSpPr>
          <p:cNvPr id="4" name="Content Placeholder 3"/>
          <p:cNvSpPr>
            <a:spLocks noGrp="1"/>
          </p:cNvSpPr>
          <p:nvPr>
            <p:ph idx="1"/>
          </p:nvPr>
        </p:nvSpPr>
        <p:spPr>
          <a:xfrm>
            <a:off x="886511" y="2765727"/>
            <a:ext cx="4558937" cy="1565846"/>
          </a:xfrm>
          <a:solidFill>
            <a:schemeClr val="accent1">
              <a:lumMod val="60000"/>
              <a:lumOff val="40000"/>
            </a:schemeClr>
          </a:solidFill>
          <a:ln w="28575">
            <a:solidFill>
              <a:schemeClr val="bg2">
                <a:lumMod val="75000"/>
              </a:schemeClr>
            </a:solidFill>
          </a:ln>
        </p:spPr>
        <p:txBody>
          <a:bodyPr>
            <a:normAutofit/>
          </a:bodyPr>
          <a:lstStyle/>
          <a:p>
            <a:pPr algn="ctr"/>
            <a:r>
              <a:rPr lang="en-US" sz="2800" dirty="0"/>
              <a:t>Outcomes of Children with Hearing Loss Study – OCHL</a:t>
            </a:r>
          </a:p>
          <a:p>
            <a:pPr algn="ctr"/>
            <a:r>
              <a:rPr lang="en-US" sz="2800" dirty="0"/>
              <a:t>Parent Handout</a:t>
            </a:r>
          </a:p>
          <a:p>
            <a:endParaRPr lang="en-US" sz="2800" dirty="0"/>
          </a:p>
        </p:txBody>
      </p:sp>
      <p:sp>
        <p:nvSpPr>
          <p:cNvPr id="5" name="Rectangle 4">
            <a:extLst>
              <a:ext uri="{FF2B5EF4-FFF2-40B4-BE49-F238E27FC236}">
                <a16:creationId xmlns:a16="http://schemas.microsoft.com/office/drawing/2014/main" id="{99BE7F7D-9FF2-4A6B-BBE6-5DAD4D125D5C}"/>
              </a:ext>
            </a:extLst>
          </p:cNvPr>
          <p:cNvSpPr/>
          <p:nvPr/>
        </p:nvSpPr>
        <p:spPr>
          <a:xfrm>
            <a:off x="494994" y="5447100"/>
            <a:ext cx="5341972" cy="461665"/>
          </a:xfrm>
          <a:prstGeom prst="rect">
            <a:avLst/>
          </a:prstGeom>
        </p:spPr>
        <p:txBody>
          <a:bodyPr wrap="square">
            <a:spAutoFit/>
          </a:bodyPr>
          <a:lstStyle/>
          <a:p>
            <a:r>
              <a:rPr lang="en-US" sz="2400" dirty="0">
                <a:hlinkClick r:id="rId4"/>
              </a:rPr>
              <a:t>http://ochlstudy.org/parent-handout.html</a:t>
            </a:r>
            <a:endParaRPr lang="en-US" sz="2400" dirty="0"/>
          </a:p>
        </p:txBody>
      </p:sp>
    </p:spTree>
    <p:extLst>
      <p:ext uri="{BB962C8B-B14F-4D97-AF65-F5344CB8AC3E}">
        <p14:creationId xmlns:p14="http://schemas.microsoft.com/office/powerpoint/2010/main" val="421069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9428" y="1"/>
            <a:ext cx="11829490" cy="6526306"/>
          </a:xfrm>
          <a:prstGeom prst="rect">
            <a:avLst/>
          </a:prstGeom>
        </p:spPr>
      </p:pic>
      <p:sp>
        <p:nvSpPr>
          <p:cNvPr id="2" name="Title 1"/>
          <p:cNvSpPr>
            <a:spLocks noGrp="1"/>
          </p:cNvSpPr>
          <p:nvPr>
            <p:ph type="title"/>
          </p:nvPr>
        </p:nvSpPr>
        <p:spPr>
          <a:xfrm>
            <a:off x="1328557" y="6130428"/>
            <a:ext cx="9213157" cy="791758"/>
          </a:xfrm>
        </p:spPr>
        <p:txBody>
          <a:bodyPr>
            <a:normAutofit/>
          </a:bodyPr>
          <a:lstStyle/>
          <a:p>
            <a:pPr algn="ctr"/>
            <a:r>
              <a:rPr lang="en-US" dirty="0"/>
              <a:t>Count-the-Dot Audiogram</a:t>
            </a:r>
          </a:p>
        </p:txBody>
      </p:sp>
    </p:spTree>
    <p:extLst>
      <p:ext uri="{BB962C8B-B14F-4D97-AF65-F5344CB8AC3E}">
        <p14:creationId xmlns:p14="http://schemas.microsoft.com/office/powerpoint/2010/main" val="115215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 name="Picture 1126">
            <a:extLst>
              <a:ext uri="{FF2B5EF4-FFF2-40B4-BE49-F238E27FC236}">
                <a16:creationId xmlns:a16="http://schemas.microsoft.com/office/drawing/2014/main" id="{87589930-0F8A-494B-9D6C-22F4D1711D2F}"/>
              </a:ext>
            </a:extLst>
          </p:cNvPr>
          <p:cNvPicPr>
            <a:picLocks noChangeAspect="1"/>
          </p:cNvPicPr>
          <p:nvPr/>
        </p:nvPicPr>
        <p:blipFill>
          <a:blip r:embed="rId3"/>
          <a:stretch>
            <a:fillRect/>
          </a:stretch>
        </p:blipFill>
        <p:spPr>
          <a:xfrm>
            <a:off x="0" y="2152598"/>
            <a:ext cx="6229118" cy="4342290"/>
          </a:xfrm>
          <a:prstGeom prst="rect">
            <a:avLst/>
          </a:prstGeom>
        </p:spPr>
      </p:pic>
      <p:pic>
        <p:nvPicPr>
          <p:cNvPr id="1128" name="Picture 1127">
            <a:extLst>
              <a:ext uri="{FF2B5EF4-FFF2-40B4-BE49-F238E27FC236}">
                <a16:creationId xmlns:a16="http://schemas.microsoft.com/office/drawing/2014/main" id="{F8D541F9-19AD-4F9E-94F3-618B15DDE8AC}"/>
              </a:ext>
            </a:extLst>
          </p:cNvPr>
          <p:cNvPicPr>
            <a:picLocks noChangeAspect="1"/>
          </p:cNvPicPr>
          <p:nvPr/>
        </p:nvPicPr>
        <p:blipFill>
          <a:blip r:embed="rId4"/>
          <a:stretch>
            <a:fillRect/>
          </a:stretch>
        </p:blipFill>
        <p:spPr>
          <a:xfrm>
            <a:off x="5692689" y="2237630"/>
            <a:ext cx="6120983" cy="4172227"/>
          </a:xfrm>
          <a:prstGeom prst="rect">
            <a:avLst/>
          </a:prstGeom>
        </p:spPr>
      </p:pic>
      <p:sp>
        <p:nvSpPr>
          <p:cNvPr id="1129" name="Title 1128">
            <a:extLst>
              <a:ext uri="{FF2B5EF4-FFF2-40B4-BE49-F238E27FC236}">
                <a16:creationId xmlns:a16="http://schemas.microsoft.com/office/drawing/2014/main" id="{9E7D9148-DE85-411A-88EC-489942411B45}"/>
              </a:ext>
            </a:extLst>
          </p:cNvPr>
          <p:cNvSpPr>
            <a:spLocks noGrp="1"/>
          </p:cNvSpPr>
          <p:nvPr>
            <p:ph type="title"/>
          </p:nvPr>
        </p:nvSpPr>
        <p:spPr>
          <a:xfrm>
            <a:off x="657224" y="499533"/>
            <a:ext cx="10772775" cy="1084338"/>
          </a:xfrm>
        </p:spPr>
        <p:txBody>
          <a:bodyPr/>
          <a:lstStyle/>
          <a:p>
            <a:r>
              <a:rPr lang="en-US" dirty="0">
                <a:solidFill>
                  <a:schemeClr val="tx1">
                    <a:lumMod val="65000"/>
                    <a:lumOff val="35000"/>
                  </a:schemeClr>
                </a:solidFill>
              </a:rPr>
              <a:t>Audibility: Count-the-Dots</a:t>
            </a:r>
          </a:p>
        </p:txBody>
      </p:sp>
    </p:spTree>
    <p:extLst>
      <p:ext uri="{BB962C8B-B14F-4D97-AF65-F5344CB8AC3E}">
        <p14:creationId xmlns:p14="http://schemas.microsoft.com/office/powerpoint/2010/main" val="28125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96E1-3570-499E-BBA7-EA1C42AB470E}"/>
              </a:ext>
            </a:extLst>
          </p:cNvPr>
          <p:cNvSpPr>
            <a:spLocks noGrp="1"/>
          </p:cNvSpPr>
          <p:nvPr>
            <p:ph type="title"/>
          </p:nvPr>
        </p:nvSpPr>
        <p:spPr>
          <a:xfrm>
            <a:off x="559570" y="443883"/>
            <a:ext cx="10772775" cy="1658198"/>
          </a:xfrm>
        </p:spPr>
        <p:txBody>
          <a:bodyPr>
            <a:normAutofit fontScale="90000"/>
          </a:bodyPr>
          <a:lstStyle/>
          <a:p>
            <a:r>
              <a:rPr lang="en-US" dirty="0">
                <a:solidFill>
                  <a:schemeClr val="tx1">
                    <a:lumMod val="65000"/>
                    <a:lumOff val="35000"/>
                  </a:schemeClr>
                </a:solidFill>
              </a:rPr>
              <a:t>Minimal, Mild, Unilateral, Single-sided Deafness (MMUSSD) </a:t>
            </a:r>
            <a:br>
              <a:rPr lang="en-US" dirty="0">
                <a:solidFill>
                  <a:schemeClr val="tx1">
                    <a:lumMod val="65000"/>
                    <a:lumOff val="35000"/>
                  </a:schemeClr>
                </a:solidFill>
              </a:rPr>
            </a:br>
            <a:r>
              <a:rPr lang="en-US" sz="2700" dirty="0">
                <a:solidFill>
                  <a:schemeClr val="tx1">
                    <a:lumMod val="65000"/>
                    <a:lumOff val="35000"/>
                  </a:schemeClr>
                </a:solidFill>
              </a:rPr>
              <a:t>Educational Audiology Association (2017); School-Based Audiology Advocacy Series</a:t>
            </a:r>
            <a:br>
              <a:rPr lang="en-US" sz="2700" dirty="0">
                <a:solidFill>
                  <a:schemeClr val="tx1">
                    <a:lumMod val="65000"/>
                    <a:lumOff val="35000"/>
                  </a:schemeClr>
                </a:solidFill>
              </a:rPr>
            </a:br>
            <a:r>
              <a:rPr lang="en-US" sz="2700" dirty="0">
                <a:solidFill>
                  <a:schemeClr val="tx1">
                    <a:lumMod val="65000"/>
                    <a:lumOff val="35000"/>
                  </a:schemeClr>
                </a:solidFill>
                <a:hlinkClick r:id="rId2"/>
              </a:rPr>
              <a:t>www.edaud.org</a:t>
            </a:r>
            <a:br>
              <a:rPr lang="en-US" sz="2700" dirty="0">
                <a:solidFill>
                  <a:schemeClr val="tx1">
                    <a:lumMod val="65000"/>
                    <a:lumOff val="35000"/>
                  </a:schemeClr>
                </a:solidFill>
              </a:rPr>
            </a:br>
            <a:br>
              <a:rPr lang="en-US" sz="2700" dirty="0"/>
            </a:br>
            <a:endParaRPr lang="en-US" sz="2700" dirty="0"/>
          </a:p>
        </p:txBody>
      </p:sp>
      <p:sp>
        <p:nvSpPr>
          <p:cNvPr id="3" name="Content Placeholder 2">
            <a:extLst>
              <a:ext uri="{FF2B5EF4-FFF2-40B4-BE49-F238E27FC236}">
                <a16:creationId xmlns:a16="http://schemas.microsoft.com/office/drawing/2014/main" id="{755FE8DF-7DBB-4695-B6A1-D7B596D8FDCD}"/>
              </a:ext>
            </a:extLst>
          </p:cNvPr>
          <p:cNvSpPr>
            <a:spLocks noGrp="1"/>
          </p:cNvSpPr>
          <p:nvPr>
            <p:ph idx="1"/>
          </p:nvPr>
        </p:nvSpPr>
        <p:spPr>
          <a:xfrm>
            <a:off x="559570" y="2435969"/>
            <a:ext cx="10587002" cy="3556617"/>
          </a:xfrm>
          <a:solidFill>
            <a:schemeClr val="accent1">
              <a:lumMod val="60000"/>
              <a:lumOff val="40000"/>
            </a:schemeClr>
          </a:solidFill>
          <a:ln w="28575">
            <a:solidFill>
              <a:schemeClr val="bg2">
                <a:lumMod val="75000"/>
              </a:schemeClr>
            </a:solidFill>
          </a:ln>
        </p:spPr>
        <p:txBody>
          <a:bodyPr>
            <a:normAutofit/>
          </a:bodyPr>
          <a:lstStyle/>
          <a:p>
            <a:pPr marL="228600" indent="-228600">
              <a:spcBef>
                <a:spcPts val="2400"/>
              </a:spcBef>
              <a:buFont typeface="Wingdings" panose="05000000000000000000" pitchFamily="2" charset="2"/>
              <a:buChar char="§"/>
            </a:pPr>
            <a:r>
              <a:rPr lang="en-US" dirty="0"/>
              <a:t>Difficulties understanding speech both in ideal and in challenging listening environments such as the classroom setting (</a:t>
            </a:r>
            <a:r>
              <a:rPr lang="en-US" dirty="0" err="1"/>
              <a:t>Crandell</a:t>
            </a:r>
            <a:r>
              <a:rPr lang="en-US" dirty="0"/>
              <a:t>, 1993) and poorer performance on complex listening tasks (Lewis et al., 2014).</a:t>
            </a:r>
          </a:p>
          <a:p>
            <a:pPr marL="228600" indent="-228600">
              <a:spcBef>
                <a:spcPts val="2400"/>
              </a:spcBef>
              <a:buFont typeface="Wingdings" panose="05000000000000000000" pitchFamily="2" charset="2"/>
              <a:buChar char="§"/>
            </a:pPr>
            <a:r>
              <a:rPr lang="en-US" dirty="0"/>
              <a:t>For those with UHL, difficulties locating the direction of sounds (Bess, 1986).</a:t>
            </a:r>
          </a:p>
          <a:p>
            <a:pPr marL="228600" indent="-228600">
              <a:spcBef>
                <a:spcPts val="2400"/>
              </a:spcBef>
              <a:buFont typeface="Wingdings" panose="05000000000000000000" pitchFamily="2" charset="2"/>
              <a:buChar char="§"/>
            </a:pPr>
            <a:r>
              <a:rPr lang="en-US" dirty="0"/>
              <a:t>Increased risk of speech production errors, language delays and deficits especially in structural language (Tharpe, 2008; Walker et al., 2015; </a:t>
            </a:r>
            <a:r>
              <a:rPr lang="en-US" dirty="0" err="1"/>
              <a:t>Winiger</a:t>
            </a:r>
            <a:r>
              <a:rPr lang="en-US" dirty="0"/>
              <a:t> et al., 2016).</a:t>
            </a:r>
          </a:p>
          <a:p>
            <a:pPr marL="228600" indent="-228600">
              <a:spcBef>
                <a:spcPts val="2400"/>
              </a:spcBef>
              <a:buFont typeface="Wingdings" panose="05000000000000000000" pitchFamily="2" charset="2"/>
              <a:buChar char="§"/>
            </a:pPr>
            <a:r>
              <a:rPr lang="en-US" dirty="0"/>
              <a:t>Phonological delays and difficulties with reading comprehension (Ross et al., 2008).</a:t>
            </a:r>
          </a:p>
          <a:p>
            <a:endParaRPr lang="en-US" dirty="0"/>
          </a:p>
        </p:txBody>
      </p:sp>
    </p:spTree>
    <p:extLst>
      <p:ext uri="{BB962C8B-B14F-4D97-AF65-F5344CB8AC3E}">
        <p14:creationId xmlns:p14="http://schemas.microsoft.com/office/powerpoint/2010/main" val="20969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1D4B-1D29-42F8-B392-277FB2066360}"/>
              </a:ext>
            </a:extLst>
          </p:cNvPr>
          <p:cNvSpPr>
            <a:spLocks noGrp="1"/>
          </p:cNvSpPr>
          <p:nvPr>
            <p:ph type="title"/>
          </p:nvPr>
        </p:nvSpPr>
        <p:spPr>
          <a:xfrm>
            <a:off x="531719" y="87605"/>
            <a:ext cx="5071223" cy="1212212"/>
          </a:xfrm>
        </p:spPr>
        <p:txBody>
          <a:bodyPr/>
          <a:lstStyle/>
          <a:p>
            <a:r>
              <a:rPr lang="en-US" b="1" dirty="0">
                <a:solidFill>
                  <a:schemeClr val="tx1">
                    <a:lumMod val="65000"/>
                    <a:lumOff val="35000"/>
                  </a:schemeClr>
                </a:solidFill>
              </a:rPr>
              <a:t>Access for Success</a:t>
            </a:r>
          </a:p>
        </p:txBody>
      </p:sp>
      <p:pic>
        <p:nvPicPr>
          <p:cNvPr id="6" name="Content Placeholder 5">
            <a:extLst>
              <a:ext uri="{FF2B5EF4-FFF2-40B4-BE49-F238E27FC236}">
                <a16:creationId xmlns:a16="http://schemas.microsoft.com/office/drawing/2014/main" id="{4F978DE8-8DF6-4BDD-AB8E-37CDED43F8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3263" y="-142407"/>
            <a:ext cx="5429587" cy="4072190"/>
          </a:xfrm>
          <a:prstGeom prst="rect">
            <a:avLst/>
          </a:prstGeom>
        </p:spPr>
      </p:pic>
      <p:pic>
        <p:nvPicPr>
          <p:cNvPr id="4" name="Picture 3">
            <a:extLst>
              <a:ext uri="{FF2B5EF4-FFF2-40B4-BE49-F238E27FC236}">
                <a16:creationId xmlns:a16="http://schemas.microsoft.com/office/drawing/2014/main" id="{3737D23A-059F-44FD-B6CB-9C7D53EDC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542" y="2258660"/>
            <a:ext cx="6008272" cy="4506204"/>
          </a:xfrm>
          <a:prstGeom prst="rect">
            <a:avLst/>
          </a:prstGeom>
        </p:spPr>
      </p:pic>
      <p:sp>
        <p:nvSpPr>
          <p:cNvPr id="5" name="Rectangle 4">
            <a:extLst>
              <a:ext uri="{FF2B5EF4-FFF2-40B4-BE49-F238E27FC236}">
                <a16:creationId xmlns:a16="http://schemas.microsoft.com/office/drawing/2014/main" id="{E90DEED2-3EF2-41AC-9FA5-E50AEA4BE428}"/>
              </a:ext>
            </a:extLst>
          </p:cNvPr>
          <p:cNvSpPr/>
          <p:nvPr/>
        </p:nvSpPr>
        <p:spPr>
          <a:xfrm>
            <a:off x="1819836" y="5128751"/>
            <a:ext cx="1416424" cy="974359"/>
          </a:xfrm>
          <a:prstGeom prst="rect">
            <a:avLst/>
          </a:prstGeom>
          <a:ln>
            <a:noFill/>
          </a:ln>
        </p:spPr>
        <p:style>
          <a:lnRef idx="2">
            <a:schemeClr val="accent6"/>
          </a:lnRef>
          <a:fillRef idx="1001">
            <a:schemeClr val="lt1"/>
          </a:fillRef>
          <a:effectRef idx="0">
            <a:schemeClr val="accent6"/>
          </a:effectRef>
          <a:fontRef idx="minor">
            <a:schemeClr val="dk1"/>
          </a:fontRef>
        </p:style>
        <p:txBody>
          <a:bodyPr rtlCol="0" anchor="ctr"/>
          <a:lstStyle/>
          <a:p>
            <a:pPr algn="r"/>
            <a:r>
              <a:rPr lang="en-US" sz="6000" dirty="0">
                <a:ln w="0"/>
                <a:solidFill>
                  <a:schemeClr val="accent1"/>
                </a:solidFill>
                <a:effectLst>
                  <a:outerShdw blurRad="38100" dist="25400" dir="5400000" algn="ctr" rotWithShape="0">
                    <a:srgbClr val="6E747A">
                      <a:alpha val="43000"/>
                    </a:srgbClr>
                  </a:outerShdw>
                </a:effectLst>
                <a:latin typeface="Gill Sans Ultra Bold" panose="020B0A02020104020203" pitchFamily="34" charset="0"/>
              </a:rPr>
              <a:t>A</a:t>
            </a:r>
          </a:p>
        </p:txBody>
      </p:sp>
    </p:spTree>
    <p:extLst>
      <p:ext uri="{BB962C8B-B14F-4D97-AF65-F5344CB8AC3E}">
        <p14:creationId xmlns:p14="http://schemas.microsoft.com/office/powerpoint/2010/main" val="28206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96E1-3570-499E-BBA7-EA1C42AB470E}"/>
              </a:ext>
            </a:extLst>
          </p:cNvPr>
          <p:cNvSpPr>
            <a:spLocks noGrp="1"/>
          </p:cNvSpPr>
          <p:nvPr>
            <p:ph type="title"/>
          </p:nvPr>
        </p:nvSpPr>
        <p:spPr>
          <a:xfrm>
            <a:off x="532937" y="527992"/>
            <a:ext cx="10772775" cy="1658198"/>
          </a:xfrm>
        </p:spPr>
        <p:txBody>
          <a:bodyPr>
            <a:normAutofit fontScale="90000"/>
          </a:bodyPr>
          <a:lstStyle/>
          <a:p>
            <a:r>
              <a:rPr lang="en-US" dirty="0">
                <a:solidFill>
                  <a:schemeClr val="tx1">
                    <a:lumMod val="65000"/>
                    <a:lumOff val="35000"/>
                  </a:schemeClr>
                </a:solidFill>
              </a:rPr>
              <a:t>Minimal, Mild, Unilateral, Single-sided Deafness (MMUSSD) </a:t>
            </a:r>
            <a:br>
              <a:rPr lang="en-US" dirty="0">
                <a:solidFill>
                  <a:schemeClr val="tx1">
                    <a:lumMod val="65000"/>
                    <a:lumOff val="35000"/>
                  </a:schemeClr>
                </a:solidFill>
              </a:rPr>
            </a:br>
            <a:r>
              <a:rPr lang="en-US" sz="2700" dirty="0">
                <a:solidFill>
                  <a:schemeClr val="tx1">
                    <a:lumMod val="65000"/>
                    <a:lumOff val="35000"/>
                  </a:schemeClr>
                </a:solidFill>
              </a:rPr>
              <a:t>Educational Audiology Association (2017); School-Based Audiology Advocacy Series</a:t>
            </a:r>
            <a:br>
              <a:rPr lang="en-US" sz="2700" dirty="0">
                <a:solidFill>
                  <a:schemeClr val="tx1">
                    <a:lumMod val="65000"/>
                    <a:lumOff val="35000"/>
                  </a:schemeClr>
                </a:solidFill>
              </a:rPr>
            </a:br>
            <a:r>
              <a:rPr lang="en-US" sz="2700" dirty="0">
                <a:solidFill>
                  <a:schemeClr val="tx1">
                    <a:lumMod val="65000"/>
                    <a:lumOff val="35000"/>
                  </a:schemeClr>
                </a:solidFill>
                <a:hlinkClick r:id="rId2"/>
              </a:rPr>
              <a:t>www.edaud.org</a:t>
            </a:r>
            <a:br>
              <a:rPr lang="en-US" sz="2700" dirty="0">
                <a:solidFill>
                  <a:schemeClr val="tx1">
                    <a:lumMod val="65000"/>
                    <a:lumOff val="35000"/>
                  </a:schemeClr>
                </a:solidFill>
              </a:rPr>
            </a:br>
            <a:br>
              <a:rPr lang="en-US" sz="2700" dirty="0">
                <a:solidFill>
                  <a:schemeClr val="tx1">
                    <a:lumMod val="65000"/>
                    <a:lumOff val="35000"/>
                  </a:schemeClr>
                </a:solidFill>
              </a:rPr>
            </a:br>
            <a:endParaRPr lang="en-US" sz="2700"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755FE8DF-7DBB-4695-B6A1-D7B596D8FDCD}"/>
              </a:ext>
            </a:extLst>
          </p:cNvPr>
          <p:cNvSpPr>
            <a:spLocks noGrp="1"/>
          </p:cNvSpPr>
          <p:nvPr>
            <p:ph idx="1"/>
          </p:nvPr>
        </p:nvSpPr>
        <p:spPr>
          <a:xfrm>
            <a:off x="532937" y="2290811"/>
            <a:ext cx="10897444" cy="4240618"/>
          </a:xfrm>
          <a:solidFill>
            <a:schemeClr val="accent1">
              <a:lumMod val="60000"/>
              <a:lumOff val="40000"/>
            </a:schemeClr>
          </a:solidFill>
          <a:ln w="28575">
            <a:solidFill>
              <a:schemeClr val="bg2">
                <a:lumMod val="75000"/>
              </a:schemeClr>
            </a:solidFill>
          </a:ln>
        </p:spPr>
        <p:txBody>
          <a:bodyPr>
            <a:normAutofit/>
          </a:bodyPr>
          <a:lstStyle/>
          <a:p>
            <a:pPr marL="228600" lvl="0" indent="-228600">
              <a:spcBef>
                <a:spcPts val="2400"/>
              </a:spcBef>
              <a:buFont typeface="Wingdings" panose="05000000000000000000" pitchFamily="2" charset="2"/>
              <a:buChar char="§"/>
            </a:pPr>
            <a:r>
              <a:rPr lang="en-US" dirty="0"/>
              <a:t>Low attention, lack of motivation, poor attention in class, and reduced class participation (Flexer, 1995; Porter et al., 2013)</a:t>
            </a:r>
          </a:p>
          <a:p>
            <a:pPr marL="228600" lvl="0" indent="-228600">
              <a:spcBef>
                <a:spcPts val="2400"/>
              </a:spcBef>
              <a:buFont typeface="Wingdings" panose="05000000000000000000" pitchFamily="2" charset="2"/>
              <a:buChar char="§"/>
            </a:pPr>
            <a:r>
              <a:rPr lang="en-US" dirty="0"/>
              <a:t>Behavioral problems associated with high internal stress such as noncompliance, aggression, impulsivity, and inflexibility. (</a:t>
            </a:r>
            <a:r>
              <a:rPr lang="en-US" dirty="0" err="1"/>
              <a:t>Winiger</a:t>
            </a:r>
            <a:r>
              <a:rPr lang="en-US" dirty="0"/>
              <a:t> et al., 2016).</a:t>
            </a:r>
          </a:p>
          <a:p>
            <a:pPr marL="228600" lvl="0" indent="-228600">
              <a:spcBef>
                <a:spcPts val="2400"/>
              </a:spcBef>
              <a:buFont typeface="Wingdings" panose="05000000000000000000" pitchFamily="2" charset="2"/>
              <a:buChar char="§"/>
            </a:pPr>
            <a:r>
              <a:rPr lang="en-US" dirty="0"/>
              <a:t>Strained communication with peers, difficulties making friends, and poorer peer relations (Tharpe, 2008; </a:t>
            </a:r>
            <a:r>
              <a:rPr lang="en-US" dirty="0" err="1"/>
              <a:t>Winiger</a:t>
            </a:r>
            <a:r>
              <a:rPr lang="en-US" dirty="0"/>
              <a:t>, et al., 2016).</a:t>
            </a:r>
          </a:p>
          <a:p>
            <a:pPr marL="228600" lvl="0" indent="-228600">
              <a:spcBef>
                <a:spcPts val="2400"/>
              </a:spcBef>
              <a:buFont typeface="Wingdings" panose="05000000000000000000" pitchFamily="2" charset="2"/>
              <a:buChar char="§"/>
            </a:pPr>
            <a:r>
              <a:rPr lang="en-US" dirty="0"/>
              <a:t>Low self-esteem (Bess, Dodd-Murphy, &amp; Parker, 1998; </a:t>
            </a:r>
            <a:r>
              <a:rPr lang="en-US" dirty="0" err="1"/>
              <a:t>Winiger</a:t>
            </a:r>
            <a:r>
              <a:rPr lang="en-US" dirty="0"/>
              <a:t> et al., 2016).</a:t>
            </a:r>
          </a:p>
          <a:p>
            <a:pPr marL="228600" lvl="0" indent="-228600">
              <a:spcBef>
                <a:spcPts val="2400"/>
              </a:spcBef>
              <a:buFont typeface="Wingdings" panose="05000000000000000000" pitchFamily="2" charset="2"/>
              <a:buChar char="§"/>
            </a:pPr>
            <a:r>
              <a:rPr lang="en-US" dirty="0"/>
              <a:t>Higher fatigue, increased listening effort, and stress levels as compared to peers (Bess, Gustafson, &amp; Hornsby 2014; Tharpe, 2008; Lieu et al., 2012).</a:t>
            </a:r>
          </a:p>
          <a:p>
            <a:endParaRPr lang="en-US" dirty="0"/>
          </a:p>
        </p:txBody>
      </p:sp>
    </p:spTree>
    <p:extLst>
      <p:ext uri="{BB962C8B-B14F-4D97-AF65-F5344CB8AC3E}">
        <p14:creationId xmlns:p14="http://schemas.microsoft.com/office/powerpoint/2010/main" val="12606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3588371"/>
              </p:ext>
            </p:extLst>
          </p:nvPr>
        </p:nvGraphicFramePr>
        <p:xfrm>
          <a:off x="478970" y="561702"/>
          <a:ext cx="10624457" cy="5513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871" y="3143109"/>
            <a:ext cx="2567255" cy="3111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8920" y="3356018"/>
            <a:ext cx="3340009" cy="26386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5124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642594"/>
            <a:ext cx="6132653" cy="1371600"/>
          </a:xfrm>
          <a:solidFill>
            <a:schemeClr val="bg1"/>
          </a:solidFill>
        </p:spPr>
        <p:txBody>
          <a:bodyPr/>
          <a:lstStyle/>
          <a:p>
            <a:r>
              <a:rPr lang="en-US" altLang="en-US" sz="4000" b="1" dirty="0">
                <a:solidFill>
                  <a:schemeClr val="tx1">
                    <a:lumMod val="65000"/>
                    <a:lumOff val="35000"/>
                  </a:schemeClr>
                </a:solidFill>
              </a:rPr>
              <a:t>Education Access: </a:t>
            </a:r>
            <a:br>
              <a:rPr lang="en-US" altLang="en-US" sz="4000" b="1" dirty="0">
                <a:solidFill>
                  <a:schemeClr val="tx1">
                    <a:lumMod val="65000"/>
                    <a:lumOff val="35000"/>
                  </a:schemeClr>
                </a:solidFill>
              </a:rPr>
            </a:br>
            <a:r>
              <a:rPr lang="en-US" altLang="en-US" sz="4000" b="1" dirty="0">
                <a:solidFill>
                  <a:schemeClr val="tx1">
                    <a:lumMod val="65000"/>
                    <a:lumOff val="35000"/>
                  </a:schemeClr>
                </a:solidFill>
              </a:rPr>
              <a:t>What does it mean to you?</a:t>
            </a:r>
          </a:p>
        </p:txBody>
      </p:sp>
      <p:sp>
        <p:nvSpPr>
          <p:cNvPr id="34819" name="Rectangle 3"/>
          <p:cNvSpPr>
            <a:spLocks noGrp="1" noChangeArrowheads="1"/>
          </p:cNvSpPr>
          <p:nvPr>
            <p:ph idx="1"/>
          </p:nvPr>
        </p:nvSpPr>
        <p:spPr>
          <a:xfrm>
            <a:off x="1905000" y="2057401"/>
            <a:ext cx="8229600" cy="4530725"/>
          </a:xfrm>
        </p:spPr>
        <p:txBody>
          <a:bodyPr/>
          <a:lstStyle/>
          <a:p>
            <a:pPr>
              <a:lnSpc>
                <a:spcPct val="90000"/>
              </a:lnSpc>
            </a:pPr>
            <a:endParaRPr lang="en-US" altLang="en-US" sz="2400" dirty="0">
              <a:solidFill>
                <a:srgbClr val="0000A4"/>
              </a:solidFill>
            </a:endParaRPr>
          </a:p>
          <a:p>
            <a:pPr>
              <a:lnSpc>
                <a:spcPct val="90000"/>
              </a:lnSpc>
            </a:pPr>
            <a:endParaRPr lang="en-US" altLang="en-US" sz="2400" dirty="0"/>
          </a:p>
        </p:txBody>
      </p:sp>
      <p:grpSp>
        <p:nvGrpSpPr>
          <p:cNvPr id="12" name="Group 11">
            <a:extLst>
              <a:ext uri="{FF2B5EF4-FFF2-40B4-BE49-F238E27FC236}">
                <a16:creationId xmlns:a16="http://schemas.microsoft.com/office/drawing/2014/main" id="{20607794-F26F-453D-A489-A906ECD65B56}"/>
              </a:ext>
            </a:extLst>
          </p:cNvPr>
          <p:cNvGrpSpPr/>
          <p:nvPr/>
        </p:nvGrpSpPr>
        <p:grpSpPr>
          <a:xfrm>
            <a:off x="7625917" y="2250620"/>
            <a:ext cx="2698813" cy="1425691"/>
            <a:chOff x="6773991" y="-3302154"/>
            <a:chExt cx="3322398" cy="3109722"/>
          </a:xfrm>
        </p:grpSpPr>
        <p:sp>
          <p:nvSpPr>
            <p:cNvPr id="17" name="Oval 16">
              <a:extLst>
                <a:ext uri="{FF2B5EF4-FFF2-40B4-BE49-F238E27FC236}">
                  <a16:creationId xmlns:a16="http://schemas.microsoft.com/office/drawing/2014/main" id="{125C72C8-7ED0-4072-A68C-612C96D90206}"/>
                </a:ext>
              </a:extLst>
            </p:cNvPr>
            <p:cNvSpPr/>
            <p:nvPr/>
          </p:nvSpPr>
          <p:spPr>
            <a:xfrm>
              <a:off x="6773991" y="-3302154"/>
              <a:ext cx="3322398" cy="31097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CE43BB0A-976A-4D54-AD48-75BA093CBDC1}"/>
                </a:ext>
              </a:extLst>
            </p:cNvPr>
            <p:cNvSpPr txBox="1"/>
            <p:nvPr/>
          </p:nvSpPr>
          <p:spPr>
            <a:xfrm>
              <a:off x="7149432" y="-2804172"/>
              <a:ext cx="2571514" cy="2198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3600" b="1" kern="1200" dirty="0">
                  <a:solidFill>
                    <a:schemeClr val="tx1"/>
                  </a:solidFill>
                </a:rPr>
                <a:t>ACCESS</a:t>
              </a:r>
            </a:p>
          </p:txBody>
        </p:sp>
      </p:grpSp>
      <p:sp>
        <p:nvSpPr>
          <p:cNvPr id="13" name="Arrow: Left 12">
            <a:extLst>
              <a:ext uri="{FF2B5EF4-FFF2-40B4-BE49-F238E27FC236}">
                <a16:creationId xmlns:a16="http://schemas.microsoft.com/office/drawing/2014/main" id="{615446B1-46A2-4E92-B7F9-811E96A4AB29}"/>
              </a:ext>
            </a:extLst>
          </p:cNvPr>
          <p:cNvSpPr/>
          <p:nvPr/>
        </p:nvSpPr>
        <p:spPr>
          <a:xfrm rot="16200000">
            <a:off x="8604664" y="1596569"/>
            <a:ext cx="755708" cy="646659"/>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grpSp>
        <p:nvGrpSpPr>
          <p:cNvPr id="14" name="Group 13">
            <a:extLst>
              <a:ext uri="{FF2B5EF4-FFF2-40B4-BE49-F238E27FC236}">
                <a16:creationId xmlns:a16="http://schemas.microsoft.com/office/drawing/2014/main" id="{02B45C96-6E86-4398-B0EE-8784783EBCB7}"/>
              </a:ext>
            </a:extLst>
          </p:cNvPr>
          <p:cNvGrpSpPr/>
          <p:nvPr/>
        </p:nvGrpSpPr>
        <p:grpSpPr>
          <a:xfrm>
            <a:off x="7830436" y="684843"/>
            <a:ext cx="2304164" cy="965150"/>
            <a:chOff x="3998110" y="-196722"/>
            <a:chExt cx="2554629" cy="2105189"/>
          </a:xfrm>
        </p:grpSpPr>
        <p:sp>
          <p:nvSpPr>
            <p:cNvPr id="15" name="Rectangle: Rounded Corners 14">
              <a:extLst>
                <a:ext uri="{FF2B5EF4-FFF2-40B4-BE49-F238E27FC236}">
                  <a16:creationId xmlns:a16="http://schemas.microsoft.com/office/drawing/2014/main" id="{D1377D8A-1BCA-4B22-B030-686D64944DB9}"/>
                </a:ext>
              </a:extLst>
            </p:cNvPr>
            <p:cNvSpPr/>
            <p:nvPr/>
          </p:nvSpPr>
          <p:spPr>
            <a:xfrm>
              <a:off x="3998110" y="-196722"/>
              <a:ext cx="2554629" cy="2105189"/>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Rectangle: Rounded Corners 7">
              <a:extLst>
                <a:ext uri="{FF2B5EF4-FFF2-40B4-BE49-F238E27FC236}">
                  <a16:creationId xmlns:a16="http://schemas.microsoft.com/office/drawing/2014/main" id="{41234188-A982-4893-9689-ED15D60BBB49}"/>
                </a:ext>
              </a:extLst>
            </p:cNvPr>
            <p:cNvSpPr txBox="1"/>
            <p:nvPr/>
          </p:nvSpPr>
          <p:spPr>
            <a:xfrm>
              <a:off x="4059769" y="-135063"/>
              <a:ext cx="2431311" cy="1981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Education</a:t>
              </a:r>
            </a:p>
          </p:txBody>
        </p:sp>
      </p:grpSp>
    </p:spTree>
    <p:extLst>
      <p:ext uri="{BB962C8B-B14F-4D97-AF65-F5344CB8AC3E}">
        <p14:creationId xmlns:p14="http://schemas.microsoft.com/office/powerpoint/2010/main" val="177038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986" y="604346"/>
            <a:ext cx="7200900" cy="1114425"/>
          </a:xfrm>
        </p:spPr>
        <p:txBody>
          <a:bodyPr>
            <a:normAutofit fontScale="90000"/>
          </a:bodyPr>
          <a:lstStyle/>
          <a:p>
            <a:r>
              <a:rPr lang="en-US" dirty="0">
                <a:solidFill>
                  <a:schemeClr val="tx1">
                    <a:lumMod val="65000"/>
                    <a:lumOff val="35000"/>
                  </a:schemeClr>
                </a:solidFill>
              </a:rPr>
              <a:t>Cheryl’s definition: </a:t>
            </a:r>
            <a:br>
              <a:rPr lang="en-US" dirty="0">
                <a:solidFill>
                  <a:schemeClr val="tx1">
                    <a:lumMod val="65000"/>
                    <a:lumOff val="35000"/>
                  </a:schemeClr>
                </a:solidFill>
              </a:rPr>
            </a:br>
            <a:r>
              <a:rPr lang="en-US" dirty="0">
                <a:solidFill>
                  <a:schemeClr val="tx1">
                    <a:lumMod val="65000"/>
                    <a:lumOff val="35000"/>
                  </a:schemeClr>
                </a:solidFill>
              </a:rPr>
              <a:t>Accessible Education</a:t>
            </a:r>
            <a:br>
              <a:rPr lang="en-US" dirty="0"/>
            </a:br>
            <a:endParaRPr lang="en-US" dirty="0"/>
          </a:p>
        </p:txBody>
      </p:sp>
      <p:sp>
        <p:nvSpPr>
          <p:cNvPr id="3" name="Rounded Rectangle 2"/>
          <p:cNvSpPr/>
          <p:nvPr/>
        </p:nvSpPr>
        <p:spPr>
          <a:xfrm>
            <a:off x="2221425" y="1929147"/>
            <a:ext cx="7923770" cy="37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5770466"/>
              </p:ext>
            </p:extLst>
          </p:nvPr>
        </p:nvGraphicFramePr>
        <p:xfrm>
          <a:off x="1718786" y="1718771"/>
          <a:ext cx="8450451" cy="469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76600" y="1981200"/>
            <a:ext cx="5613476" cy="738664"/>
          </a:xfrm>
          <a:prstGeom prst="rect">
            <a:avLst/>
          </a:prstGeom>
          <a:noFill/>
        </p:spPr>
        <p:txBody>
          <a:bodyPr wrap="square" rtlCol="0">
            <a:spAutoFit/>
          </a:bodyPr>
          <a:lstStyle/>
          <a:p>
            <a:pPr lvl="0" algn="ctr"/>
            <a:r>
              <a:rPr lang="en-US" sz="2100" b="1" dirty="0">
                <a:solidFill>
                  <a:schemeClr val="bg1"/>
                </a:solidFill>
              </a:rPr>
              <a:t>Instruction </a:t>
            </a:r>
            <a:r>
              <a:rPr lang="en-US" sz="2100" dirty="0">
                <a:solidFill>
                  <a:schemeClr val="bg1"/>
                </a:solidFill>
              </a:rPr>
              <a:t>supports student’s abilities and knowledge</a:t>
            </a:r>
          </a:p>
        </p:txBody>
      </p:sp>
      <p:sp>
        <p:nvSpPr>
          <p:cNvPr id="6" name="TextBox 5">
            <a:extLst>
              <a:ext uri="{FF2B5EF4-FFF2-40B4-BE49-F238E27FC236}">
                <a16:creationId xmlns:a16="http://schemas.microsoft.com/office/drawing/2014/main" id="{D520BD77-699E-41CC-9C54-333B0B0C57AE}"/>
              </a:ext>
            </a:extLst>
          </p:cNvPr>
          <p:cNvSpPr txBox="1"/>
          <p:nvPr/>
        </p:nvSpPr>
        <p:spPr>
          <a:xfrm>
            <a:off x="3028322" y="5581786"/>
            <a:ext cx="6668863" cy="923330"/>
          </a:xfrm>
          <a:prstGeom prst="rect">
            <a:avLst/>
          </a:prstGeom>
          <a:solidFill>
            <a:schemeClr val="accent1"/>
          </a:solidFill>
        </p:spPr>
        <p:txBody>
          <a:bodyPr wrap="square" rtlCol="0">
            <a:spAutoFit/>
          </a:bodyPr>
          <a:lstStyle/>
          <a:p>
            <a:pPr algn="ctr"/>
            <a:r>
              <a:rPr lang="en-US" altLang="en-US" b="1" dirty="0"/>
              <a:t>Learning occurs when there is knowledge of language and vocabulary,  content is linked to experience or previous learning…</a:t>
            </a:r>
          </a:p>
          <a:p>
            <a:endParaRPr lang="en-US" dirty="0"/>
          </a:p>
        </p:txBody>
      </p:sp>
    </p:spTree>
    <p:extLst>
      <p:ext uri="{BB962C8B-B14F-4D97-AF65-F5344CB8AC3E}">
        <p14:creationId xmlns:p14="http://schemas.microsoft.com/office/powerpoint/2010/main" val="29631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62149" y="530098"/>
            <a:ext cx="10659291" cy="1686159"/>
          </a:xfrm>
          <a:noFill/>
        </p:spPr>
        <p:txBody>
          <a:bodyPr>
            <a:normAutofit fontScale="90000"/>
          </a:bodyPr>
          <a:lstStyle/>
          <a:p>
            <a:pPr algn="ctr"/>
            <a:r>
              <a:rPr lang="en-US" altLang="en-US" sz="4800" dirty="0">
                <a:solidFill>
                  <a:schemeClr val="tx1">
                    <a:lumMod val="65000"/>
                    <a:lumOff val="35000"/>
                  </a:schemeClr>
                </a:solidFill>
              </a:rPr>
              <a:t>Challenges of Inclusion in Early Childhood</a:t>
            </a:r>
            <a:br>
              <a:rPr lang="en-US" altLang="en-US" sz="4800" dirty="0">
                <a:solidFill>
                  <a:schemeClr val="tx1">
                    <a:lumMod val="65000"/>
                    <a:lumOff val="35000"/>
                  </a:schemeClr>
                </a:solidFill>
              </a:rPr>
            </a:br>
            <a:r>
              <a:rPr lang="en-US" sz="4800" dirty="0">
                <a:solidFill>
                  <a:schemeClr val="tx1">
                    <a:lumMod val="65000"/>
                    <a:lumOff val="35000"/>
                  </a:schemeClr>
                </a:solidFill>
              </a:rPr>
              <a:t>Inclusion in Early Childhood Education Programs </a:t>
            </a:r>
            <a:br>
              <a:rPr lang="en-US" sz="4800" dirty="0">
                <a:solidFill>
                  <a:schemeClr val="tx1"/>
                </a:solidFill>
              </a:rPr>
            </a:br>
            <a:r>
              <a:rPr lang="en-US" sz="2700" dirty="0">
                <a:solidFill>
                  <a:schemeClr val="tx1"/>
                </a:solidFill>
              </a:rPr>
              <a:t>U.S. Department of Health and Human Services &amp; U.S. Department of Education (September 14, 2015). </a:t>
            </a:r>
            <a:r>
              <a:rPr lang="en-US" sz="2700" i="1" dirty="0">
                <a:solidFill>
                  <a:schemeClr val="tx1"/>
                </a:solidFill>
              </a:rPr>
              <a:t>Policy Statement on Inclusion of Children with Disabilities in Early Childhood Programs</a:t>
            </a:r>
            <a:endParaRPr lang="en-US" altLang="en-US" sz="2700" dirty="0">
              <a:solidFill>
                <a:schemeClr val="tx1">
                  <a:lumMod val="65000"/>
                  <a:lumOff val="35000"/>
                </a:schemeClr>
              </a:solidFill>
            </a:endParaRPr>
          </a:p>
        </p:txBody>
      </p:sp>
      <p:sp>
        <p:nvSpPr>
          <p:cNvPr id="84995" name="Rectangle 3"/>
          <p:cNvSpPr>
            <a:spLocks noGrp="1" noChangeArrowheads="1"/>
          </p:cNvSpPr>
          <p:nvPr>
            <p:ph idx="1"/>
          </p:nvPr>
        </p:nvSpPr>
        <p:spPr>
          <a:xfrm>
            <a:off x="862149" y="2448733"/>
            <a:ext cx="10265633" cy="4114800"/>
          </a:xfrm>
          <a:solidFill>
            <a:schemeClr val="accent1">
              <a:lumMod val="60000"/>
              <a:lumOff val="40000"/>
            </a:schemeClr>
          </a:solidFill>
          <a:ln w="28575">
            <a:solidFill>
              <a:schemeClr val="tx1"/>
            </a:solidFill>
          </a:ln>
        </p:spPr>
        <p:txBody>
          <a:bodyPr>
            <a:normAutofit/>
          </a:bodyPr>
          <a:lstStyle/>
          <a:p>
            <a:pPr marL="228600" indent="-228600">
              <a:buFont typeface="Wingdings" panose="05000000000000000000" pitchFamily="2" charset="2"/>
              <a:buChar char="§"/>
            </a:pPr>
            <a:r>
              <a:rPr lang="en-US" altLang="en-US" sz="2400" dirty="0"/>
              <a:t>Full communication access to all activities (sign/visual/auditory)</a:t>
            </a:r>
          </a:p>
          <a:p>
            <a:pPr marL="228600" indent="-228600">
              <a:buFont typeface="Wingdings" panose="05000000000000000000" pitchFamily="2" charset="2"/>
              <a:buChar char="§"/>
            </a:pPr>
            <a:r>
              <a:rPr lang="en-US" altLang="en-US" sz="2400" dirty="0"/>
              <a:t>Visually oriented environment</a:t>
            </a:r>
          </a:p>
          <a:p>
            <a:pPr marL="228600" indent="-228600">
              <a:buFont typeface="Wingdings" panose="05000000000000000000" pitchFamily="2" charset="2"/>
              <a:buChar char="§"/>
            </a:pPr>
            <a:r>
              <a:rPr lang="en-US" altLang="en-US" sz="2400" dirty="0"/>
              <a:t>Interactions with adults/peers who are deaf and hard of hearing or deaf/blind</a:t>
            </a:r>
          </a:p>
          <a:p>
            <a:pPr marL="228600" indent="-228600">
              <a:buFont typeface="Wingdings" panose="05000000000000000000" pitchFamily="2" charset="2"/>
              <a:buChar char="§"/>
            </a:pPr>
            <a:r>
              <a:rPr lang="en-US" altLang="en-US" sz="2400" dirty="0"/>
              <a:t>Language skills within 1-2 </a:t>
            </a:r>
            <a:r>
              <a:rPr lang="en-US" altLang="en-US" sz="2400" dirty="0" err="1"/>
              <a:t>yrs</a:t>
            </a:r>
            <a:r>
              <a:rPr lang="en-US" altLang="en-US" sz="2400" dirty="0"/>
              <a:t> of class</a:t>
            </a:r>
          </a:p>
          <a:p>
            <a:pPr marL="228600" indent="-228600">
              <a:buFont typeface="Wingdings" panose="05000000000000000000" pitchFamily="2" charset="2"/>
              <a:buChar char="§"/>
            </a:pPr>
            <a:r>
              <a:rPr lang="en-US" altLang="en-US" sz="2400" dirty="0"/>
              <a:t>Progress: 1 years growth in 1 year</a:t>
            </a:r>
          </a:p>
          <a:p>
            <a:pPr marL="228600" indent="-228600">
              <a:buFont typeface="Wingdings" panose="05000000000000000000" pitchFamily="2" charset="2"/>
              <a:buChar char="§"/>
            </a:pPr>
            <a:r>
              <a:rPr lang="en-US" altLang="en-US" sz="2400" dirty="0"/>
              <a:t>Least Restrictive Environment (LRE)</a:t>
            </a:r>
          </a:p>
          <a:p>
            <a:pPr marL="457200" lvl="1" indent="-228600">
              <a:buFont typeface="Wingdings" panose="05000000000000000000" pitchFamily="2" charset="2"/>
              <a:buChar char="§"/>
            </a:pPr>
            <a:r>
              <a:rPr lang="en-US" altLang="en-US" sz="2200" dirty="0"/>
              <a:t>Separate is not equal (Brown vs Board of Education)</a:t>
            </a:r>
          </a:p>
          <a:p>
            <a:pPr marL="457200" lvl="1" indent="-228600">
              <a:buFont typeface="Wingdings" panose="05000000000000000000" pitchFamily="2" charset="2"/>
              <a:buChar char="§"/>
            </a:pPr>
            <a:r>
              <a:rPr lang="en-US" altLang="en-US" sz="2200" dirty="0"/>
              <a:t>Can equal occur in general </a:t>
            </a:r>
            <a:r>
              <a:rPr lang="en-US" altLang="en-US" sz="2200" dirty="0" err="1"/>
              <a:t>ed</a:t>
            </a:r>
            <a:r>
              <a:rPr lang="en-US" altLang="en-US" sz="2200" dirty="0"/>
              <a:t> classroom?</a:t>
            </a:r>
          </a:p>
          <a:p>
            <a:pPr marL="457200" lvl="1" indent="-228600">
              <a:buFont typeface="Wingdings" panose="05000000000000000000" pitchFamily="2" charset="2"/>
              <a:buChar char="§"/>
            </a:pPr>
            <a:r>
              <a:rPr lang="en-US" altLang="en-US" sz="2200" dirty="0"/>
              <a:t>Is Least Restrictive Environment a Language Rich Environment?</a:t>
            </a:r>
          </a:p>
          <a:p>
            <a:pPr>
              <a:buFont typeface="Wingdings" panose="05000000000000000000" pitchFamily="2" charset="2"/>
              <a:buNone/>
            </a:pPr>
            <a:endParaRPr lang="en-US" altLang="en-US" sz="2200" dirty="0"/>
          </a:p>
        </p:txBody>
      </p:sp>
    </p:spTree>
    <p:extLst>
      <p:ext uri="{BB962C8B-B14F-4D97-AF65-F5344CB8AC3E}">
        <p14:creationId xmlns:p14="http://schemas.microsoft.com/office/powerpoint/2010/main" val="35943608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9341215" cy="879562"/>
          </a:xfrm>
          <a:noFill/>
        </p:spPr>
        <p:txBody>
          <a:bodyPr/>
          <a:lstStyle/>
          <a:p>
            <a:r>
              <a:rPr lang="en-US" dirty="0">
                <a:solidFill>
                  <a:schemeClr val="tx1">
                    <a:lumMod val="65000"/>
                    <a:lumOff val="35000"/>
                  </a:schemeClr>
                </a:solidFill>
              </a:rPr>
              <a:t>Rights: IDEA &amp; 504</a:t>
            </a:r>
          </a:p>
        </p:txBody>
      </p:sp>
      <p:sp>
        <p:nvSpPr>
          <p:cNvPr id="3" name="Content Placeholder 2"/>
          <p:cNvSpPr>
            <a:spLocks noGrp="1"/>
          </p:cNvSpPr>
          <p:nvPr>
            <p:ph idx="1"/>
          </p:nvPr>
        </p:nvSpPr>
        <p:spPr>
          <a:xfrm>
            <a:off x="493776" y="1771048"/>
            <a:ext cx="10753725" cy="4855945"/>
          </a:xfrm>
          <a:solidFill>
            <a:schemeClr val="accent1">
              <a:lumMod val="60000"/>
              <a:lumOff val="40000"/>
            </a:schemeClr>
          </a:solidFill>
          <a:ln w="28575">
            <a:solidFill>
              <a:schemeClr val="tx1"/>
            </a:solidFill>
          </a:ln>
        </p:spPr>
        <p:txBody>
          <a:bodyPr>
            <a:normAutofit fontScale="92500" lnSpcReduction="20000"/>
          </a:bodyPr>
          <a:lstStyle/>
          <a:p>
            <a:pPr marL="0" indent="0">
              <a:lnSpc>
                <a:spcPct val="120000"/>
              </a:lnSpc>
              <a:buNone/>
            </a:pPr>
            <a:r>
              <a:rPr lang="en-US" sz="3600" dirty="0"/>
              <a:t>IDEA - provides educational rights and benefits for children with disabilities</a:t>
            </a:r>
          </a:p>
          <a:p>
            <a:pPr marL="346075" lvl="1" indent="-288925">
              <a:buFont typeface="Arial" panose="020B0604020202020204" pitchFamily="34" charset="0"/>
              <a:buChar char="•"/>
            </a:pPr>
            <a:r>
              <a:rPr lang="en-US" sz="3100" dirty="0"/>
              <a:t>Free Appropriate Public Education (FAPE) </a:t>
            </a:r>
          </a:p>
          <a:p>
            <a:pPr marL="798513" lvl="2" indent="-336550">
              <a:buFont typeface="Courier New" panose="02070309020205020404" pitchFamily="49" charset="0"/>
              <a:buChar char="o"/>
            </a:pPr>
            <a:r>
              <a:rPr lang="en-US" sz="2800" dirty="0"/>
              <a:t>Audiology services</a:t>
            </a:r>
          </a:p>
          <a:p>
            <a:pPr marL="798513" lvl="2" indent="-336550">
              <a:buFont typeface="Courier New" panose="02070309020205020404" pitchFamily="49" charset="0"/>
              <a:buChar char="o"/>
            </a:pPr>
            <a:r>
              <a:rPr lang="en-US" sz="2800" dirty="0"/>
              <a:t>Assistive technology and assistive technology services</a:t>
            </a:r>
          </a:p>
          <a:p>
            <a:pPr marL="798513" lvl="2" indent="-336550">
              <a:buFont typeface="Courier New" panose="02070309020205020404" pitchFamily="49" charset="0"/>
              <a:buChar char="o"/>
            </a:pPr>
            <a:r>
              <a:rPr lang="en-US" sz="2800" dirty="0"/>
              <a:t>Routine checking of hearing aids and external component of surgically implanted devices</a:t>
            </a:r>
          </a:p>
          <a:p>
            <a:pPr marL="798513" lvl="2" indent="-336550">
              <a:buFont typeface="Courier New" panose="02070309020205020404" pitchFamily="49" charset="0"/>
              <a:buChar char="o"/>
            </a:pPr>
            <a:r>
              <a:rPr lang="en-US" sz="2800" dirty="0"/>
              <a:t>IEPs &amp; Consideration of special factors</a:t>
            </a:r>
          </a:p>
          <a:p>
            <a:pPr marL="347663" indent="-342900">
              <a:lnSpc>
                <a:spcPct val="120000"/>
              </a:lnSpc>
              <a:spcBef>
                <a:spcPts val="600"/>
              </a:spcBef>
              <a:buFont typeface="Arial" panose="020B0604020202020204" pitchFamily="34" charset="0"/>
              <a:buChar char="•"/>
            </a:pPr>
            <a:r>
              <a:rPr lang="en-US" sz="3100" dirty="0"/>
              <a:t>504 – persons with qualified disabilities must be provided accommodations, does not require specially designed instruction, mitigating measure cannot exclude students</a:t>
            </a:r>
          </a:p>
          <a:p>
            <a:pPr marL="798513" lvl="2" indent="-336550">
              <a:lnSpc>
                <a:spcPct val="120000"/>
              </a:lnSpc>
              <a:buFont typeface="Courier New" panose="02070309020205020404" pitchFamily="49" charset="0"/>
              <a:buChar char="o"/>
            </a:pPr>
            <a:endParaRPr lang="en-US" dirty="0"/>
          </a:p>
          <a:p>
            <a:pPr lvl="2">
              <a:buFont typeface="Arial" panose="020B0604020202020204" pitchFamily="34" charset="0"/>
              <a:buChar char="•"/>
            </a:pPr>
            <a:endParaRPr lang="en-US" dirty="0"/>
          </a:p>
          <a:p>
            <a:pPr marL="0" lvl="3" indent="0">
              <a:buNone/>
            </a:pPr>
            <a:endParaRPr lang="en-US" dirty="0"/>
          </a:p>
          <a:p>
            <a:pPr lvl="1"/>
            <a:endParaRPr lang="en-US" dirty="0"/>
          </a:p>
        </p:txBody>
      </p:sp>
    </p:spTree>
    <p:extLst>
      <p:ext uri="{BB962C8B-B14F-4D97-AF65-F5344CB8AC3E}">
        <p14:creationId xmlns:p14="http://schemas.microsoft.com/office/powerpoint/2010/main" val="4149443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642594"/>
            <a:ext cx="10898372" cy="1371600"/>
          </a:xfrm>
          <a:noFill/>
        </p:spPr>
        <p:txBody>
          <a:bodyPr>
            <a:noAutofit/>
          </a:bodyPr>
          <a:lstStyle/>
          <a:p>
            <a:r>
              <a:rPr lang="en-US" sz="3600" dirty="0">
                <a:solidFill>
                  <a:schemeClr val="tx1">
                    <a:lumMod val="65000"/>
                    <a:lumOff val="35000"/>
                  </a:schemeClr>
                </a:solidFill>
              </a:rPr>
              <a:t>PART B DEVELOPMENT, REVIEW, AND REVISION OF IEP, Consideration of special factors 34CFR300.324(2) </a:t>
            </a:r>
          </a:p>
        </p:txBody>
      </p:sp>
      <p:sp>
        <p:nvSpPr>
          <p:cNvPr id="3" name="Content Placeholder 2"/>
          <p:cNvSpPr>
            <a:spLocks noGrp="1"/>
          </p:cNvSpPr>
          <p:nvPr>
            <p:ph idx="1"/>
          </p:nvPr>
        </p:nvSpPr>
        <p:spPr>
          <a:xfrm>
            <a:off x="723014" y="2264736"/>
            <a:ext cx="10455349" cy="4061636"/>
          </a:xfrm>
          <a:solidFill>
            <a:schemeClr val="accent1">
              <a:lumMod val="60000"/>
              <a:lumOff val="40000"/>
            </a:schemeClr>
          </a:solidFill>
          <a:ln w="28575">
            <a:solidFill>
              <a:schemeClr val="tx1"/>
            </a:solidFill>
          </a:ln>
        </p:spPr>
        <p:txBody>
          <a:bodyPr>
            <a:normAutofit/>
          </a:bodyPr>
          <a:lstStyle/>
          <a:p>
            <a:pPr marL="0" indent="0">
              <a:buNone/>
            </a:pPr>
            <a:r>
              <a:rPr lang="en-US" sz="2400" dirty="0"/>
              <a:t>The IEP Team must- </a:t>
            </a:r>
          </a:p>
          <a:p>
            <a:pPr marL="0" indent="0">
              <a:buNone/>
            </a:pPr>
            <a:r>
              <a:rPr lang="en-US" sz="2400" dirty="0"/>
              <a:t>(iv) Consider the communication needs of the child, and in the case of a child who is deaf or hard of hearing, </a:t>
            </a:r>
          </a:p>
          <a:p>
            <a:pPr lvl="1"/>
            <a:r>
              <a:rPr lang="en-US" sz="2200" dirty="0"/>
              <a:t>consider the child’s language and communication needs, </a:t>
            </a:r>
          </a:p>
          <a:p>
            <a:pPr lvl="1"/>
            <a:r>
              <a:rPr lang="en-US" sz="2200" dirty="0"/>
              <a:t>opportunities for direct communications with peers and professional personnel in the child’s language and communication mode, </a:t>
            </a:r>
          </a:p>
          <a:p>
            <a:pPr lvl="1"/>
            <a:r>
              <a:rPr lang="en-US" sz="2200" dirty="0"/>
              <a:t>academic level, </a:t>
            </a:r>
          </a:p>
          <a:p>
            <a:pPr lvl="1"/>
            <a:r>
              <a:rPr lang="en-US" sz="2200" dirty="0"/>
              <a:t>and full range of needs, including opportunities for direct instruction in the child’s language and communication mode; </a:t>
            </a:r>
          </a:p>
          <a:p>
            <a:pPr marL="0" indent="0">
              <a:buNone/>
            </a:pPr>
            <a:r>
              <a:rPr lang="en-US" sz="2400" dirty="0"/>
              <a:t>(v) Consider whether the child needs assistive technology devices and  services.</a:t>
            </a:r>
          </a:p>
        </p:txBody>
      </p:sp>
    </p:spTree>
    <p:extLst>
      <p:ext uri="{BB962C8B-B14F-4D97-AF65-F5344CB8AC3E}">
        <p14:creationId xmlns:p14="http://schemas.microsoft.com/office/powerpoint/2010/main" val="235044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2" y="199232"/>
            <a:ext cx="9601196" cy="803125"/>
          </a:xfrm>
          <a:noFill/>
        </p:spPr>
        <p:txBody>
          <a:bodyPr>
            <a:normAutofit/>
          </a:bodyPr>
          <a:lstStyle/>
          <a:p>
            <a:pPr algn="ctr"/>
            <a:r>
              <a:rPr lang="en-US" sz="4300" dirty="0">
                <a:solidFill>
                  <a:schemeClr val="tx1">
                    <a:lumMod val="65000"/>
                    <a:lumOff val="35000"/>
                  </a:schemeClr>
                </a:solidFill>
              </a:rPr>
              <a:t>IDEA – ADA (Title II) - 504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6334170"/>
              </p:ext>
            </p:extLst>
          </p:nvPr>
        </p:nvGraphicFramePr>
        <p:xfrm>
          <a:off x="329184" y="1002357"/>
          <a:ext cx="11567160" cy="5368859"/>
        </p:xfrm>
        <a:graphic>
          <a:graphicData uri="http://schemas.openxmlformats.org/drawingml/2006/table">
            <a:tbl>
              <a:tblPr firstRow="1" bandRow="1">
                <a:tableStyleId>{5C22544A-7EE6-4342-B048-85BDC9FD1C3A}</a:tableStyleId>
              </a:tblPr>
              <a:tblGrid>
                <a:gridCol w="2505456">
                  <a:extLst>
                    <a:ext uri="{9D8B030D-6E8A-4147-A177-3AD203B41FA5}">
                      <a16:colId xmlns:a16="http://schemas.microsoft.com/office/drawing/2014/main" val="20000"/>
                    </a:ext>
                  </a:extLst>
                </a:gridCol>
                <a:gridCol w="2812079">
                  <a:extLst>
                    <a:ext uri="{9D8B030D-6E8A-4147-A177-3AD203B41FA5}">
                      <a16:colId xmlns:a16="http://schemas.microsoft.com/office/drawing/2014/main" val="20001"/>
                    </a:ext>
                  </a:extLst>
                </a:gridCol>
                <a:gridCol w="3357834">
                  <a:extLst>
                    <a:ext uri="{9D8B030D-6E8A-4147-A177-3AD203B41FA5}">
                      <a16:colId xmlns:a16="http://schemas.microsoft.com/office/drawing/2014/main" val="20002"/>
                    </a:ext>
                  </a:extLst>
                </a:gridCol>
                <a:gridCol w="2891791">
                  <a:extLst>
                    <a:ext uri="{9D8B030D-6E8A-4147-A177-3AD203B41FA5}">
                      <a16:colId xmlns:a16="http://schemas.microsoft.com/office/drawing/2014/main" val="20003"/>
                    </a:ext>
                  </a:extLst>
                </a:gridCol>
              </a:tblGrid>
              <a:tr h="583499">
                <a:tc>
                  <a:txBody>
                    <a:bodyPr/>
                    <a:lstStyle/>
                    <a:p>
                      <a:pPr marL="0" indent="0" algn="ctr">
                        <a:tabLst/>
                      </a:pPr>
                      <a:endParaRPr lang="en-US" sz="2800" dirty="0"/>
                    </a:p>
                  </a:txBody>
                  <a:tcPr/>
                </a:tc>
                <a:tc>
                  <a:txBody>
                    <a:bodyPr/>
                    <a:lstStyle/>
                    <a:p>
                      <a:pPr algn="ctr"/>
                      <a:r>
                        <a:rPr lang="en-US" sz="2800" dirty="0"/>
                        <a:t>IDEA</a:t>
                      </a:r>
                    </a:p>
                  </a:txBody>
                  <a:tcPr/>
                </a:tc>
                <a:tc>
                  <a:txBody>
                    <a:bodyPr/>
                    <a:lstStyle/>
                    <a:p>
                      <a:pPr algn="ctr"/>
                      <a:r>
                        <a:rPr lang="en-US" sz="2800" dirty="0"/>
                        <a:t>ADA-Title II</a:t>
                      </a:r>
                    </a:p>
                  </a:txBody>
                  <a:tcPr/>
                </a:tc>
                <a:tc>
                  <a:txBody>
                    <a:bodyPr/>
                    <a:lstStyle/>
                    <a:p>
                      <a:pPr algn="ctr"/>
                      <a:r>
                        <a:rPr lang="en-US" sz="2800" dirty="0"/>
                        <a:t>504</a:t>
                      </a:r>
                    </a:p>
                  </a:txBody>
                  <a:tcPr/>
                </a:tc>
                <a:extLst>
                  <a:ext uri="{0D108BD9-81ED-4DB2-BD59-A6C34878D82A}">
                    <a16:rowId xmlns:a16="http://schemas.microsoft.com/office/drawing/2014/main" val="10000"/>
                  </a:ext>
                </a:extLst>
              </a:tr>
              <a:tr h="3466668">
                <a:tc>
                  <a:txBody>
                    <a:bodyPr/>
                    <a:lstStyle/>
                    <a:p>
                      <a:pPr marL="0" indent="0"/>
                      <a:r>
                        <a:rPr lang="en-US" sz="2800" dirty="0"/>
                        <a:t>Communication Provisions</a:t>
                      </a:r>
                    </a:p>
                  </a:txBody>
                  <a:tcPr/>
                </a:tc>
                <a:tc>
                  <a:txBody>
                    <a:bodyPr/>
                    <a:lstStyle/>
                    <a:p>
                      <a:r>
                        <a:rPr lang="en-US" sz="2800" dirty="0"/>
                        <a:t>Schools must provide a FAPE designed to provide </a:t>
                      </a:r>
                      <a:r>
                        <a:rPr lang="en-US" sz="2800" i="1" dirty="0"/>
                        <a:t>meaningful educational benefit </a:t>
                      </a:r>
                      <a:r>
                        <a:rPr lang="en-US" sz="2800" dirty="0"/>
                        <a:t>through an IEP; special considerations [IDEA 300.324 (2) (iv-v)]</a:t>
                      </a:r>
                    </a:p>
                  </a:txBody>
                  <a:tcPr/>
                </a:tc>
                <a:tc gridSpan="2">
                  <a:txBody>
                    <a:bodyPr/>
                    <a:lstStyle/>
                    <a:p>
                      <a:r>
                        <a:rPr lang="en-US" sz="2800" dirty="0"/>
                        <a:t>Schools must ensure</a:t>
                      </a:r>
                      <a:r>
                        <a:rPr lang="en-US" sz="2800" baseline="0" dirty="0"/>
                        <a:t> that communication with students with disabilities is </a:t>
                      </a:r>
                      <a:r>
                        <a:rPr lang="en-US" sz="2800" i="1" baseline="0" dirty="0"/>
                        <a:t>as</a:t>
                      </a:r>
                      <a:r>
                        <a:rPr lang="en-US" sz="2800" i="1" dirty="0"/>
                        <a:t> effective as communication </a:t>
                      </a:r>
                      <a:r>
                        <a:rPr lang="en-US" sz="2800" dirty="0"/>
                        <a:t>for students without disabilities…affording an</a:t>
                      </a:r>
                      <a:r>
                        <a:rPr lang="en-US" sz="2800" baseline="0" dirty="0"/>
                        <a:t> equal opportunity to gain the same benefit, or to reach the same level of achievement as that provided to others and to participate and enjoy the benefits of the district’s services, programs, and activities.</a:t>
                      </a:r>
                      <a:endParaRPr lang="en-US" sz="2800" dirty="0"/>
                    </a:p>
                  </a:txBody>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802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982758"/>
          </a:xfrm>
          <a:noFill/>
        </p:spPr>
        <p:txBody>
          <a:bodyPr>
            <a:normAutofit/>
          </a:bodyPr>
          <a:lstStyle/>
          <a:p>
            <a:r>
              <a:rPr lang="en-US" dirty="0">
                <a:solidFill>
                  <a:schemeClr val="tx1">
                    <a:lumMod val="65000"/>
                    <a:lumOff val="35000"/>
                  </a:schemeClr>
                </a:solidFill>
              </a:rPr>
              <a:t>Rights: ADA Effective Communication</a:t>
            </a:r>
          </a:p>
        </p:txBody>
      </p:sp>
      <p:sp>
        <p:nvSpPr>
          <p:cNvPr id="3" name="Content Placeholder 2"/>
          <p:cNvSpPr>
            <a:spLocks noGrp="1"/>
          </p:cNvSpPr>
          <p:nvPr>
            <p:ph idx="1"/>
          </p:nvPr>
        </p:nvSpPr>
        <p:spPr>
          <a:xfrm>
            <a:off x="1016268" y="1921664"/>
            <a:ext cx="9601196" cy="4739017"/>
          </a:xfrm>
          <a:solidFill>
            <a:schemeClr val="accent1">
              <a:lumMod val="60000"/>
              <a:lumOff val="40000"/>
            </a:schemeClr>
          </a:solidFill>
          <a:ln w="28575">
            <a:solidFill>
              <a:schemeClr val="tx1"/>
            </a:solidFill>
          </a:ln>
        </p:spPr>
        <p:txBody>
          <a:bodyPr>
            <a:normAutofit fontScale="92500" lnSpcReduction="10000"/>
          </a:bodyPr>
          <a:lstStyle/>
          <a:p>
            <a:pPr marL="231775" indent="-231775">
              <a:buFont typeface="Arial" panose="020B0604020202020204" pitchFamily="34" charset="0"/>
              <a:buChar char="•"/>
            </a:pPr>
            <a:r>
              <a:rPr lang="en-US" sz="2600" dirty="0"/>
              <a:t>Equal to nondisabled peers</a:t>
            </a:r>
          </a:p>
          <a:p>
            <a:pPr marL="231775" indent="-231775">
              <a:buFont typeface="Arial" panose="020B0604020202020204" pitchFamily="34" charset="0"/>
              <a:buChar char="•"/>
            </a:pPr>
            <a:r>
              <a:rPr lang="en-US" sz="2600" dirty="0"/>
              <a:t>Primary consideration given to </a:t>
            </a:r>
            <a:r>
              <a:rPr lang="en-US" sz="2600" i="1" dirty="0">
                <a:solidFill>
                  <a:schemeClr val="tx1"/>
                </a:solidFill>
              </a:rPr>
              <a:t>requests of parents and students</a:t>
            </a:r>
          </a:p>
          <a:p>
            <a:pPr marL="682625" lvl="1" indent="-277813">
              <a:buFont typeface="Courier New" panose="02070309020205020404" pitchFamily="49" charset="0"/>
              <a:buChar char="o"/>
            </a:pPr>
            <a:r>
              <a:rPr lang="en-US" dirty="0"/>
              <a:t>Unless school can prove that a different aid or service is as effective to meet communication needs or</a:t>
            </a:r>
          </a:p>
          <a:p>
            <a:pPr marL="682625" lvl="1" indent="-277813">
              <a:buFont typeface="Courier New" panose="02070309020205020404" pitchFamily="49" charset="0"/>
              <a:buChar char="o"/>
            </a:pPr>
            <a:r>
              <a:rPr lang="en-US" dirty="0"/>
              <a:t>School can prove the aid or service would result in a fundamental alteration of undue administrative burden</a:t>
            </a:r>
          </a:p>
          <a:p>
            <a:pPr marL="231775" indent="-231775">
              <a:buFont typeface="Arial" panose="020B0604020202020204" pitchFamily="34" charset="0"/>
              <a:buChar char="•"/>
            </a:pPr>
            <a:r>
              <a:rPr lang="en-US" sz="2600" dirty="0"/>
              <a:t>Provided in a timely manner</a:t>
            </a:r>
          </a:p>
          <a:p>
            <a:pPr marL="231775" indent="-231775">
              <a:buFont typeface="Arial" panose="020B0604020202020204" pitchFamily="34" charset="0"/>
              <a:buChar char="•"/>
            </a:pPr>
            <a:r>
              <a:rPr lang="en-US" sz="2600" dirty="0"/>
              <a:t>Protect the </a:t>
            </a:r>
            <a:r>
              <a:rPr lang="en-US" sz="2600" i="1" dirty="0">
                <a:solidFill>
                  <a:schemeClr val="tx1"/>
                </a:solidFill>
              </a:rPr>
              <a:t>privacy and independence of the individual</a:t>
            </a:r>
          </a:p>
          <a:p>
            <a:pPr marL="231775" indent="-231775">
              <a:buFont typeface="Arial" panose="020B0604020202020204" pitchFamily="34" charset="0"/>
              <a:buChar char="•"/>
            </a:pPr>
            <a:r>
              <a:rPr lang="en-US" sz="2600" dirty="0"/>
              <a:t>Continuously evaluate students to ensure they are receiving effective communication</a:t>
            </a:r>
          </a:p>
          <a:p>
            <a:pPr marL="231775" indent="-231775">
              <a:buFont typeface="Arial" panose="020B0604020202020204" pitchFamily="34" charset="0"/>
              <a:buChar char="•"/>
            </a:pPr>
            <a:r>
              <a:rPr lang="en-US" sz="2600" dirty="0"/>
              <a:t>Qualified interpreter is able to interpret as effectively, accurately and impartially, both receptively and expressively, using any necessary specialized vocabulary.</a:t>
            </a:r>
          </a:p>
          <a:p>
            <a:pPr marL="231775" indent="-231775">
              <a:buFont typeface="Arial" panose="020B0604020202020204" pitchFamily="34" charset="0"/>
              <a:buChar char="•"/>
            </a:pPr>
            <a:endParaRPr lang="en-US" sz="2600" dirty="0"/>
          </a:p>
          <a:p>
            <a:endParaRPr lang="en-US" dirty="0"/>
          </a:p>
          <a:p>
            <a:endParaRPr lang="en-US" dirty="0"/>
          </a:p>
          <a:p>
            <a:endParaRPr lang="en-US" dirty="0"/>
          </a:p>
        </p:txBody>
      </p:sp>
    </p:spTree>
    <p:extLst>
      <p:ext uri="{BB962C8B-B14F-4D97-AF65-F5344CB8AC3E}">
        <p14:creationId xmlns:p14="http://schemas.microsoft.com/office/powerpoint/2010/main" val="1501034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23677" y="3434399"/>
            <a:ext cx="2548647" cy="126459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Documentation of Disability</a:t>
            </a:r>
          </a:p>
        </p:txBody>
      </p:sp>
      <p:sp>
        <p:nvSpPr>
          <p:cNvPr id="2" name="Title 1"/>
          <p:cNvSpPr>
            <a:spLocks noGrp="1"/>
          </p:cNvSpPr>
          <p:nvPr>
            <p:ph type="title"/>
          </p:nvPr>
        </p:nvSpPr>
        <p:spPr>
          <a:xfrm>
            <a:off x="397343" y="278152"/>
            <a:ext cx="8621529" cy="1658198"/>
          </a:xfrm>
          <a:noFill/>
        </p:spPr>
        <p:txBody>
          <a:bodyPr>
            <a:normAutofit fontScale="90000"/>
          </a:bodyPr>
          <a:lstStyle/>
          <a:p>
            <a:pPr algn="l"/>
            <a:r>
              <a:rPr lang="en-US" dirty="0">
                <a:solidFill>
                  <a:schemeClr val="tx1">
                    <a:lumMod val="65000"/>
                    <a:lumOff val="35000"/>
                  </a:schemeClr>
                </a:solidFill>
              </a:rPr>
              <a:t>How are effective communication </a:t>
            </a:r>
            <a:br>
              <a:rPr lang="en-US" dirty="0">
                <a:solidFill>
                  <a:schemeClr val="tx1">
                    <a:lumMod val="65000"/>
                    <a:lumOff val="35000"/>
                  </a:schemeClr>
                </a:solidFill>
              </a:rPr>
            </a:br>
            <a:r>
              <a:rPr lang="en-US" dirty="0">
                <a:solidFill>
                  <a:schemeClr val="tx1">
                    <a:lumMod val="65000"/>
                    <a:lumOff val="35000"/>
                  </a:schemeClr>
                </a:solidFill>
              </a:rPr>
              <a:t>aids and services documented?</a:t>
            </a:r>
          </a:p>
        </p:txBody>
      </p:sp>
      <p:sp>
        <p:nvSpPr>
          <p:cNvPr id="3" name="Content Placeholder 2"/>
          <p:cNvSpPr>
            <a:spLocks noGrp="1"/>
          </p:cNvSpPr>
          <p:nvPr>
            <p:ph sz="half" idx="1"/>
          </p:nvPr>
        </p:nvSpPr>
        <p:spPr>
          <a:xfrm>
            <a:off x="2476881" y="2155297"/>
            <a:ext cx="4663440" cy="3767328"/>
          </a:xfrm>
        </p:spPr>
        <p:txBody>
          <a:bodyPr>
            <a:normAutofit/>
          </a:bodyPr>
          <a:lstStyle/>
          <a:p>
            <a:pPr lvl="3"/>
            <a:endParaRPr lang="en-US" sz="3600" dirty="0"/>
          </a:p>
          <a:p>
            <a:pPr lvl="3"/>
            <a:r>
              <a:rPr lang="en-US" sz="4400" dirty="0"/>
              <a:t>504 Plan</a:t>
            </a:r>
          </a:p>
        </p:txBody>
      </p:sp>
      <p:sp>
        <p:nvSpPr>
          <p:cNvPr id="9" name="Content Placeholder 8"/>
          <p:cNvSpPr>
            <a:spLocks noGrp="1"/>
          </p:cNvSpPr>
          <p:nvPr>
            <p:ph sz="half" idx="2"/>
          </p:nvPr>
        </p:nvSpPr>
        <p:spPr>
          <a:xfrm>
            <a:off x="7757113" y="2650050"/>
            <a:ext cx="4187563" cy="3310128"/>
          </a:xfrm>
        </p:spPr>
        <p:txBody>
          <a:bodyPr>
            <a:normAutofit/>
          </a:bodyPr>
          <a:lstStyle/>
          <a:p>
            <a:r>
              <a:rPr lang="en-US" sz="4400" dirty="0"/>
              <a:t>IEP</a:t>
            </a:r>
          </a:p>
        </p:txBody>
      </p:sp>
      <p:graphicFrame>
        <p:nvGraphicFramePr>
          <p:cNvPr id="5" name="Diagram 4"/>
          <p:cNvGraphicFramePr/>
          <p:nvPr>
            <p:extLst/>
          </p:nvPr>
        </p:nvGraphicFramePr>
        <p:xfrm>
          <a:off x="8294881" y="322602"/>
          <a:ext cx="5883612" cy="6470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1223677" y="4880173"/>
            <a:ext cx="2548648" cy="1264596"/>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Accommodations, Auxiliary Aids &amp; Services</a:t>
            </a:r>
          </a:p>
        </p:txBody>
      </p:sp>
      <p:sp>
        <p:nvSpPr>
          <p:cNvPr id="8" name="Down Arrow 7"/>
          <p:cNvSpPr/>
          <p:nvPr/>
        </p:nvSpPr>
        <p:spPr>
          <a:xfrm>
            <a:off x="2891255" y="4440482"/>
            <a:ext cx="758758" cy="759731"/>
          </a:xfrm>
          <a:prstGeom prst="downArrow">
            <a:avLst/>
          </a:prstGeom>
          <a:solidFill>
            <a:schemeClr val="accent1">
              <a:lumMod val="20000"/>
              <a:lumOff val="80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p:cNvCxnSpPr/>
          <p:nvPr/>
        </p:nvCxnSpPr>
        <p:spPr>
          <a:xfrm>
            <a:off x="8309465" y="3500184"/>
            <a:ext cx="979066" cy="423526"/>
          </a:xfrm>
          <a:prstGeom prst="bentConnector3">
            <a:avLst>
              <a:gd name="adj1" fmla="val 18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8160264" y="3662772"/>
            <a:ext cx="1438573" cy="1123433"/>
          </a:xfrm>
          <a:prstGeom prst="bentConnector3">
            <a:avLst>
              <a:gd name="adj1" fmla="val 10085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H="1" flipV="1">
            <a:off x="4008471" y="5399313"/>
            <a:ext cx="537021" cy="72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4528610" y="3665621"/>
            <a:ext cx="14514" cy="175768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56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3F272724-8BFF-41F3-A2C5-9F269F78D4AC}"/>
              </a:ext>
            </a:extLst>
          </p:cNvPr>
          <p:cNvGrpSpPr/>
          <p:nvPr/>
        </p:nvGrpSpPr>
        <p:grpSpPr>
          <a:xfrm>
            <a:off x="1367681" y="750568"/>
            <a:ext cx="8988552" cy="5439601"/>
            <a:chOff x="-304800" y="1523999"/>
            <a:chExt cx="9677400" cy="5466172"/>
          </a:xfrm>
        </p:grpSpPr>
        <p:graphicFrame>
          <p:nvGraphicFramePr>
            <p:cNvPr id="12" name="Diagram 11">
              <a:extLst>
                <a:ext uri="{FF2B5EF4-FFF2-40B4-BE49-F238E27FC236}">
                  <a16:creationId xmlns:a16="http://schemas.microsoft.com/office/drawing/2014/main" id="{FF5966D3-DC06-4159-9293-AFF3FCB17C82}"/>
                </a:ext>
              </a:extLst>
            </p:cNvPr>
            <p:cNvGraphicFramePr/>
            <p:nvPr>
              <p:extLst>
                <p:ext uri="{D42A27DB-BD31-4B8C-83A1-F6EECF244321}">
                  <p14:modId xmlns:p14="http://schemas.microsoft.com/office/powerpoint/2010/main" val="1019350003"/>
                </p:ext>
              </p:extLst>
            </p:nvPr>
          </p:nvGraphicFramePr>
          <p:xfrm>
            <a:off x="-304800" y="1523999"/>
            <a:ext cx="9677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Box 19">
              <a:extLst>
                <a:ext uri="{FF2B5EF4-FFF2-40B4-BE49-F238E27FC236}">
                  <a16:creationId xmlns:a16="http://schemas.microsoft.com/office/drawing/2014/main" id="{BEE4CF2C-0D2B-4E01-805D-48339E53D74A}"/>
                </a:ext>
              </a:extLst>
            </p:cNvPr>
            <p:cNvSpPr txBox="1">
              <a:spLocks noChangeArrowheads="1"/>
            </p:cNvSpPr>
            <p:nvPr/>
          </p:nvSpPr>
          <p:spPr bwMode="auto">
            <a:xfrm>
              <a:off x="455357" y="1946969"/>
              <a:ext cx="1308408" cy="103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altLang="en-US" sz="1100" b="1" dirty="0"/>
                <a:t>Co-occurring Disabilities</a:t>
              </a:r>
            </a:p>
            <a:p>
              <a:pPr>
                <a:spcBef>
                  <a:spcPct val="50000"/>
                </a:spcBef>
                <a:buFontTx/>
                <a:buChar char="•"/>
              </a:pPr>
              <a:r>
                <a:rPr lang="en-US" altLang="en-US" sz="1100" b="1" dirty="0"/>
                <a:t>English Language Learners </a:t>
              </a:r>
            </a:p>
          </p:txBody>
        </p:sp>
        <p:pic>
          <p:nvPicPr>
            <p:cNvPr id="16" name="Picture 22" descr="Mante boy">
              <a:extLst>
                <a:ext uri="{FF2B5EF4-FFF2-40B4-BE49-F238E27FC236}">
                  <a16:creationId xmlns:a16="http://schemas.microsoft.com/office/drawing/2014/main" id="{5EB28617-6281-46F6-86BA-FD2C7A293B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1541" y="3276598"/>
              <a:ext cx="1690955" cy="14204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3">
              <a:extLst>
                <a:ext uri="{FF2B5EF4-FFF2-40B4-BE49-F238E27FC236}">
                  <a16:creationId xmlns:a16="http://schemas.microsoft.com/office/drawing/2014/main" id="{58AAFCD2-60FD-4DC5-98A9-BF2F7E5106DE}"/>
                </a:ext>
              </a:extLst>
            </p:cNvPr>
            <p:cNvSpPr txBox="1">
              <a:spLocks noChangeArrowheads="1"/>
            </p:cNvSpPr>
            <p:nvPr/>
          </p:nvSpPr>
          <p:spPr bwMode="auto">
            <a:xfrm>
              <a:off x="39833" y="3949033"/>
              <a:ext cx="1566533" cy="258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100" b="1" dirty="0"/>
                <a:t>Interpreting</a:t>
              </a:r>
            </a:p>
            <a:p>
              <a:r>
                <a:rPr lang="en-US" altLang="en-US" sz="1100" b="1" dirty="0"/>
                <a:t>Type:</a:t>
              </a:r>
            </a:p>
            <a:p>
              <a:pPr>
                <a:buFontTx/>
                <a:buChar char="•"/>
              </a:pPr>
              <a:r>
                <a:rPr lang="en-US" altLang="en-US" sz="1100" b="1" dirty="0"/>
                <a:t>ASL</a:t>
              </a:r>
            </a:p>
            <a:p>
              <a:pPr>
                <a:buFontTx/>
                <a:buChar char="•"/>
              </a:pPr>
              <a:r>
                <a:rPr lang="en-US" altLang="en-US" sz="1100" b="1" dirty="0"/>
                <a:t>SEE</a:t>
              </a:r>
            </a:p>
            <a:p>
              <a:pPr>
                <a:buFontTx/>
                <a:buChar char="•"/>
              </a:pPr>
              <a:r>
                <a:rPr lang="en-US" altLang="en-US" sz="1100" b="1" dirty="0"/>
                <a:t>CASE</a:t>
              </a:r>
            </a:p>
            <a:p>
              <a:pPr>
                <a:buFontTx/>
                <a:buChar char="•"/>
              </a:pPr>
              <a:r>
                <a:rPr lang="en-US" altLang="en-US" sz="1100" b="1" dirty="0"/>
                <a:t>Oral</a:t>
              </a:r>
            </a:p>
            <a:p>
              <a:pPr>
                <a:buFontTx/>
                <a:buChar char="•"/>
              </a:pPr>
              <a:r>
                <a:rPr lang="en-US" altLang="en-US" sz="1100" b="1" dirty="0"/>
                <a:t>Cued Speech</a:t>
              </a:r>
            </a:p>
            <a:p>
              <a:pPr>
                <a:spcBef>
                  <a:spcPct val="50000"/>
                </a:spcBef>
              </a:pPr>
              <a:r>
                <a:rPr lang="en-US" altLang="en-US" sz="1100" b="1" dirty="0"/>
                <a:t>Level:</a:t>
              </a:r>
            </a:p>
            <a:p>
              <a:pPr>
                <a:buFontTx/>
                <a:buChar char="•"/>
              </a:pPr>
              <a:r>
                <a:rPr lang="en-US" altLang="en-US" sz="1100" b="1" dirty="0"/>
                <a:t>Elementary</a:t>
              </a:r>
            </a:p>
            <a:p>
              <a:pPr>
                <a:buFontTx/>
                <a:buChar char="•"/>
              </a:pPr>
              <a:r>
                <a:rPr lang="en-US" altLang="en-US" sz="1100" b="1" dirty="0"/>
                <a:t>Secondary</a:t>
              </a:r>
            </a:p>
            <a:p>
              <a:pPr>
                <a:buFontTx/>
                <a:buChar char="•"/>
              </a:pPr>
              <a:endParaRPr lang="en-US" altLang="en-US" sz="1100" b="1" dirty="0"/>
            </a:p>
            <a:p>
              <a:pPr marL="0" indent="0"/>
              <a:r>
                <a:rPr lang="en-US" altLang="en-US" sz="1100" b="1" dirty="0"/>
                <a:t>Transcription</a:t>
              </a:r>
            </a:p>
            <a:p>
              <a:pPr>
                <a:buFontTx/>
                <a:buChar char="•"/>
              </a:pPr>
              <a:r>
                <a:rPr lang="en-US" altLang="en-US" sz="1100" b="1" dirty="0"/>
                <a:t>CART</a:t>
              </a:r>
            </a:p>
            <a:p>
              <a:pPr>
                <a:buFontTx/>
                <a:buChar char="•"/>
              </a:pPr>
              <a:r>
                <a:rPr lang="en-US" altLang="en-US" sz="1100" b="1" dirty="0"/>
                <a:t>Captioning</a:t>
              </a:r>
            </a:p>
          </p:txBody>
        </p:sp>
        <p:sp>
          <p:nvSpPr>
            <p:cNvPr id="20" name="Text Box 26">
              <a:extLst>
                <a:ext uri="{FF2B5EF4-FFF2-40B4-BE49-F238E27FC236}">
                  <a16:creationId xmlns:a16="http://schemas.microsoft.com/office/drawing/2014/main" id="{3207FB39-6CB8-44DC-8FC6-0B7E2709660C}"/>
                </a:ext>
              </a:extLst>
            </p:cNvPr>
            <p:cNvSpPr txBox="1">
              <a:spLocks noChangeArrowheads="1"/>
            </p:cNvSpPr>
            <p:nvPr/>
          </p:nvSpPr>
          <p:spPr bwMode="auto">
            <a:xfrm>
              <a:off x="7407670" y="2668479"/>
              <a:ext cx="1444516" cy="95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altLang="en-US" sz="1100" b="1" dirty="0"/>
                <a:t>Listening-Speaking</a:t>
              </a:r>
            </a:p>
            <a:p>
              <a:pPr>
                <a:spcBef>
                  <a:spcPct val="50000"/>
                </a:spcBef>
                <a:buFontTx/>
                <a:buChar char="•"/>
              </a:pPr>
              <a:r>
                <a:rPr lang="en-US" altLang="en-US" sz="1100" b="1" dirty="0"/>
                <a:t>English Sign</a:t>
              </a:r>
            </a:p>
            <a:p>
              <a:pPr>
                <a:spcBef>
                  <a:spcPct val="50000"/>
                </a:spcBef>
                <a:buFontTx/>
                <a:buChar char="•"/>
              </a:pPr>
              <a:r>
                <a:rPr lang="en-US" altLang="en-US" sz="1100" b="1" dirty="0"/>
                <a:t>ASL</a:t>
              </a:r>
            </a:p>
          </p:txBody>
        </p:sp>
        <p:sp>
          <p:nvSpPr>
            <p:cNvPr id="24" name="Text Box 30">
              <a:extLst>
                <a:ext uri="{FF2B5EF4-FFF2-40B4-BE49-F238E27FC236}">
                  <a16:creationId xmlns:a16="http://schemas.microsoft.com/office/drawing/2014/main" id="{61FC0CAE-564C-4F70-8E0D-077239510FA1}"/>
                </a:ext>
              </a:extLst>
            </p:cNvPr>
            <p:cNvSpPr txBox="1">
              <a:spLocks noChangeArrowheads="1"/>
            </p:cNvSpPr>
            <p:nvPr/>
          </p:nvSpPr>
          <p:spPr bwMode="auto">
            <a:xfrm>
              <a:off x="7239000" y="4464012"/>
              <a:ext cx="2133600" cy="12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altLang="en-US" sz="1100" b="1" dirty="0"/>
                <a:t>Auditory Communication Devices</a:t>
              </a:r>
            </a:p>
            <a:p>
              <a:pPr>
                <a:spcBef>
                  <a:spcPct val="50000"/>
                </a:spcBef>
                <a:buFontTx/>
                <a:buChar char="•"/>
              </a:pPr>
              <a:r>
                <a:rPr lang="en-US" altLang="en-US" sz="1100" b="1" dirty="0"/>
                <a:t>Visual Communication Devices</a:t>
              </a:r>
            </a:p>
            <a:p>
              <a:pPr>
                <a:spcBef>
                  <a:spcPct val="50000"/>
                </a:spcBef>
                <a:buFontTx/>
                <a:buChar char="•"/>
              </a:pPr>
              <a:r>
                <a:rPr lang="en-US" altLang="en-US" sz="1100" b="1" dirty="0"/>
                <a:t>Alerting Devices</a:t>
              </a:r>
            </a:p>
          </p:txBody>
        </p:sp>
        <p:sp>
          <p:nvSpPr>
            <p:cNvPr id="28" name="Text Box 34">
              <a:extLst>
                <a:ext uri="{FF2B5EF4-FFF2-40B4-BE49-F238E27FC236}">
                  <a16:creationId xmlns:a16="http://schemas.microsoft.com/office/drawing/2014/main" id="{AE920162-8115-4149-9389-253BCED329D2}"/>
                </a:ext>
              </a:extLst>
            </p:cNvPr>
            <p:cNvSpPr txBox="1">
              <a:spLocks noChangeArrowheads="1"/>
            </p:cNvSpPr>
            <p:nvPr/>
          </p:nvSpPr>
          <p:spPr bwMode="auto">
            <a:xfrm>
              <a:off x="5500195" y="1608241"/>
              <a:ext cx="1066800" cy="6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altLang="en-US" sz="1100" b="1" dirty="0"/>
                <a:t>Deaf</a:t>
              </a:r>
            </a:p>
            <a:p>
              <a:pPr>
                <a:spcBef>
                  <a:spcPct val="50000"/>
                </a:spcBef>
                <a:buFontTx/>
                <a:buChar char="•"/>
              </a:pPr>
              <a:r>
                <a:rPr lang="en-US" altLang="en-US" sz="1100" b="1" dirty="0"/>
                <a:t>Hard of Hearing</a:t>
              </a:r>
            </a:p>
          </p:txBody>
        </p:sp>
        <p:sp>
          <p:nvSpPr>
            <p:cNvPr id="31" name="Text Box 38">
              <a:extLst>
                <a:ext uri="{FF2B5EF4-FFF2-40B4-BE49-F238E27FC236}">
                  <a16:creationId xmlns:a16="http://schemas.microsoft.com/office/drawing/2014/main" id="{BB19ECE6-768D-44AE-AC24-5D1FB6FF82B7}"/>
                </a:ext>
              </a:extLst>
            </p:cNvPr>
            <p:cNvSpPr txBox="1">
              <a:spLocks noChangeArrowheads="1"/>
            </p:cNvSpPr>
            <p:nvPr/>
          </p:nvSpPr>
          <p:spPr bwMode="auto">
            <a:xfrm>
              <a:off x="6400491" y="1595368"/>
              <a:ext cx="1288831" cy="6951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100" b="1" dirty="0"/>
                <a:t>Cochlear Implant?</a:t>
              </a:r>
            </a:p>
            <a:p>
              <a:pPr>
                <a:spcBef>
                  <a:spcPct val="50000"/>
                </a:spcBef>
              </a:pPr>
              <a:r>
                <a:rPr lang="en-US" altLang="en-US" sz="1100" b="1" dirty="0"/>
                <a:t>Hearing Aids?</a:t>
              </a:r>
            </a:p>
          </p:txBody>
        </p:sp>
        <p:sp>
          <p:nvSpPr>
            <p:cNvPr id="34" name="Text Box 43">
              <a:extLst>
                <a:ext uri="{FF2B5EF4-FFF2-40B4-BE49-F238E27FC236}">
                  <a16:creationId xmlns:a16="http://schemas.microsoft.com/office/drawing/2014/main" id="{78438950-0372-40BB-9522-99723C2408C1}"/>
                </a:ext>
              </a:extLst>
            </p:cNvPr>
            <p:cNvSpPr txBox="1">
              <a:spLocks noChangeArrowheads="1"/>
            </p:cNvSpPr>
            <p:nvPr/>
          </p:nvSpPr>
          <p:spPr bwMode="auto">
            <a:xfrm>
              <a:off x="5674850" y="5959148"/>
              <a:ext cx="2758142" cy="103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altLang="en-US" sz="1100" b="1" dirty="0"/>
                <a:t>Dreams</a:t>
              </a:r>
            </a:p>
            <a:p>
              <a:pPr>
                <a:spcBef>
                  <a:spcPct val="50000"/>
                </a:spcBef>
                <a:buFontTx/>
                <a:buChar char="•"/>
              </a:pPr>
              <a:r>
                <a:rPr lang="en-US" altLang="en-US" sz="1100" b="1" dirty="0"/>
                <a:t>Knowledge</a:t>
              </a:r>
            </a:p>
            <a:p>
              <a:pPr>
                <a:spcBef>
                  <a:spcPct val="50000"/>
                </a:spcBef>
                <a:buFontTx/>
                <a:buChar char="•"/>
              </a:pPr>
              <a:r>
                <a:rPr lang="en-US" altLang="en-US" sz="1100" b="1" dirty="0"/>
                <a:t>Acceptance</a:t>
              </a:r>
            </a:p>
            <a:p>
              <a:pPr>
                <a:spcBef>
                  <a:spcPts val="600"/>
                </a:spcBef>
                <a:buFontTx/>
                <a:buChar char="•"/>
              </a:pPr>
              <a:r>
                <a:rPr lang="en-US" altLang="en-US" sz="1100" b="1" dirty="0"/>
                <a:t>Need for resources &amp; training</a:t>
              </a:r>
            </a:p>
          </p:txBody>
        </p:sp>
        <p:sp>
          <p:nvSpPr>
            <p:cNvPr id="38" name="Callout: Line 37">
              <a:extLst>
                <a:ext uri="{FF2B5EF4-FFF2-40B4-BE49-F238E27FC236}">
                  <a16:creationId xmlns:a16="http://schemas.microsoft.com/office/drawing/2014/main" id="{2CFC1C0C-C5CE-4032-A7DD-9568B71CCD57}"/>
                </a:ext>
              </a:extLst>
            </p:cNvPr>
            <p:cNvSpPr/>
            <p:nvPr/>
          </p:nvSpPr>
          <p:spPr>
            <a:xfrm>
              <a:off x="5494606" y="1541196"/>
              <a:ext cx="2133600" cy="763762"/>
            </a:xfrm>
            <a:prstGeom prst="borderCallout1">
              <a:avLst>
                <a:gd name="adj1" fmla="val -778"/>
                <a:gd name="adj2" fmla="val 928"/>
                <a:gd name="adj3" fmla="val 38054"/>
                <a:gd name="adj4" fmla="val -18618"/>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llout: Line 38">
              <a:extLst>
                <a:ext uri="{FF2B5EF4-FFF2-40B4-BE49-F238E27FC236}">
                  <a16:creationId xmlns:a16="http://schemas.microsoft.com/office/drawing/2014/main" id="{1F9C1E88-91E4-4618-A5D2-6C834A64D44B}"/>
                </a:ext>
              </a:extLst>
            </p:cNvPr>
            <p:cNvSpPr/>
            <p:nvPr/>
          </p:nvSpPr>
          <p:spPr>
            <a:xfrm>
              <a:off x="7424148" y="2668479"/>
              <a:ext cx="1299999" cy="952916"/>
            </a:xfrm>
            <a:prstGeom prst="borderCallout1">
              <a:avLst>
                <a:gd name="adj1" fmla="val 980"/>
                <a:gd name="adj2" fmla="val 928"/>
                <a:gd name="adj3" fmla="val 4803"/>
                <a:gd name="adj4" fmla="val -29667"/>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allout: Line 39">
              <a:extLst>
                <a:ext uri="{FF2B5EF4-FFF2-40B4-BE49-F238E27FC236}">
                  <a16:creationId xmlns:a16="http://schemas.microsoft.com/office/drawing/2014/main" id="{E0A14F6B-8CA7-4B9E-842E-77F287796D41}"/>
                </a:ext>
              </a:extLst>
            </p:cNvPr>
            <p:cNvSpPr/>
            <p:nvPr/>
          </p:nvSpPr>
          <p:spPr>
            <a:xfrm>
              <a:off x="7282107" y="4316619"/>
              <a:ext cx="2013012" cy="1443983"/>
            </a:xfrm>
            <a:prstGeom prst="borderCallout1">
              <a:avLst>
                <a:gd name="adj1" fmla="val 878"/>
                <a:gd name="adj2" fmla="val 928"/>
                <a:gd name="adj3" fmla="val 19412"/>
                <a:gd name="adj4" fmla="val -25526"/>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llout: Line 40">
              <a:extLst>
                <a:ext uri="{FF2B5EF4-FFF2-40B4-BE49-F238E27FC236}">
                  <a16:creationId xmlns:a16="http://schemas.microsoft.com/office/drawing/2014/main" id="{8F86C80F-94A7-4295-9C3E-2EDF238E153C}"/>
                </a:ext>
              </a:extLst>
            </p:cNvPr>
            <p:cNvSpPr/>
            <p:nvPr/>
          </p:nvSpPr>
          <p:spPr>
            <a:xfrm>
              <a:off x="5617501" y="5954290"/>
              <a:ext cx="2697191" cy="1035881"/>
            </a:xfrm>
            <a:prstGeom prst="borderCallout1">
              <a:avLst>
                <a:gd name="adj1" fmla="val 371"/>
                <a:gd name="adj2" fmla="val 928"/>
                <a:gd name="adj3" fmla="val -698"/>
                <a:gd name="adj4" fmla="val -12441"/>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2" name="Callout: Line 41">
              <a:extLst>
                <a:ext uri="{FF2B5EF4-FFF2-40B4-BE49-F238E27FC236}">
                  <a16:creationId xmlns:a16="http://schemas.microsoft.com/office/drawing/2014/main" id="{EFDD4563-186E-4DC4-9378-4944E378AF07}"/>
                </a:ext>
              </a:extLst>
            </p:cNvPr>
            <p:cNvSpPr/>
            <p:nvPr/>
          </p:nvSpPr>
          <p:spPr>
            <a:xfrm rot="10800000">
              <a:off x="381857" y="1896516"/>
              <a:ext cx="1460377" cy="1193307"/>
            </a:xfrm>
            <a:prstGeom prst="borderCallout1">
              <a:avLst>
                <a:gd name="adj1" fmla="val 99368"/>
                <a:gd name="adj2" fmla="val -455"/>
                <a:gd name="adj3" fmla="val 41110"/>
                <a:gd name="adj4" fmla="val -40118"/>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llout: Line 42">
              <a:extLst>
                <a:ext uri="{FF2B5EF4-FFF2-40B4-BE49-F238E27FC236}">
                  <a16:creationId xmlns:a16="http://schemas.microsoft.com/office/drawing/2014/main" id="{8F14B597-DCD4-44BD-99E0-3E27C5C03957}"/>
                </a:ext>
              </a:extLst>
            </p:cNvPr>
            <p:cNvSpPr/>
            <p:nvPr/>
          </p:nvSpPr>
          <p:spPr>
            <a:xfrm rot="10800000">
              <a:off x="-31255" y="3911272"/>
              <a:ext cx="1795019" cy="2660894"/>
            </a:xfrm>
            <a:prstGeom prst="borderCallout1">
              <a:avLst>
                <a:gd name="adj1" fmla="val 99368"/>
                <a:gd name="adj2" fmla="val -455"/>
                <a:gd name="adj3" fmla="val 80336"/>
                <a:gd name="adj4" fmla="val -27150"/>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chemeClr val="accent3">
                      <a:lumMod val="60000"/>
                      <a:lumOff val="40000"/>
                    </a:schemeClr>
                  </a:solidFill>
                </a:ln>
              </a:endParaRPr>
            </a:p>
          </p:txBody>
        </p:sp>
      </p:grpSp>
    </p:spTree>
    <p:extLst>
      <p:ext uri="{BB962C8B-B14F-4D97-AF65-F5344CB8AC3E}">
        <p14:creationId xmlns:p14="http://schemas.microsoft.com/office/powerpoint/2010/main" val="3468039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2538549" cy="1371600"/>
          </a:xfrm>
          <a:solidFill>
            <a:schemeClr val="accent1">
              <a:lumMod val="60000"/>
              <a:lumOff val="40000"/>
            </a:schemeClr>
          </a:solidFill>
        </p:spPr>
        <p:txBody>
          <a:bodyPr>
            <a:normAutofit fontScale="90000"/>
          </a:bodyPr>
          <a:lstStyle/>
          <a:p>
            <a:r>
              <a:rPr lang="en-US" dirty="0">
                <a:solidFill>
                  <a:schemeClr val="tx1">
                    <a:lumMod val="65000"/>
                    <a:lumOff val="35000"/>
                  </a:schemeClr>
                </a:solidFill>
              </a:rPr>
              <a:t>IEP/504</a:t>
            </a:r>
            <a:br>
              <a:rPr lang="en-US" dirty="0">
                <a:solidFill>
                  <a:schemeClr val="tx1">
                    <a:lumMod val="65000"/>
                    <a:lumOff val="35000"/>
                  </a:schemeClr>
                </a:solidFill>
              </a:rPr>
            </a:br>
            <a:r>
              <a:rPr lang="en-US" dirty="0">
                <a:solidFill>
                  <a:schemeClr val="tx1">
                    <a:lumMod val="65000"/>
                    <a:lumOff val="35000"/>
                  </a:schemeClr>
                </a:solidFill>
              </a:rPr>
              <a:t>Checklist</a:t>
            </a:r>
          </a:p>
        </p:txBody>
      </p:sp>
      <p:pic>
        <p:nvPicPr>
          <p:cNvPr id="4" name="Content Placeholder 3"/>
          <p:cNvPicPr>
            <a:picLocks noGrp="1" noChangeAspect="1"/>
          </p:cNvPicPr>
          <p:nvPr>
            <p:ph idx="1"/>
          </p:nvPr>
        </p:nvPicPr>
        <p:blipFill>
          <a:blip r:embed="rId3"/>
          <a:stretch>
            <a:fillRect/>
          </a:stretch>
        </p:blipFill>
        <p:spPr>
          <a:xfrm>
            <a:off x="5111917" y="0"/>
            <a:ext cx="5363578" cy="6689558"/>
          </a:xfrm>
          <a:prstGeom prst="rect">
            <a:avLst/>
          </a:prstGeom>
        </p:spPr>
      </p:pic>
    </p:spTree>
    <p:extLst>
      <p:ext uri="{BB962C8B-B14F-4D97-AF65-F5344CB8AC3E}">
        <p14:creationId xmlns:p14="http://schemas.microsoft.com/office/powerpoint/2010/main" val="3100466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66915" y="315909"/>
            <a:ext cx="10082462" cy="1252821"/>
          </a:xfrm>
          <a:noFill/>
          <a:extLst/>
        </p:spPr>
        <p:txBody>
          <a:bodyPr anchor="t">
            <a:normAutofit fontScale="90000"/>
          </a:bodyPr>
          <a:lstStyle/>
          <a:p>
            <a:pPr algn="ctr">
              <a:defRPr/>
            </a:pPr>
            <a:r>
              <a:rPr lang="en-US" dirty="0">
                <a:solidFill>
                  <a:schemeClr val="tx1">
                    <a:lumMod val="65000"/>
                    <a:lumOff val="35000"/>
                  </a:schemeClr>
                </a:solidFill>
                <a:ea typeface="ＭＳ Ｐゴシック" charset="-128"/>
                <a:cs typeface="Arial" charset="0"/>
              </a:rPr>
              <a:t>PARC: </a:t>
            </a:r>
            <a:r>
              <a:rPr lang="en-US" u="sng" dirty="0">
                <a:solidFill>
                  <a:schemeClr val="tx1">
                    <a:lumMod val="65000"/>
                    <a:lumOff val="35000"/>
                  </a:schemeClr>
                </a:solidFill>
                <a:ea typeface="ＭＳ Ｐゴシック" charset="-128"/>
                <a:cs typeface="Arial" charset="0"/>
              </a:rPr>
              <a:t>P</a:t>
            </a:r>
            <a:r>
              <a:rPr lang="en-US" dirty="0">
                <a:solidFill>
                  <a:schemeClr val="tx1">
                    <a:lumMod val="65000"/>
                    <a:lumOff val="35000"/>
                  </a:schemeClr>
                </a:solidFill>
                <a:ea typeface="ＭＳ Ｐゴシック" charset="-128"/>
                <a:cs typeface="Arial" charset="0"/>
              </a:rPr>
              <a:t>lacement </a:t>
            </a:r>
            <a:r>
              <a:rPr lang="en-US" u="sng" dirty="0">
                <a:solidFill>
                  <a:schemeClr val="tx1">
                    <a:lumMod val="65000"/>
                    <a:lumOff val="35000"/>
                  </a:schemeClr>
                </a:solidFill>
                <a:ea typeface="ＭＳ Ｐゴシック" charset="-128"/>
                <a:cs typeface="Arial" charset="0"/>
              </a:rPr>
              <a:t>A</a:t>
            </a:r>
            <a:r>
              <a:rPr lang="en-US" dirty="0">
                <a:solidFill>
                  <a:schemeClr val="tx1">
                    <a:lumMod val="65000"/>
                    <a:lumOff val="35000"/>
                  </a:schemeClr>
                </a:solidFill>
                <a:ea typeface="ＭＳ Ｐゴシック" charset="-128"/>
                <a:cs typeface="Arial" charset="0"/>
              </a:rPr>
              <a:t>nd </a:t>
            </a:r>
            <a:r>
              <a:rPr lang="en-US" u="sng" dirty="0">
                <a:solidFill>
                  <a:schemeClr val="tx1">
                    <a:lumMod val="65000"/>
                    <a:lumOff val="35000"/>
                  </a:schemeClr>
                </a:solidFill>
                <a:ea typeface="ＭＳ Ｐゴシック" charset="-128"/>
                <a:cs typeface="Arial" charset="0"/>
              </a:rPr>
              <a:t>R</a:t>
            </a:r>
            <a:r>
              <a:rPr lang="en-US" dirty="0">
                <a:solidFill>
                  <a:schemeClr val="tx1">
                    <a:lumMod val="65000"/>
                    <a:lumOff val="35000"/>
                  </a:schemeClr>
                </a:solidFill>
                <a:ea typeface="ＭＳ Ｐゴシック" charset="-128"/>
                <a:cs typeface="Arial" charset="0"/>
              </a:rPr>
              <a:t>eadiness </a:t>
            </a:r>
            <a:r>
              <a:rPr lang="en-US" u="sng" dirty="0">
                <a:solidFill>
                  <a:schemeClr val="tx1">
                    <a:lumMod val="65000"/>
                    <a:lumOff val="35000"/>
                  </a:schemeClr>
                </a:solidFill>
                <a:ea typeface="ＭＳ Ｐゴシック" charset="-128"/>
                <a:cs typeface="Arial" charset="0"/>
              </a:rPr>
              <a:t>C</a:t>
            </a:r>
            <a:r>
              <a:rPr lang="en-US" dirty="0">
                <a:solidFill>
                  <a:schemeClr val="tx1">
                    <a:lumMod val="65000"/>
                    <a:lumOff val="35000"/>
                  </a:schemeClr>
                </a:solidFill>
                <a:ea typeface="ＭＳ Ｐゴシック" charset="-128"/>
                <a:cs typeface="Arial" charset="0"/>
              </a:rPr>
              <a:t>hecklists</a:t>
            </a:r>
            <a:br>
              <a:rPr lang="en-US" dirty="0">
                <a:ea typeface="ＭＳ Ｐゴシック" charset="-128"/>
                <a:cs typeface="Arial" charset="0"/>
              </a:rPr>
            </a:br>
            <a:br>
              <a:rPr lang="en-US" dirty="0">
                <a:ea typeface="ＭＳ Ｐゴシック" charset="-128"/>
                <a:cs typeface="Arial" charset="0"/>
              </a:rPr>
            </a:br>
            <a:br>
              <a:rPr lang="en-US" dirty="0">
                <a:ea typeface="ＭＳ Ｐゴシック" charset="-128"/>
                <a:cs typeface="Arial" charset="0"/>
              </a:rPr>
            </a:br>
            <a:br>
              <a:rPr lang="en-US" dirty="0">
                <a:ea typeface="ＭＳ Ｐゴシック" charset="-128"/>
                <a:cs typeface="Arial" charset="0"/>
              </a:rPr>
            </a:br>
            <a:endParaRPr lang="en-US" dirty="0">
              <a:ea typeface="ＭＳ Ｐゴシック" charset="-128"/>
              <a:cs typeface="Arial" charset="0"/>
            </a:endParaRPr>
          </a:p>
        </p:txBody>
      </p:sp>
      <p:sp>
        <p:nvSpPr>
          <p:cNvPr id="25603" name="Content Placeholder 2"/>
          <p:cNvSpPr>
            <a:spLocks noGrp="1"/>
          </p:cNvSpPr>
          <p:nvPr>
            <p:ph idx="1"/>
          </p:nvPr>
        </p:nvSpPr>
        <p:spPr>
          <a:xfrm>
            <a:off x="645459" y="1936376"/>
            <a:ext cx="10725374" cy="4589929"/>
          </a:xfrm>
          <a:solidFill>
            <a:schemeClr val="accent1">
              <a:lumMod val="60000"/>
              <a:lumOff val="40000"/>
            </a:schemeClr>
          </a:solidFill>
          <a:extLst/>
        </p:spPr>
        <p:txBody>
          <a:bodyPr>
            <a:normAutofit/>
          </a:bodyPr>
          <a:lstStyle/>
          <a:p>
            <a:pPr eaLnBrk="1" hangingPunct="1">
              <a:lnSpc>
                <a:spcPct val="90000"/>
              </a:lnSpc>
              <a:defRPr/>
            </a:pPr>
            <a:r>
              <a:rPr lang="en-US" sz="2600" dirty="0">
                <a:ea typeface="ＭＳ Ｐゴシック" charset="-128"/>
                <a:cs typeface="Arial" charset="0"/>
              </a:rPr>
              <a:t>The Student: Readiness Checklists</a:t>
            </a:r>
          </a:p>
          <a:p>
            <a:pPr lvl="1" eaLnBrk="1" hangingPunct="1">
              <a:lnSpc>
                <a:spcPct val="90000"/>
              </a:lnSpc>
              <a:defRPr/>
            </a:pPr>
            <a:r>
              <a:rPr lang="en-US" sz="2400" dirty="0">
                <a:ea typeface="ＭＳ Ｐゴシック" charset="-128"/>
                <a:cs typeface="Arial" charset="0"/>
              </a:rPr>
              <a:t>General Education Inclusion Readiness (adapted from Nevins &amp; Chute, 1996)</a:t>
            </a:r>
          </a:p>
          <a:p>
            <a:pPr lvl="1" eaLnBrk="1" hangingPunct="1">
              <a:lnSpc>
                <a:spcPct val="90000"/>
              </a:lnSpc>
              <a:defRPr/>
            </a:pPr>
            <a:r>
              <a:rPr lang="en-US" sz="2400" dirty="0">
                <a:ea typeface="ＭＳ Ｐゴシック" charset="-128"/>
                <a:cs typeface="Arial" charset="0"/>
              </a:rPr>
              <a:t>Interpreted/Transliterated Education Readiness (adapted from Schick, 2004)</a:t>
            </a:r>
          </a:p>
          <a:p>
            <a:pPr lvl="1" eaLnBrk="1" hangingPunct="1">
              <a:lnSpc>
                <a:spcPct val="90000"/>
              </a:lnSpc>
              <a:defRPr/>
            </a:pPr>
            <a:r>
              <a:rPr lang="en-US" sz="2400" dirty="0">
                <a:ea typeface="ＭＳ Ｐゴシック" charset="-128"/>
                <a:cs typeface="Arial" charset="0"/>
              </a:rPr>
              <a:t>Captioning/Transcribing Readiness Checklist </a:t>
            </a:r>
          </a:p>
          <a:p>
            <a:pPr lvl="1" eaLnBrk="1" hangingPunct="1">
              <a:lnSpc>
                <a:spcPct val="90000"/>
              </a:lnSpc>
              <a:defRPr/>
            </a:pPr>
            <a:r>
              <a:rPr lang="en-US" sz="2400" dirty="0">
                <a:ea typeface="ＭＳ Ｐゴシック" charset="-128"/>
                <a:cs typeface="Arial" charset="0"/>
              </a:rPr>
              <a:t>Instructional Communication Access (adapted from Children’s Hospital of Boston, 2003)</a:t>
            </a:r>
          </a:p>
          <a:p>
            <a:pPr lvl="1" eaLnBrk="1" hangingPunct="1">
              <a:lnSpc>
                <a:spcPct val="90000"/>
              </a:lnSpc>
              <a:defRPr/>
            </a:pPr>
            <a:endParaRPr lang="en-US" sz="2400" dirty="0">
              <a:ea typeface="ＭＳ Ｐゴシック" charset="-128"/>
              <a:cs typeface="Arial" charset="0"/>
            </a:endParaRPr>
          </a:p>
          <a:p>
            <a:pPr eaLnBrk="1" hangingPunct="1">
              <a:lnSpc>
                <a:spcPct val="90000"/>
              </a:lnSpc>
              <a:defRPr/>
            </a:pPr>
            <a:r>
              <a:rPr lang="en-US" sz="2600" dirty="0">
                <a:ea typeface="ＭＳ Ｐゴシック" charset="-128"/>
                <a:cs typeface="Arial" charset="0"/>
              </a:rPr>
              <a:t>The Environment: Placement Checklists</a:t>
            </a:r>
          </a:p>
          <a:p>
            <a:pPr lvl="1" eaLnBrk="1" hangingPunct="1">
              <a:lnSpc>
                <a:spcPct val="90000"/>
              </a:lnSpc>
              <a:defRPr/>
            </a:pPr>
            <a:r>
              <a:rPr lang="en-US" sz="2400" dirty="0">
                <a:ea typeface="ＭＳ Ｐゴシック" charset="-128"/>
                <a:cs typeface="Arial" charset="0"/>
              </a:rPr>
              <a:t>Preschool/Kindergarten</a:t>
            </a:r>
          </a:p>
          <a:p>
            <a:pPr lvl="1" eaLnBrk="1" hangingPunct="1">
              <a:lnSpc>
                <a:spcPct val="90000"/>
              </a:lnSpc>
              <a:defRPr/>
            </a:pPr>
            <a:r>
              <a:rPr lang="en-US" sz="2400" dirty="0">
                <a:ea typeface="ＭＳ Ｐゴシック" charset="-128"/>
                <a:cs typeface="Arial" charset="0"/>
              </a:rPr>
              <a:t>Elementary </a:t>
            </a:r>
          </a:p>
          <a:p>
            <a:pPr lvl="1" eaLnBrk="1" hangingPunct="1">
              <a:lnSpc>
                <a:spcPct val="90000"/>
              </a:lnSpc>
              <a:defRPr/>
            </a:pPr>
            <a:r>
              <a:rPr lang="en-US" sz="2400" dirty="0">
                <a:ea typeface="ＭＳ Ｐゴシック" charset="-128"/>
                <a:cs typeface="Arial" charset="0"/>
              </a:rPr>
              <a:t>Secondary</a:t>
            </a:r>
          </a:p>
          <a:p>
            <a:pPr eaLnBrk="1" hangingPunct="1">
              <a:defRPr/>
            </a:pPr>
            <a:endParaRPr lang="en-US" dirty="0">
              <a:ea typeface="ＭＳ Ｐゴシック" charset="-128"/>
              <a:cs typeface="Arial" charset="0"/>
            </a:endParaRPr>
          </a:p>
        </p:txBody>
      </p:sp>
    </p:spTree>
    <p:extLst>
      <p:ext uri="{BB962C8B-B14F-4D97-AF65-F5344CB8AC3E}">
        <p14:creationId xmlns:p14="http://schemas.microsoft.com/office/powerpoint/2010/main" val="1913394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Content Placeholder 6" descr="PS Placement Checklist_1.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041621" y="0"/>
            <a:ext cx="4978179" cy="6858000"/>
          </a:xfrm>
        </p:spPr>
      </p:pic>
      <p:pic>
        <p:nvPicPr>
          <p:cNvPr id="7172" name="Content Placeholder 7" descr="PS Placement Checklist_2.jp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096000" y="0"/>
            <a:ext cx="4988118" cy="6858000"/>
          </a:xfrm>
        </p:spPr>
      </p:pic>
    </p:spTree>
    <p:extLst>
      <p:ext uri="{BB962C8B-B14F-4D97-AF65-F5344CB8AC3E}">
        <p14:creationId xmlns:p14="http://schemas.microsoft.com/office/powerpoint/2010/main" val="323389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Content Placeholder 7" descr="PS Placement Checklist_3.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129085" y="0"/>
            <a:ext cx="4966915" cy="6858000"/>
          </a:xfrm>
        </p:spPr>
      </p:pic>
      <p:pic>
        <p:nvPicPr>
          <p:cNvPr id="8196" name="Content Placeholder 8" descr="PS Placement Checklist_4.jp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262977" y="0"/>
            <a:ext cx="4884751" cy="6858000"/>
          </a:xfrm>
        </p:spPr>
      </p:pic>
    </p:spTree>
    <p:extLst>
      <p:ext uri="{BB962C8B-B14F-4D97-AF65-F5344CB8AC3E}">
        <p14:creationId xmlns:p14="http://schemas.microsoft.com/office/powerpoint/2010/main" val="575996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9248" y="-197224"/>
            <a:ext cx="5468470" cy="735981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730" y="0"/>
            <a:ext cx="5130658" cy="6858000"/>
          </a:xfrm>
          <a:prstGeom prst="rect">
            <a:avLst/>
          </a:prstGeom>
        </p:spPr>
      </p:pic>
    </p:spTree>
    <p:extLst>
      <p:ext uri="{BB962C8B-B14F-4D97-AF65-F5344CB8AC3E}">
        <p14:creationId xmlns:p14="http://schemas.microsoft.com/office/powerpoint/2010/main" val="110796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5483876"/>
              </p:ext>
            </p:extLst>
          </p:nvPr>
        </p:nvGraphicFramePr>
        <p:xfrm>
          <a:off x="478970" y="561702"/>
          <a:ext cx="10624457" cy="5513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871" y="3143109"/>
            <a:ext cx="2567255" cy="3111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8920" y="3356018"/>
            <a:ext cx="3340009" cy="26386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6050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642594"/>
            <a:ext cx="6132653" cy="1371600"/>
          </a:xfrm>
          <a:solidFill>
            <a:schemeClr val="bg1"/>
          </a:solidFill>
        </p:spPr>
        <p:txBody>
          <a:bodyPr/>
          <a:lstStyle/>
          <a:p>
            <a:r>
              <a:rPr lang="en-US" altLang="en-US" sz="4000" b="1" dirty="0">
                <a:solidFill>
                  <a:schemeClr val="tx1">
                    <a:lumMod val="65000"/>
                    <a:lumOff val="35000"/>
                  </a:schemeClr>
                </a:solidFill>
              </a:rPr>
              <a:t>Technology Access: </a:t>
            </a:r>
            <a:br>
              <a:rPr lang="en-US" altLang="en-US" sz="4000" b="1" dirty="0">
                <a:solidFill>
                  <a:schemeClr val="tx1">
                    <a:lumMod val="65000"/>
                    <a:lumOff val="35000"/>
                  </a:schemeClr>
                </a:solidFill>
              </a:rPr>
            </a:br>
            <a:r>
              <a:rPr lang="en-US" altLang="en-US" sz="4000" b="1" dirty="0">
                <a:solidFill>
                  <a:schemeClr val="tx1">
                    <a:lumMod val="65000"/>
                    <a:lumOff val="35000"/>
                  </a:schemeClr>
                </a:solidFill>
              </a:rPr>
              <a:t>What does it look like?</a:t>
            </a:r>
          </a:p>
        </p:txBody>
      </p:sp>
      <p:sp>
        <p:nvSpPr>
          <p:cNvPr id="34819" name="Rectangle 3"/>
          <p:cNvSpPr>
            <a:spLocks noGrp="1" noChangeArrowheads="1"/>
          </p:cNvSpPr>
          <p:nvPr>
            <p:ph idx="1"/>
          </p:nvPr>
        </p:nvSpPr>
        <p:spPr>
          <a:xfrm>
            <a:off x="981635" y="2014194"/>
            <a:ext cx="8229600" cy="4530725"/>
          </a:xfrm>
        </p:spPr>
        <p:txBody>
          <a:bodyPr/>
          <a:lstStyle/>
          <a:p>
            <a:pPr>
              <a:lnSpc>
                <a:spcPct val="90000"/>
              </a:lnSpc>
            </a:pPr>
            <a:endParaRPr lang="en-US" altLang="en-US" sz="2400" dirty="0">
              <a:solidFill>
                <a:srgbClr val="0000A4"/>
              </a:solidFill>
            </a:endParaRPr>
          </a:p>
          <a:p>
            <a:pPr>
              <a:lnSpc>
                <a:spcPct val="90000"/>
              </a:lnSpc>
            </a:pPr>
            <a:endParaRPr lang="en-US" altLang="en-US" sz="2400" dirty="0"/>
          </a:p>
        </p:txBody>
      </p:sp>
      <p:grpSp>
        <p:nvGrpSpPr>
          <p:cNvPr id="12" name="Group 11">
            <a:extLst>
              <a:ext uri="{FF2B5EF4-FFF2-40B4-BE49-F238E27FC236}">
                <a16:creationId xmlns:a16="http://schemas.microsoft.com/office/drawing/2014/main" id="{20607794-F26F-453D-A489-A906ECD65B56}"/>
              </a:ext>
            </a:extLst>
          </p:cNvPr>
          <p:cNvGrpSpPr/>
          <p:nvPr/>
        </p:nvGrpSpPr>
        <p:grpSpPr>
          <a:xfrm>
            <a:off x="7625917" y="2250620"/>
            <a:ext cx="2698813" cy="1425691"/>
            <a:chOff x="6773991" y="-3302154"/>
            <a:chExt cx="3322398" cy="3109722"/>
          </a:xfrm>
        </p:grpSpPr>
        <p:sp>
          <p:nvSpPr>
            <p:cNvPr id="17" name="Oval 16">
              <a:extLst>
                <a:ext uri="{FF2B5EF4-FFF2-40B4-BE49-F238E27FC236}">
                  <a16:creationId xmlns:a16="http://schemas.microsoft.com/office/drawing/2014/main" id="{125C72C8-7ED0-4072-A68C-612C96D90206}"/>
                </a:ext>
              </a:extLst>
            </p:cNvPr>
            <p:cNvSpPr/>
            <p:nvPr/>
          </p:nvSpPr>
          <p:spPr>
            <a:xfrm>
              <a:off x="6773991" y="-3302154"/>
              <a:ext cx="3322398" cy="31097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CE43BB0A-976A-4D54-AD48-75BA093CBDC1}"/>
                </a:ext>
              </a:extLst>
            </p:cNvPr>
            <p:cNvSpPr txBox="1"/>
            <p:nvPr/>
          </p:nvSpPr>
          <p:spPr>
            <a:xfrm>
              <a:off x="7149432" y="-2804172"/>
              <a:ext cx="2571514" cy="2198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3600" b="1" kern="1200" dirty="0">
                  <a:solidFill>
                    <a:schemeClr val="tx1"/>
                  </a:solidFill>
                </a:rPr>
                <a:t>ACCESS</a:t>
              </a:r>
            </a:p>
          </p:txBody>
        </p:sp>
      </p:grpSp>
      <p:sp>
        <p:nvSpPr>
          <p:cNvPr id="13" name="Arrow: Left 12">
            <a:extLst>
              <a:ext uri="{FF2B5EF4-FFF2-40B4-BE49-F238E27FC236}">
                <a16:creationId xmlns:a16="http://schemas.microsoft.com/office/drawing/2014/main" id="{615446B1-46A2-4E92-B7F9-811E96A4AB29}"/>
              </a:ext>
            </a:extLst>
          </p:cNvPr>
          <p:cNvSpPr/>
          <p:nvPr/>
        </p:nvSpPr>
        <p:spPr>
          <a:xfrm rot="16200000">
            <a:off x="8604664" y="1596569"/>
            <a:ext cx="755708" cy="646659"/>
          </a:xfrm>
          <a:prstGeom prst="leftArrow">
            <a:avLst>
              <a:gd name="adj1" fmla="val 60000"/>
              <a:gd name="adj2" fmla="val 50000"/>
            </a:avLst>
          </a:prstGeom>
          <a:solidFill>
            <a:schemeClr val="accent4"/>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grpSp>
        <p:nvGrpSpPr>
          <p:cNvPr id="14" name="Group 13">
            <a:extLst>
              <a:ext uri="{FF2B5EF4-FFF2-40B4-BE49-F238E27FC236}">
                <a16:creationId xmlns:a16="http://schemas.microsoft.com/office/drawing/2014/main" id="{02B45C96-6E86-4398-B0EE-8784783EBCB7}"/>
              </a:ext>
            </a:extLst>
          </p:cNvPr>
          <p:cNvGrpSpPr/>
          <p:nvPr/>
        </p:nvGrpSpPr>
        <p:grpSpPr>
          <a:xfrm>
            <a:off x="7830436" y="684843"/>
            <a:ext cx="2304164" cy="965150"/>
            <a:chOff x="3998110" y="-196722"/>
            <a:chExt cx="2554629" cy="2105189"/>
          </a:xfrm>
          <a:solidFill>
            <a:schemeClr val="accent4"/>
          </a:solidFill>
        </p:grpSpPr>
        <p:sp>
          <p:nvSpPr>
            <p:cNvPr id="15" name="Rectangle: Rounded Corners 14">
              <a:extLst>
                <a:ext uri="{FF2B5EF4-FFF2-40B4-BE49-F238E27FC236}">
                  <a16:creationId xmlns:a16="http://schemas.microsoft.com/office/drawing/2014/main" id="{D1377D8A-1BCA-4B22-B030-686D64944DB9}"/>
                </a:ext>
              </a:extLst>
            </p:cNvPr>
            <p:cNvSpPr/>
            <p:nvPr/>
          </p:nvSpPr>
          <p:spPr>
            <a:xfrm>
              <a:off x="3998110" y="-196722"/>
              <a:ext cx="2554629" cy="2105189"/>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Rectangle: Rounded Corners 7">
              <a:extLst>
                <a:ext uri="{FF2B5EF4-FFF2-40B4-BE49-F238E27FC236}">
                  <a16:creationId xmlns:a16="http://schemas.microsoft.com/office/drawing/2014/main" id="{41234188-A982-4893-9689-ED15D60BBB49}"/>
                </a:ext>
              </a:extLst>
            </p:cNvPr>
            <p:cNvSpPr txBox="1"/>
            <p:nvPr/>
          </p:nvSpPr>
          <p:spPr>
            <a:xfrm>
              <a:off x="4059769" y="-135063"/>
              <a:ext cx="2431311" cy="19818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Technology</a:t>
              </a:r>
            </a:p>
          </p:txBody>
        </p:sp>
      </p:grpSp>
    </p:spTree>
    <p:extLst>
      <p:ext uri="{BB962C8B-B14F-4D97-AF65-F5344CB8AC3E}">
        <p14:creationId xmlns:p14="http://schemas.microsoft.com/office/powerpoint/2010/main" val="253741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986" y="604346"/>
            <a:ext cx="8923438" cy="1114425"/>
          </a:xfrm>
        </p:spPr>
        <p:txBody>
          <a:bodyPr>
            <a:normAutofit fontScale="90000"/>
          </a:bodyPr>
          <a:lstStyle/>
          <a:p>
            <a:r>
              <a:rPr lang="en-US" dirty="0">
                <a:solidFill>
                  <a:schemeClr val="tx1">
                    <a:lumMod val="65000"/>
                    <a:lumOff val="35000"/>
                  </a:schemeClr>
                </a:solidFill>
              </a:rPr>
              <a:t>Cheryl’s definition: </a:t>
            </a:r>
            <a:br>
              <a:rPr lang="en-US" dirty="0">
                <a:solidFill>
                  <a:schemeClr val="tx1">
                    <a:lumMod val="65000"/>
                    <a:lumOff val="35000"/>
                  </a:schemeClr>
                </a:solidFill>
              </a:rPr>
            </a:br>
            <a:r>
              <a:rPr lang="en-US" dirty="0">
                <a:solidFill>
                  <a:schemeClr val="tx1">
                    <a:lumMod val="65000"/>
                    <a:lumOff val="35000"/>
                  </a:schemeClr>
                </a:solidFill>
              </a:rPr>
              <a:t>Technology to Access Education</a:t>
            </a:r>
            <a:br>
              <a:rPr lang="en-US" dirty="0"/>
            </a:br>
            <a:endParaRPr lang="en-US" dirty="0"/>
          </a:p>
        </p:txBody>
      </p:sp>
      <p:sp>
        <p:nvSpPr>
          <p:cNvPr id="3" name="Rounded Rectangle 2"/>
          <p:cNvSpPr/>
          <p:nvPr/>
        </p:nvSpPr>
        <p:spPr>
          <a:xfrm>
            <a:off x="2221425" y="1929147"/>
            <a:ext cx="7923770" cy="37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3958791"/>
              </p:ext>
            </p:extLst>
          </p:nvPr>
        </p:nvGraphicFramePr>
        <p:xfrm>
          <a:off x="1718786" y="1718771"/>
          <a:ext cx="8450451" cy="469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76600" y="1981200"/>
            <a:ext cx="5613476" cy="738664"/>
          </a:xfrm>
          <a:prstGeom prst="rect">
            <a:avLst/>
          </a:prstGeom>
          <a:noFill/>
        </p:spPr>
        <p:txBody>
          <a:bodyPr wrap="square" rtlCol="0">
            <a:spAutoFit/>
          </a:bodyPr>
          <a:lstStyle/>
          <a:p>
            <a:pPr lvl="0" algn="ctr"/>
            <a:r>
              <a:rPr lang="en-US" sz="2100" b="1" dirty="0">
                <a:solidFill>
                  <a:schemeClr val="bg1"/>
                </a:solidFill>
              </a:rPr>
              <a:t>Technology must be planned in advance and should be part of Universal </a:t>
            </a:r>
            <a:r>
              <a:rPr lang="en-US" sz="2100" b="1" dirty="0" err="1">
                <a:solidFill>
                  <a:schemeClr val="bg1"/>
                </a:solidFill>
              </a:rPr>
              <a:t>Deisgn</a:t>
            </a:r>
            <a:r>
              <a:rPr lang="en-US" sz="2100" b="1" dirty="0">
                <a:solidFill>
                  <a:schemeClr val="bg1"/>
                </a:solidFill>
              </a:rPr>
              <a:t> for Learning (UDL)</a:t>
            </a:r>
            <a:endParaRPr lang="en-US" sz="2100" dirty="0">
              <a:solidFill>
                <a:schemeClr val="bg1"/>
              </a:solidFill>
            </a:endParaRPr>
          </a:p>
        </p:txBody>
      </p:sp>
      <p:sp>
        <p:nvSpPr>
          <p:cNvPr id="6" name="TextBox 5">
            <a:extLst>
              <a:ext uri="{FF2B5EF4-FFF2-40B4-BE49-F238E27FC236}">
                <a16:creationId xmlns:a16="http://schemas.microsoft.com/office/drawing/2014/main" id="{D520BD77-699E-41CC-9C54-333B0B0C57AE}"/>
              </a:ext>
            </a:extLst>
          </p:cNvPr>
          <p:cNvSpPr txBox="1"/>
          <p:nvPr/>
        </p:nvSpPr>
        <p:spPr>
          <a:xfrm>
            <a:off x="3028322" y="5581786"/>
            <a:ext cx="6668863" cy="923330"/>
          </a:xfrm>
          <a:prstGeom prst="rect">
            <a:avLst/>
          </a:prstGeom>
          <a:solidFill>
            <a:schemeClr val="accent1"/>
          </a:solidFill>
        </p:spPr>
        <p:txBody>
          <a:bodyPr wrap="square" rtlCol="0">
            <a:spAutoFit/>
          </a:bodyPr>
          <a:lstStyle/>
          <a:p>
            <a:pPr algn="ctr"/>
            <a:r>
              <a:rPr lang="en-US" altLang="en-US" b="1" dirty="0"/>
              <a:t>Technology must be managed so that it is used appropriately and it is working consistently</a:t>
            </a:r>
          </a:p>
          <a:p>
            <a:endParaRPr lang="en-US" dirty="0"/>
          </a:p>
        </p:txBody>
      </p:sp>
    </p:spTree>
    <p:extLst>
      <p:ext uri="{BB962C8B-B14F-4D97-AF65-F5344CB8AC3E}">
        <p14:creationId xmlns:p14="http://schemas.microsoft.com/office/powerpoint/2010/main" val="394079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P spid="5"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75" y="162288"/>
            <a:ext cx="11304363" cy="2032271"/>
          </a:xfrm>
          <a:solidFill>
            <a:schemeClr val="accent1">
              <a:lumMod val="40000"/>
              <a:lumOff val="60000"/>
            </a:schemeClr>
          </a:solidFill>
        </p:spPr>
        <p:txBody>
          <a:bodyPr>
            <a:normAutofit fontScale="90000"/>
          </a:bodyPr>
          <a:lstStyle/>
          <a:p>
            <a:r>
              <a:rPr lang="en-US" dirty="0">
                <a:solidFill>
                  <a:schemeClr val="tx1"/>
                </a:solidFill>
              </a:rPr>
              <a:t>Beyond the Fitting Appointment: Patterns of Hearing Aid and FM System Use in the Classroom </a:t>
            </a:r>
            <a:r>
              <a:rPr lang="en-US" sz="3100" dirty="0">
                <a:solidFill>
                  <a:schemeClr val="tx1"/>
                </a:solidFill>
              </a:rPr>
              <a:t>Davis, Gustafson, Hornsby, &amp; Bess (AAA, 2015)</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33757760"/>
              </p:ext>
            </p:extLst>
          </p:nvPr>
        </p:nvGraphicFramePr>
        <p:xfrm>
          <a:off x="2508069" y="2220686"/>
          <a:ext cx="11136772" cy="46373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71663" y="3117370"/>
            <a:ext cx="3432132"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N=26, grades 1-7</a:t>
            </a:r>
          </a:p>
          <a:p>
            <a:pPr marL="342900" indent="-342900">
              <a:buFont typeface="Arial" panose="020B0604020202020204" pitchFamily="34" charset="0"/>
              <a:buChar char="•"/>
            </a:pPr>
            <a:r>
              <a:rPr lang="en-US" sz="2400" dirty="0"/>
              <a:t>22/26 were consistent hearing aid users (85%)</a:t>
            </a:r>
          </a:p>
          <a:p>
            <a:pPr marL="342900" indent="-342900">
              <a:buFont typeface="Arial" panose="020B0604020202020204" pitchFamily="34" charset="0"/>
              <a:buChar char="•"/>
            </a:pPr>
            <a:r>
              <a:rPr lang="en-US" sz="2400" dirty="0"/>
              <a:t>6/22 (36%) of these were never observed using FM</a:t>
            </a:r>
          </a:p>
          <a:p>
            <a:pPr marL="342900" indent="-342900">
              <a:buFont typeface="Arial" panose="020B0604020202020204" pitchFamily="34" charset="0"/>
              <a:buChar char="•"/>
            </a:pPr>
            <a:r>
              <a:rPr lang="en-US" sz="2400" dirty="0"/>
              <a:t>Personal &amp; CADS</a:t>
            </a:r>
          </a:p>
        </p:txBody>
      </p:sp>
    </p:spTree>
    <p:extLst>
      <p:ext uri="{BB962C8B-B14F-4D97-AF65-F5344CB8AC3E}">
        <p14:creationId xmlns:p14="http://schemas.microsoft.com/office/powerpoint/2010/main" val="36517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72" y="356958"/>
            <a:ext cx="9601200" cy="1202019"/>
          </a:xfrm>
          <a:solidFill>
            <a:schemeClr val="accent1">
              <a:lumMod val="40000"/>
              <a:lumOff val="60000"/>
            </a:schemeClr>
          </a:solidFill>
        </p:spPr>
        <p:txBody>
          <a:bodyPr>
            <a:normAutofit/>
          </a:bodyPr>
          <a:lstStyle/>
          <a:p>
            <a:r>
              <a:rPr lang="en-US" sz="4000" dirty="0">
                <a:solidFill>
                  <a:schemeClr val="tx1"/>
                </a:solidFill>
              </a:rPr>
              <a:t>What is the Problem?</a:t>
            </a:r>
          </a:p>
        </p:txBody>
      </p:sp>
      <p:sp>
        <p:nvSpPr>
          <p:cNvPr id="3" name="Content Placeholder 2"/>
          <p:cNvSpPr>
            <a:spLocks noGrp="1"/>
          </p:cNvSpPr>
          <p:nvPr>
            <p:ph idx="1"/>
          </p:nvPr>
        </p:nvSpPr>
        <p:spPr>
          <a:xfrm>
            <a:off x="627682" y="2022529"/>
            <a:ext cx="9601200" cy="3581400"/>
          </a:xfrm>
        </p:spPr>
        <p:txBody>
          <a:bodyPr>
            <a:normAutofit/>
          </a:bodyPr>
          <a:lstStyle/>
          <a:p>
            <a:pPr>
              <a:buClr>
                <a:schemeClr val="accent2"/>
              </a:buClr>
            </a:pPr>
            <a:r>
              <a:rPr lang="en-US" sz="2600" dirty="0"/>
              <a:t>Student?</a:t>
            </a:r>
          </a:p>
          <a:p>
            <a:pPr>
              <a:buClr>
                <a:schemeClr val="accent2"/>
              </a:buClr>
            </a:pPr>
            <a:r>
              <a:rPr lang="en-US" sz="2600" dirty="0"/>
              <a:t>School/Teacher/Staff?</a:t>
            </a:r>
          </a:p>
          <a:p>
            <a:pPr>
              <a:buClr>
                <a:schemeClr val="accent2"/>
              </a:buClr>
            </a:pPr>
            <a:r>
              <a:rPr lang="en-US" sz="2600" dirty="0"/>
              <a:t>Technology?</a:t>
            </a:r>
          </a:p>
          <a:p>
            <a:pPr>
              <a:buClr>
                <a:schemeClr val="accent2"/>
              </a:buClr>
            </a:pPr>
            <a:r>
              <a:rPr lang="en-US" sz="2600" dirty="0"/>
              <a:t>Support?</a:t>
            </a:r>
          </a:p>
          <a:p>
            <a:pPr>
              <a:buClr>
                <a:schemeClr val="accent2"/>
              </a:buClr>
            </a:pPr>
            <a:r>
              <a:rPr lang="en-US" sz="2600" dirty="0"/>
              <a:t>Knowledge?</a:t>
            </a:r>
          </a:p>
          <a:p>
            <a:pPr>
              <a:buClr>
                <a:schemeClr val="accent2"/>
              </a:buClr>
            </a:pPr>
            <a:r>
              <a:rPr lang="en-US" sz="2600" dirty="0"/>
              <a:t>Orientation and Training?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394847"/>
            <a:ext cx="6858000" cy="4572000"/>
          </a:xfrm>
          <a:prstGeom prst="rect">
            <a:avLst/>
          </a:prstGeom>
        </p:spPr>
      </p:pic>
    </p:spTree>
    <p:extLst>
      <p:ext uri="{BB962C8B-B14F-4D97-AF65-F5344CB8AC3E}">
        <p14:creationId xmlns:p14="http://schemas.microsoft.com/office/powerpoint/2010/main" val="13472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996" y="162923"/>
            <a:ext cx="9875520" cy="1149042"/>
          </a:xfrm>
          <a:solidFill>
            <a:schemeClr val="accent1">
              <a:lumMod val="40000"/>
              <a:lumOff val="60000"/>
            </a:schemeClr>
          </a:solidFill>
        </p:spPr>
        <p:txBody>
          <a:bodyPr>
            <a:normAutofit/>
          </a:bodyPr>
          <a:lstStyle/>
          <a:p>
            <a:r>
              <a:rPr lang="en-US" sz="4000" dirty="0">
                <a:solidFill>
                  <a:schemeClr val="tx1">
                    <a:lumMod val="65000"/>
                    <a:lumOff val="35000"/>
                  </a:schemeClr>
                </a:solidFill>
              </a:rPr>
              <a:t>Today’s Topics</a:t>
            </a:r>
          </a:p>
        </p:txBody>
      </p:sp>
      <p:sp>
        <p:nvSpPr>
          <p:cNvPr id="3" name="Content Placeholder 2"/>
          <p:cNvSpPr>
            <a:spLocks noGrp="1"/>
          </p:cNvSpPr>
          <p:nvPr>
            <p:ph idx="1"/>
          </p:nvPr>
        </p:nvSpPr>
        <p:spPr>
          <a:xfrm>
            <a:off x="459928" y="1470213"/>
            <a:ext cx="10334553" cy="4887044"/>
          </a:xfrm>
        </p:spPr>
        <p:txBody>
          <a:bodyPr>
            <a:normAutofit fontScale="70000" lnSpcReduction="20000"/>
          </a:bodyPr>
          <a:lstStyle/>
          <a:p>
            <a:pPr marL="0" indent="0">
              <a:buNone/>
            </a:pPr>
            <a:endParaRPr lang="en-US" sz="5900" dirty="0"/>
          </a:p>
          <a:p>
            <a:pPr marL="457200" indent="-457200">
              <a:buFont typeface="Wingdings" panose="05000000000000000000" pitchFamily="2" charset="2"/>
              <a:buChar char="§"/>
            </a:pPr>
            <a:r>
              <a:rPr lang="en-US" sz="5900" dirty="0"/>
              <a:t>Importance of Access</a:t>
            </a:r>
          </a:p>
          <a:p>
            <a:pPr marL="914400" lvl="2" indent="-457200">
              <a:buFont typeface="Wingdings" panose="05000000000000000000" pitchFamily="2" charset="2"/>
              <a:buChar char="§"/>
            </a:pPr>
            <a:r>
              <a:rPr lang="en-US" sz="5500" dirty="0"/>
              <a:t>Communication</a:t>
            </a:r>
          </a:p>
          <a:p>
            <a:pPr marL="914400" lvl="2" indent="-457200">
              <a:buFont typeface="Wingdings" panose="05000000000000000000" pitchFamily="2" charset="2"/>
              <a:buChar char="§"/>
            </a:pPr>
            <a:r>
              <a:rPr lang="en-US" sz="5500" dirty="0"/>
              <a:t>Education</a:t>
            </a:r>
          </a:p>
          <a:p>
            <a:pPr marL="914400" lvl="2" indent="-457200">
              <a:buFont typeface="Wingdings" panose="05000000000000000000" pitchFamily="2" charset="2"/>
              <a:buChar char="§"/>
            </a:pPr>
            <a:r>
              <a:rPr lang="en-US" sz="5500" dirty="0"/>
              <a:t>Technology</a:t>
            </a:r>
          </a:p>
          <a:p>
            <a:pPr marL="457200" indent="-457200">
              <a:buFont typeface="Wingdings" panose="05000000000000000000" pitchFamily="2" charset="2"/>
              <a:buChar char="§"/>
            </a:pPr>
            <a:r>
              <a:rPr lang="en-US" sz="5900" dirty="0"/>
              <a:t>Development of Self, Self-Concept, Self-Determination, Self-Advocacy</a:t>
            </a:r>
          </a:p>
          <a:p>
            <a:pPr marL="457200" indent="-457200">
              <a:buFont typeface="Wingdings" panose="05000000000000000000" pitchFamily="2" charset="2"/>
              <a:buChar char="§"/>
            </a:pPr>
            <a:r>
              <a:rPr lang="en-US" sz="5900" dirty="0"/>
              <a:t>Strategies Considerations &amp; Discussion</a:t>
            </a:r>
          </a:p>
          <a:p>
            <a:pPr marL="4572" lvl="1" indent="0">
              <a:buNone/>
            </a:pPr>
            <a:r>
              <a:rPr lang="en-US" sz="5900" dirty="0"/>
              <a:t>		</a:t>
            </a:r>
          </a:p>
          <a:p>
            <a:pPr lvl="1"/>
            <a:endParaRPr lang="en-US" dirty="0"/>
          </a:p>
        </p:txBody>
      </p:sp>
    </p:spTree>
    <p:extLst>
      <p:ext uri="{BB962C8B-B14F-4D97-AF65-F5344CB8AC3E}">
        <p14:creationId xmlns:p14="http://schemas.microsoft.com/office/powerpoint/2010/main" val="333053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816" y="308674"/>
            <a:ext cx="10587925" cy="990600"/>
          </a:xfrm>
          <a:solidFill>
            <a:schemeClr val="accent1">
              <a:lumMod val="40000"/>
              <a:lumOff val="60000"/>
            </a:schemeClr>
          </a:solidFill>
        </p:spPr>
        <p:txBody>
          <a:bodyPr>
            <a:noAutofit/>
          </a:bodyPr>
          <a:lstStyle/>
          <a:p>
            <a:r>
              <a:rPr lang="en-US" sz="4000" dirty="0">
                <a:solidFill>
                  <a:schemeClr val="tx1"/>
                </a:solidFill>
              </a:rPr>
              <a:t>Why Do Students with Hearing Impairments Resist Wearing FM Amplification?</a:t>
            </a:r>
          </a:p>
        </p:txBody>
      </p:sp>
      <p:sp>
        <p:nvSpPr>
          <p:cNvPr id="3" name="Text Placeholder 2"/>
          <p:cNvSpPr>
            <a:spLocks noGrp="1"/>
          </p:cNvSpPr>
          <p:nvPr>
            <p:ph idx="1"/>
          </p:nvPr>
        </p:nvSpPr>
        <p:spPr>
          <a:xfrm>
            <a:off x="1082299" y="1766807"/>
            <a:ext cx="8229600" cy="5091193"/>
          </a:xfrm>
        </p:spPr>
        <p:txBody>
          <a:bodyPr>
            <a:normAutofit/>
          </a:bodyPr>
          <a:lstStyle/>
          <a:p>
            <a:pPr>
              <a:spcBef>
                <a:spcPts val="600"/>
              </a:spcBef>
            </a:pPr>
            <a:r>
              <a:rPr lang="en-US" sz="2800" dirty="0"/>
              <a:t>Jennifer Franks </a:t>
            </a:r>
          </a:p>
          <a:p>
            <a:pPr>
              <a:spcBef>
                <a:spcPts val="600"/>
              </a:spcBef>
            </a:pPr>
            <a:r>
              <a:rPr lang="en-US" sz="2400" dirty="0"/>
              <a:t>Eastern Michigan University </a:t>
            </a:r>
          </a:p>
          <a:p>
            <a:pPr>
              <a:spcBef>
                <a:spcPts val="600"/>
              </a:spcBef>
            </a:pPr>
            <a:r>
              <a:rPr lang="en-US" sz="2400" dirty="0"/>
              <a:t>MA Thesis, 2008</a:t>
            </a:r>
          </a:p>
          <a:p>
            <a:r>
              <a:rPr lang="en-US" sz="2400" dirty="0"/>
              <a:t>Participants: 68 (45.3% return rate)</a:t>
            </a:r>
          </a:p>
          <a:p>
            <a:pPr lvl="1"/>
            <a:r>
              <a:rPr lang="en-US" sz="2400" dirty="0"/>
              <a:t>9 students, ages 8-18</a:t>
            </a:r>
          </a:p>
          <a:p>
            <a:pPr lvl="1">
              <a:buClr>
                <a:schemeClr val="accent2"/>
              </a:buClr>
            </a:pPr>
            <a:r>
              <a:rPr lang="en-US" sz="2400" dirty="0"/>
              <a:t>5 parents</a:t>
            </a:r>
          </a:p>
          <a:p>
            <a:pPr lvl="1">
              <a:buClr>
                <a:schemeClr val="accent2"/>
              </a:buClr>
            </a:pPr>
            <a:r>
              <a:rPr lang="en-US" sz="2400" dirty="0"/>
              <a:t>15 special educators</a:t>
            </a:r>
          </a:p>
          <a:p>
            <a:pPr lvl="1">
              <a:buClr>
                <a:schemeClr val="accent2"/>
              </a:buClr>
            </a:pPr>
            <a:r>
              <a:rPr lang="en-US" sz="2400" dirty="0"/>
              <a:t>11 general educators</a:t>
            </a:r>
          </a:p>
          <a:p>
            <a:pPr lvl="1">
              <a:buClr>
                <a:schemeClr val="accent2"/>
              </a:buClr>
            </a:pPr>
            <a:r>
              <a:rPr lang="en-US" sz="2400" dirty="0"/>
              <a:t>7 teachers of speech and language </a:t>
            </a:r>
          </a:p>
          <a:p>
            <a:pPr lvl="1">
              <a:buClr>
                <a:schemeClr val="accent2"/>
              </a:buClr>
            </a:pPr>
            <a:r>
              <a:rPr lang="en-US" sz="2400" dirty="0"/>
              <a:t>8 audiologists</a:t>
            </a:r>
          </a:p>
          <a:p>
            <a:pPr lvl="1">
              <a:buClr>
                <a:schemeClr val="accent2"/>
              </a:buClr>
            </a:pPr>
            <a:r>
              <a:rPr lang="en-US" sz="2400" dirty="0"/>
              <a:t>12 other personnel working with DHH students</a:t>
            </a:r>
          </a:p>
        </p:txBody>
      </p:sp>
      <p:pic>
        <p:nvPicPr>
          <p:cNvPr id="6146" name="Picture 2" descr="C:\Users\Cheryl\AppData\Local\Microsoft\Windows\Temporary Internet Files\Content.IE5\30INPK8U\MP9004393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603" y="1919206"/>
            <a:ext cx="5218759" cy="347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05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Cheryl\Documents\Articles-chapters\HAT\FRANK_Jennifer_thesis_FM system and why students don't wear them_Page_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6" y="-462518"/>
            <a:ext cx="11815483" cy="805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6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DC78-0CF3-4AFC-AFF6-4D8AE45A0064}"/>
              </a:ext>
            </a:extLst>
          </p:cNvPr>
          <p:cNvSpPr>
            <a:spLocks noGrp="1"/>
          </p:cNvSpPr>
          <p:nvPr>
            <p:ph type="title"/>
          </p:nvPr>
        </p:nvSpPr>
        <p:spPr/>
        <p:txBody>
          <a:bodyPr>
            <a:normAutofit fontScale="90000"/>
          </a:bodyPr>
          <a:lstStyle/>
          <a:p>
            <a:br>
              <a:rPr lang="en-US" dirty="0"/>
            </a:br>
            <a:br>
              <a:rPr lang="en-US" dirty="0"/>
            </a:br>
            <a:r>
              <a:rPr lang="en-US" dirty="0">
                <a:solidFill>
                  <a:schemeClr val="tx1">
                    <a:lumMod val="65000"/>
                    <a:lumOff val="35000"/>
                  </a:schemeClr>
                </a:solidFill>
              </a:rPr>
              <a:t>Development of Self, Self-Concept, Self-Determination, Self-Advocacy</a:t>
            </a:r>
            <a:endParaRPr lang="en-US" dirty="0"/>
          </a:p>
        </p:txBody>
      </p:sp>
      <p:sp>
        <p:nvSpPr>
          <p:cNvPr id="3" name="Text Placeholder 2">
            <a:extLst>
              <a:ext uri="{FF2B5EF4-FFF2-40B4-BE49-F238E27FC236}">
                <a16:creationId xmlns:a16="http://schemas.microsoft.com/office/drawing/2014/main" id="{67315541-2C2E-401F-A9C4-8001000CE074}"/>
              </a:ext>
            </a:extLst>
          </p:cNvPr>
          <p:cNvSpPr>
            <a:spLocks noGrp="1"/>
          </p:cNvSpPr>
          <p:nvPr>
            <p:ph type="body" idx="1"/>
          </p:nvPr>
        </p:nvSpPr>
        <p:spPr/>
        <p:txBody>
          <a:bodyPr/>
          <a:lstStyle/>
          <a:p>
            <a:endParaRPr lang="en-US" dirty="0"/>
          </a:p>
        </p:txBody>
      </p:sp>
      <p:pic>
        <p:nvPicPr>
          <p:cNvPr id="4" name="Picture 2" descr="http://youngpeople.ndcsbuzz.org.uk/images/magic/cache/LI5555CDE3CBD96=largeFrame.jpg">
            <a:extLst>
              <a:ext uri="{FF2B5EF4-FFF2-40B4-BE49-F238E27FC236}">
                <a16:creationId xmlns:a16="http://schemas.microsoft.com/office/drawing/2014/main" id="{7706100E-C5AC-4034-932C-99E1A0898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7530" y="2915973"/>
            <a:ext cx="3785899" cy="386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72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G_0131.JPG"/>
          <p:cNvPicPr>
            <a:picLocks noChangeAspect="1"/>
          </p:cNvPicPr>
          <p:nvPr/>
        </p:nvPicPr>
        <p:blipFill>
          <a:blip r:embed="rId3" cstate="print"/>
          <a:srcRect/>
          <a:stretch>
            <a:fillRect/>
          </a:stretch>
        </p:blipFill>
        <p:spPr bwMode="auto">
          <a:xfrm>
            <a:off x="2975567" y="0"/>
            <a:ext cx="9276818" cy="6858000"/>
          </a:xfrm>
          <a:prstGeom prst="rect">
            <a:avLst/>
          </a:prstGeom>
          <a:noFill/>
          <a:ln w="9525">
            <a:noFill/>
            <a:miter lim="800000"/>
            <a:headEnd/>
            <a:tailEnd/>
          </a:ln>
        </p:spPr>
      </p:pic>
      <p:sp>
        <p:nvSpPr>
          <p:cNvPr id="2" name="Title 1"/>
          <p:cNvSpPr>
            <a:spLocks noGrp="1"/>
          </p:cNvSpPr>
          <p:nvPr>
            <p:ph type="title"/>
          </p:nvPr>
        </p:nvSpPr>
        <p:spPr>
          <a:xfrm>
            <a:off x="143256" y="213475"/>
            <a:ext cx="6686279" cy="1209997"/>
          </a:xfrm>
          <a:solidFill>
            <a:schemeClr val="accent1">
              <a:lumMod val="40000"/>
              <a:lumOff val="60000"/>
            </a:schemeClr>
          </a:solidFill>
        </p:spPr>
        <p:txBody>
          <a:bodyPr>
            <a:normAutofit/>
          </a:bodyPr>
          <a:lstStyle/>
          <a:p>
            <a:r>
              <a:rPr lang="en-US" sz="4000" dirty="0">
                <a:solidFill>
                  <a:schemeClr val="tx1"/>
                </a:solidFill>
              </a:rPr>
              <a:t>Development of Self: Who am I?</a:t>
            </a:r>
          </a:p>
        </p:txBody>
      </p:sp>
      <p:sp>
        <p:nvSpPr>
          <p:cNvPr id="5" name="Rectangle 4">
            <a:extLst>
              <a:ext uri="{FF2B5EF4-FFF2-40B4-BE49-F238E27FC236}">
                <a16:creationId xmlns:a16="http://schemas.microsoft.com/office/drawing/2014/main" id="{1C43769B-8A44-4B33-8ECC-7551A44D7BB1}"/>
              </a:ext>
            </a:extLst>
          </p:cNvPr>
          <p:cNvSpPr/>
          <p:nvPr/>
        </p:nvSpPr>
        <p:spPr>
          <a:xfrm>
            <a:off x="143256" y="1961354"/>
            <a:ext cx="2669197" cy="4154984"/>
          </a:xfrm>
          <a:prstGeom prst="rect">
            <a:avLst/>
          </a:prstGeom>
        </p:spPr>
        <p:txBody>
          <a:bodyPr wrap="square">
            <a:spAutoFit/>
          </a:bodyPr>
          <a:lstStyle/>
          <a:p>
            <a:pPr marL="285750" indent="-285750">
              <a:buFont typeface="Arial" panose="020B0604020202020204" pitchFamily="34" charset="0"/>
              <a:buChar char="•"/>
            </a:pPr>
            <a:r>
              <a:rPr lang="en-US" sz="2400" dirty="0"/>
              <a:t>Self-Identity: who I am as a person</a:t>
            </a:r>
          </a:p>
          <a:p>
            <a:endParaRPr lang="en-US" sz="2400" dirty="0"/>
          </a:p>
          <a:p>
            <a:pPr marL="285750" indent="-285750">
              <a:buFont typeface="Arial" panose="020B0604020202020204" pitchFamily="34" charset="0"/>
              <a:buChar char="•"/>
            </a:pPr>
            <a:r>
              <a:rPr lang="en-US" sz="2400" dirty="0"/>
              <a:t>Deaf Identity: how does my hearing status affect me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Learning and accepting who I am</a:t>
            </a:r>
          </a:p>
        </p:txBody>
      </p:sp>
      <p:sp>
        <p:nvSpPr>
          <p:cNvPr id="3" name="Content Placeholder 2"/>
          <p:cNvSpPr>
            <a:spLocks noGrp="1"/>
          </p:cNvSpPr>
          <p:nvPr>
            <p:ph idx="1"/>
          </p:nvPr>
        </p:nvSpPr>
        <p:spPr>
          <a:xfrm>
            <a:off x="9445216" y="2654837"/>
            <a:ext cx="2665257" cy="3968345"/>
          </a:xfrm>
          <a:solidFill>
            <a:schemeClr val="accent1"/>
          </a:solidFill>
        </p:spPr>
        <p:txBody>
          <a:bodyPr>
            <a:noAutofit/>
          </a:bodyPr>
          <a:lstStyle/>
          <a:p>
            <a:r>
              <a:rPr lang="en-US" sz="2800" b="1" dirty="0">
                <a:solidFill>
                  <a:schemeClr val="bg1"/>
                </a:solidFill>
              </a:rPr>
              <a:t>Not ears</a:t>
            </a:r>
          </a:p>
          <a:p>
            <a:r>
              <a:rPr lang="en-US" sz="2800" b="1" dirty="0">
                <a:solidFill>
                  <a:schemeClr val="bg1"/>
                </a:solidFill>
              </a:rPr>
              <a:t>Not an audiogram</a:t>
            </a:r>
          </a:p>
          <a:p>
            <a:r>
              <a:rPr lang="en-US" sz="2800" b="1" dirty="0">
                <a:solidFill>
                  <a:schemeClr val="bg1"/>
                </a:solidFill>
              </a:rPr>
              <a:t>Not a “freak”</a:t>
            </a:r>
          </a:p>
          <a:p>
            <a:r>
              <a:rPr lang="en-US" sz="2800" b="1" dirty="0">
                <a:solidFill>
                  <a:schemeClr val="bg1"/>
                </a:solidFill>
              </a:rPr>
              <a:t>Not “retarded”</a:t>
            </a:r>
          </a:p>
          <a:p>
            <a:endParaRPr lang="en-US" sz="2800" b="1" dirty="0">
              <a:solidFill>
                <a:schemeClr val="bg1"/>
              </a:solidFill>
            </a:endParaRPr>
          </a:p>
          <a:p>
            <a:r>
              <a:rPr lang="en-US" sz="2800" b="1" dirty="0">
                <a:solidFill>
                  <a:schemeClr val="bg1"/>
                </a:solidFill>
              </a:rPr>
              <a:t>Just a person like everyone else!</a:t>
            </a:r>
          </a:p>
          <a:p>
            <a:endParaRPr lang="en-US" sz="2800" b="1" dirty="0"/>
          </a:p>
        </p:txBody>
      </p:sp>
    </p:spTree>
    <p:extLst>
      <p:ext uri="{BB962C8B-B14F-4D97-AF65-F5344CB8AC3E}">
        <p14:creationId xmlns:p14="http://schemas.microsoft.com/office/powerpoint/2010/main" val="415980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a:xfrm>
            <a:off x="159384" y="154093"/>
            <a:ext cx="10772775" cy="1278467"/>
          </a:xfrm>
          <a:solidFill>
            <a:schemeClr val="accent1">
              <a:lumMod val="40000"/>
              <a:lumOff val="60000"/>
            </a:schemeClr>
          </a:solidFill>
        </p:spPr>
        <p:txBody>
          <a:bodyPr>
            <a:normAutofit/>
          </a:bodyPr>
          <a:lstStyle/>
          <a:p>
            <a:r>
              <a:rPr lang="en-US" dirty="0">
                <a:solidFill>
                  <a:schemeClr val="tx1"/>
                </a:solidFill>
              </a:rPr>
              <a:t>Development of Self</a:t>
            </a:r>
          </a:p>
        </p:txBody>
      </p:sp>
      <p:sp>
        <p:nvSpPr>
          <p:cNvPr id="7" name="Content Placeholder 6"/>
          <p:cNvSpPr>
            <a:spLocks noGrp="1"/>
          </p:cNvSpPr>
          <p:nvPr>
            <p:ph idx="1"/>
          </p:nvPr>
        </p:nvSpPr>
        <p:spPr>
          <a:xfrm>
            <a:off x="148336" y="4500881"/>
            <a:ext cx="10753725" cy="2153920"/>
          </a:xfrm>
        </p:spPr>
        <p:txBody>
          <a:bodyPr>
            <a:normAutofit fontScale="92500" lnSpcReduction="10000"/>
          </a:bodyPr>
          <a:lstStyle/>
          <a:p>
            <a:r>
              <a:rPr lang="en-US" sz="3600" b="1" dirty="0">
                <a:solidFill>
                  <a:schemeClr val="bg1"/>
                </a:solidFill>
              </a:rPr>
              <a:t>What are my strengths?</a:t>
            </a:r>
            <a:br>
              <a:rPr lang="en-US" sz="3600" b="1" dirty="0">
                <a:solidFill>
                  <a:schemeClr val="bg1"/>
                </a:solidFill>
              </a:rPr>
            </a:br>
            <a:r>
              <a:rPr lang="en-US" sz="3600" b="1" dirty="0">
                <a:solidFill>
                  <a:schemeClr val="bg1"/>
                </a:solidFill>
              </a:rPr>
              <a:t>What are my challenges?</a:t>
            </a:r>
            <a:br>
              <a:rPr lang="en-US" sz="3600" b="1" dirty="0">
                <a:solidFill>
                  <a:schemeClr val="bg1"/>
                </a:solidFill>
              </a:rPr>
            </a:br>
            <a:r>
              <a:rPr lang="en-US" sz="3600" b="1" dirty="0">
                <a:solidFill>
                  <a:schemeClr val="bg1"/>
                </a:solidFill>
              </a:rPr>
              <a:t>What are my barriers?</a:t>
            </a:r>
            <a:br>
              <a:rPr lang="en-US" sz="3600" b="1" dirty="0">
                <a:solidFill>
                  <a:schemeClr val="bg1"/>
                </a:solidFill>
              </a:rPr>
            </a:br>
            <a:r>
              <a:rPr lang="en-US" sz="3600" b="1" dirty="0">
                <a:solidFill>
                  <a:schemeClr val="bg1"/>
                </a:solidFill>
              </a:rPr>
              <a:t>Who will aid me in overcoming my barriers?</a:t>
            </a:r>
          </a:p>
          <a:p>
            <a:pPr>
              <a:spcBef>
                <a:spcPts val="600"/>
              </a:spcBef>
            </a:pPr>
            <a:r>
              <a:rPr lang="en-US" sz="3600" b="1" dirty="0">
                <a:solidFill>
                  <a:schemeClr val="bg1"/>
                </a:solidFill>
              </a:rPr>
              <a:t>How do I interact with others?</a:t>
            </a:r>
            <a:endParaRPr lang="en-US" sz="3600" dirty="0"/>
          </a:p>
        </p:txBody>
      </p:sp>
    </p:spTree>
    <p:extLst>
      <p:ext uri="{BB962C8B-B14F-4D97-AF65-F5344CB8AC3E}">
        <p14:creationId xmlns:p14="http://schemas.microsoft.com/office/powerpoint/2010/main" val="139728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41" y="307346"/>
            <a:ext cx="10161917" cy="685800"/>
          </a:xfrm>
        </p:spPr>
        <p:txBody>
          <a:bodyPr>
            <a:noAutofit/>
          </a:bodyPr>
          <a:lstStyle/>
          <a:p>
            <a:pPr algn="ctr"/>
            <a:r>
              <a:rPr lang="da-DK" sz="3600" b="1" dirty="0">
                <a:solidFill>
                  <a:schemeClr val="tx1">
                    <a:lumMod val="65000"/>
                    <a:lumOff val="35000"/>
                  </a:schemeClr>
                </a:solidFill>
              </a:rPr>
              <a:t>Social-Emotional Learning (SEL) Competency Clusters*</a:t>
            </a:r>
          </a:p>
        </p:txBody>
      </p:sp>
      <p:grpSp>
        <p:nvGrpSpPr>
          <p:cNvPr id="9" name="Group 8"/>
          <p:cNvGrpSpPr/>
          <p:nvPr/>
        </p:nvGrpSpPr>
        <p:grpSpPr>
          <a:xfrm>
            <a:off x="1752600" y="1219200"/>
            <a:ext cx="8001000" cy="5490224"/>
            <a:chOff x="1559496" y="692696"/>
            <a:chExt cx="9078419" cy="6088735"/>
          </a:xfrm>
        </p:grpSpPr>
        <p:grpSp>
          <p:nvGrpSpPr>
            <p:cNvPr id="59" name="Group 58"/>
            <p:cNvGrpSpPr/>
            <p:nvPr/>
          </p:nvGrpSpPr>
          <p:grpSpPr>
            <a:xfrm>
              <a:off x="1559496" y="692696"/>
              <a:ext cx="9078419" cy="4669424"/>
              <a:chOff x="2423592" y="1628800"/>
              <a:chExt cx="7459857" cy="3836927"/>
            </a:xfrm>
          </p:grpSpPr>
          <p:sp>
            <p:nvSpPr>
              <p:cNvPr id="27" name="Oval 26"/>
              <p:cNvSpPr/>
              <p:nvPr/>
            </p:nvSpPr>
            <p:spPr>
              <a:xfrm>
                <a:off x="5053175" y="2449141"/>
                <a:ext cx="2196244" cy="219624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da-DK" sz="1400" dirty="0"/>
              </a:p>
            </p:txBody>
          </p:sp>
          <p:grpSp>
            <p:nvGrpSpPr>
              <p:cNvPr id="28" name="Group 27"/>
              <p:cNvGrpSpPr/>
              <p:nvPr/>
            </p:nvGrpSpPr>
            <p:grpSpPr>
              <a:xfrm>
                <a:off x="2423592" y="1628800"/>
                <a:ext cx="2016224" cy="1512168"/>
                <a:chOff x="1061610" y="1752313"/>
                <a:chExt cx="2016224" cy="1512168"/>
              </a:xfrm>
            </p:grpSpPr>
            <p:sp>
              <p:nvSpPr>
                <p:cNvPr id="44" name="Oval 43"/>
                <p:cNvSpPr/>
                <p:nvPr/>
              </p:nvSpPr>
              <p:spPr>
                <a:xfrm>
                  <a:off x="1313638" y="1752313"/>
                  <a:ext cx="1512168" cy="151216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endParaRPr lang="da-DK" sz="1600" dirty="0"/>
                </a:p>
              </p:txBody>
            </p:sp>
            <p:sp>
              <p:nvSpPr>
                <p:cNvPr id="45" name="Rectangle 44"/>
                <p:cNvSpPr/>
                <p:nvPr/>
              </p:nvSpPr>
              <p:spPr>
                <a:xfrm>
                  <a:off x="1061610" y="2277565"/>
                  <a:ext cx="2016224" cy="701185"/>
                </a:xfrm>
                <a:prstGeom prst="rect">
                  <a:avLst/>
                </a:prstGeom>
              </p:spPr>
              <p:txBody>
                <a:bodyPr wrap="square">
                  <a:spAutoFit/>
                </a:bodyPr>
                <a:lstStyle/>
                <a:p>
                  <a:pPr algn="ctr"/>
                  <a:r>
                    <a:rPr lang="da-DK" sz="2200" dirty="0">
                      <a:solidFill>
                        <a:schemeClr val="bg1"/>
                      </a:solidFill>
                    </a:rPr>
                    <a:t>Relationship </a:t>
                  </a:r>
                </a:p>
                <a:p>
                  <a:pPr algn="ctr"/>
                  <a:r>
                    <a:rPr lang="da-DK" sz="2200" dirty="0">
                      <a:solidFill>
                        <a:schemeClr val="bg1"/>
                      </a:solidFill>
                    </a:rPr>
                    <a:t>Skills</a:t>
                  </a:r>
                </a:p>
              </p:txBody>
            </p:sp>
          </p:grpSp>
          <p:sp>
            <p:nvSpPr>
              <p:cNvPr id="29" name="Oval 28"/>
              <p:cNvSpPr/>
              <p:nvPr/>
            </p:nvSpPr>
            <p:spPr>
              <a:xfrm>
                <a:off x="2675620" y="3953559"/>
                <a:ext cx="1512168" cy="151216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endParaRPr lang="da-DK" sz="1600" dirty="0"/>
              </a:p>
            </p:txBody>
          </p:sp>
          <p:sp>
            <p:nvSpPr>
              <p:cNvPr id="30" name="Rectangle 29"/>
              <p:cNvSpPr/>
              <p:nvPr/>
            </p:nvSpPr>
            <p:spPr>
              <a:xfrm>
                <a:off x="2423592" y="4341499"/>
                <a:ext cx="2016224" cy="729233"/>
              </a:xfrm>
              <a:prstGeom prst="rect">
                <a:avLst/>
              </a:prstGeom>
              <a:noFill/>
            </p:spPr>
            <p:txBody>
              <a:bodyPr wrap="square">
                <a:spAutoFit/>
              </a:bodyPr>
              <a:lstStyle/>
              <a:p>
                <a:pPr algn="ctr"/>
                <a:r>
                  <a:rPr lang="da-DK" sz="2200" dirty="0">
                    <a:solidFill>
                      <a:schemeClr val="bg1"/>
                    </a:solidFill>
                  </a:rPr>
                  <a:t>Social </a:t>
                </a:r>
              </a:p>
              <a:p>
                <a:pPr algn="ctr"/>
                <a:r>
                  <a:rPr lang="da-DK" sz="2200" dirty="0">
                    <a:solidFill>
                      <a:schemeClr val="bg1"/>
                    </a:solidFill>
                  </a:rPr>
                  <a:t>Awarene</a:t>
                </a:r>
                <a:r>
                  <a:rPr lang="da-DK" sz="2400" dirty="0">
                    <a:solidFill>
                      <a:schemeClr val="bg1"/>
                    </a:solidFill>
                  </a:rPr>
                  <a:t>ss</a:t>
                </a:r>
              </a:p>
            </p:txBody>
          </p:sp>
          <p:grpSp>
            <p:nvGrpSpPr>
              <p:cNvPr id="31" name="Group 30"/>
              <p:cNvGrpSpPr/>
              <p:nvPr/>
            </p:nvGrpSpPr>
            <p:grpSpPr>
              <a:xfrm>
                <a:off x="7867225" y="1628800"/>
                <a:ext cx="2016224" cy="1512168"/>
                <a:chOff x="6070612" y="1752313"/>
                <a:chExt cx="2016224" cy="1512168"/>
              </a:xfrm>
            </p:grpSpPr>
            <p:sp>
              <p:nvSpPr>
                <p:cNvPr id="42" name="Oval 41"/>
                <p:cNvSpPr/>
                <p:nvPr/>
              </p:nvSpPr>
              <p:spPr>
                <a:xfrm>
                  <a:off x="6318194" y="1752313"/>
                  <a:ext cx="1512168" cy="1512168"/>
                </a:xfrm>
                <a:prstGeom prst="ellipse">
                  <a:avLst/>
                </a:prstGeom>
                <a:solidFill>
                  <a:srgbClr val="676697"/>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da-DK" sz="1400" dirty="0"/>
                </a:p>
              </p:txBody>
            </p:sp>
            <p:sp>
              <p:nvSpPr>
                <p:cNvPr id="43" name="Rectangle 42"/>
                <p:cNvSpPr/>
                <p:nvPr/>
              </p:nvSpPr>
              <p:spPr>
                <a:xfrm>
                  <a:off x="6070612" y="2157385"/>
                  <a:ext cx="2016224" cy="701185"/>
                </a:xfrm>
                <a:prstGeom prst="rect">
                  <a:avLst/>
                </a:prstGeom>
              </p:spPr>
              <p:txBody>
                <a:bodyPr wrap="square">
                  <a:spAutoFit/>
                </a:bodyPr>
                <a:lstStyle/>
                <a:p>
                  <a:pPr algn="ctr"/>
                  <a:r>
                    <a:rPr lang="da-DK" sz="2200" dirty="0">
                      <a:solidFill>
                        <a:schemeClr val="bg1"/>
                      </a:solidFill>
                    </a:rPr>
                    <a:t>Self-</a:t>
                  </a:r>
                </a:p>
                <a:p>
                  <a:pPr algn="ctr"/>
                  <a:r>
                    <a:rPr lang="da-DK" sz="2200" dirty="0">
                      <a:solidFill>
                        <a:schemeClr val="bg1"/>
                      </a:solidFill>
                    </a:rPr>
                    <a:t>awareness</a:t>
                  </a:r>
                </a:p>
              </p:txBody>
            </p:sp>
          </p:grpSp>
          <p:grpSp>
            <p:nvGrpSpPr>
              <p:cNvPr id="32" name="Group 31"/>
              <p:cNvGrpSpPr/>
              <p:nvPr/>
            </p:nvGrpSpPr>
            <p:grpSpPr>
              <a:xfrm>
                <a:off x="7867225" y="3953559"/>
                <a:ext cx="2016224" cy="1512168"/>
                <a:chOff x="6070612" y="4128577"/>
                <a:chExt cx="2016224" cy="1512168"/>
              </a:xfrm>
            </p:grpSpPr>
            <p:sp>
              <p:nvSpPr>
                <p:cNvPr id="40" name="Oval 39"/>
                <p:cNvSpPr/>
                <p:nvPr/>
              </p:nvSpPr>
              <p:spPr>
                <a:xfrm>
                  <a:off x="6318194" y="4128577"/>
                  <a:ext cx="1512168" cy="151216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endParaRPr lang="da-DK" sz="1600" dirty="0"/>
                </a:p>
              </p:txBody>
            </p:sp>
            <p:sp>
              <p:nvSpPr>
                <p:cNvPr id="41" name="Rectangle 40"/>
                <p:cNvSpPr/>
                <p:nvPr/>
              </p:nvSpPr>
              <p:spPr>
                <a:xfrm>
                  <a:off x="6070612" y="4457347"/>
                  <a:ext cx="2016224" cy="729232"/>
                </a:xfrm>
                <a:prstGeom prst="rect">
                  <a:avLst/>
                </a:prstGeom>
              </p:spPr>
              <p:txBody>
                <a:bodyPr wrap="square">
                  <a:spAutoFit/>
                </a:bodyPr>
                <a:lstStyle/>
                <a:p>
                  <a:pPr algn="ctr"/>
                  <a:r>
                    <a:rPr lang="da-DK" sz="2200" dirty="0">
                      <a:solidFill>
                        <a:schemeClr val="bg1"/>
                      </a:solidFill>
                    </a:rPr>
                    <a:t>Self-</a:t>
                  </a:r>
                </a:p>
                <a:p>
                  <a:pPr algn="ctr"/>
                  <a:r>
                    <a:rPr lang="da-DK" sz="2200" dirty="0">
                      <a:solidFill>
                        <a:schemeClr val="bg1"/>
                      </a:solidFill>
                    </a:rPr>
                    <a:t>managemen</a:t>
                  </a:r>
                  <a:r>
                    <a:rPr lang="da-DK" sz="2400" dirty="0">
                      <a:solidFill>
                        <a:schemeClr val="bg1"/>
                      </a:solidFill>
                    </a:rPr>
                    <a:t>t</a:t>
                  </a:r>
                </a:p>
              </p:txBody>
            </p:sp>
          </p:grpSp>
          <p:grpSp>
            <p:nvGrpSpPr>
              <p:cNvPr id="33" name="Group 32"/>
              <p:cNvGrpSpPr/>
              <p:nvPr/>
            </p:nvGrpSpPr>
            <p:grpSpPr>
              <a:xfrm>
                <a:off x="4218993" y="2655726"/>
                <a:ext cx="3864608" cy="1783075"/>
                <a:chOff x="2843808" y="2860086"/>
                <a:chExt cx="3528392" cy="1630028"/>
              </a:xfrm>
            </p:grpSpPr>
            <p:cxnSp>
              <p:nvCxnSpPr>
                <p:cNvPr id="35" name="Straight Connector 34"/>
                <p:cNvCxnSpPr/>
                <p:nvPr/>
              </p:nvCxnSpPr>
              <p:spPr>
                <a:xfrm>
                  <a:off x="2843808" y="2860086"/>
                  <a:ext cx="648072" cy="3410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5724128" y="2860086"/>
                  <a:ext cx="648072" cy="3410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2843808" y="4149080"/>
                  <a:ext cx="3528392" cy="341034"/>
                  <a:chOff x="2843808" y="4383676"/>
                  <a:chExt cx="3528392" cy="341034"/>
                </a:xfrm>
              </p:grpSpPr>
              <p:cxnSp>
                <p:nvCxnSpPr>
                  <p:cNvPr id="38" name="Straight Connector 37"/>
                  <p:cNvCxnSpPr/>
                  <p:nvPr/>
                </p:nvCxnSpPr>
                <p:spPr>
                  <a:xfrm>
                    <a:off x="5724128" y="4383676"/>
                    <a:ext cx="648072" cy="3410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2843808" y="4383676"/>
                    <a:ext cx="648072" cy="34103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4" name="TextBox 33"/>
              <p:cNvSpPr txBox="1"/>
              <p:nvPr/>
            </p:nvSpPr>
            <p:spPr>
              <a:xfrm>
                <a:off x="5145409" y="3158100"/>
                <a:ext cx="2016224" cy="904697"/>
              </a:xfrm>
              <a:prstGeom prst="rect">
                <a:avLst/>
              </a:prstGeom>
              <a:noFill/>
            </p:spPr>
            <p:txBody>
              <a:bodyPr wrap="none" lIns="144000" tIns="144000" rIns="144000" bIns="144000" rtlCol="0">
                <a:noAutofit/>
              </a:bodyPr>
              <a:lstStyle/>
              <a:p>
                <a:pPr algn="ctr"/>
                <a:r>
                  <a:rPr lang="da-DK" sz="2400" b="1" dirty="0">
                    <a:solidFill>
                      <a:schemeClr val="bg1"/>
                    </a:solidFill>
                    <a:ea typeface="Verdana" pitchFamily="34" charset="0"/>
                    <a:cs typeface="Verdana" pitchFamily="34" charset="0"/>
                  </a:rPr>
                  <a:t>Social-Emotional </a:t>
                </a:r>
              </a:p>
              <a:p>
                <a:pPr algn="ctr"/>
                <a:r>
                  <a:rPr lang="da-DK" sz="2400" b="1" dirty="0">
                    <a:solidFill>
                      <a:schemeClr val="bg1"/>
                    </a:solidFill>
                    <a:ea typeface="Verdana" pitchFamily="34" charset="0"/>
                    <a:cs typeface="Verdana" pitchFamily="34" charset="0"/>
                  </a:rPr>
                  <a:t>Learning</a:t>
                </a:r>
                <a:endParaRPr lang="da-DK" sz="2400" b="1" dirty="0">
                  <a:solidFill>
                    <a:schemeClr val="bg1"/>
                  </a:solidFill>
                </a:endParaRPr>
              </a:p>
            </p:txBody>
          </p:sp>
        </p:grpSp>
        <p:sp>
          <p:nvSpPr>
            <p:cNvPr id="25" name="Oval 24"/>
            <p:cNvSpPr/>
            <p:nvPr/>
          </p:nvSpPr>
          <p:spPr>
            <a:xfrm>
              <a:off x="5231904" y="4941168"/>
              <a:ext cx="1840262" cy="184026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Autofit/>
            </a:bodyPr>
            <a:lstStyle/>
            <a:p>
              <a:endParaRPr lang="da-DK" sz="2200" dirty="0"/>
            </a:p>
          </p:txBody>
        </p:sp>
        <p:cxnSp>
          <p:nvCxnSpPr>
            <p:cNvPr id="26" name="Straight Connector 25"/>
            <p:cNvCxnSpPr/>
            <p:nvPr/>
          </p:nvCxnSpPr>
          <p:spPr>
            <a:xfrm>
              <a:off x="6096000" y="4437112"/>
              <a:ext cx="0" cy="36004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19835" y="5190696"/>
              <a:ext cx="2032638" cy="936104"/>
            </a:xfrm>
            <a:prstGeom prst="rect">
              <a:avLst/>
            </a:prstGeom>
            <a:noFill/>
          </p:spPr>
          <p:txBody>
            <a:bodyPr wrap="square" lIns="144000" tIns="144000" rIns="144000" bIns="144000" rtlCol="0">
              <a:noAutofit/>
            </a:bodyPr>
            <a:lstStyle/>
            <a:p>
              <a:pPr algn="ctr"/>
              <a:r>
                <a:rPr lang="en-US" sz="2200" dirty="0">
                  <a:solidFill>
                    <a:schemeClr val="bg1"/>
                  </a:solidFill>
                </a:rPr>
                <a:t>Responsible Decision Making</a:t>
              </a:r>
            </a:p>
          </p:txBody>
        </p:sp>
      </p:grpSp>
      <p:sp>
        <p:nvSpPr>
          <p:cNvPr id="10" name="TextBox 9"/>
          <p:cNvSpPr txBox="1"/>
          <p:nvPr/>
        </p:nvSpPr>
        <p:spPr>
          <a:xfrm>
            <a:off x="494726" y="5374081"/>
            <a:ext cx="2786059" cy="864096"/>
          </a:xfrm>
          <a:prstGeom prst="rect">
            <a:avLst/>
          </a:prstGeom>
          <a:noFill/>
        </p:spPr>
        <p:txBody>
          <a:bodyPr wrap="square" lIns="144000" tIns="144000" rIns="144000" bIns="144000" rtlCol="0">
            <a:noAutofit/>
          </a:bodyPr>
          <a:lstStyle/>
          <a:p>
            <a:r>
              <a:rPr lang="en-US" b="1" dirty="0"/>
              <a:t>*Collaborative for Academic, Social, and Emotional Learning (CASEL)  </a:t>
            </a:r>
            <a:r>
              <a:rPr lang="en-US" b="1" dirty="0">
                <a:hlinkClick r:id="rId2"/>
              </a:rPr>
              <a:t>www.casel.org</a:t>
            </a:r>
            <a:endParaRPr lang="en-US" b="1" dirty="0"/>
          </a:p>
          <a:p>
            <a:endParaRPr lang="en-US" b="1" dirty="0"/>
          </a:p>
        </p:txBody>
      </p:sp>
    </p:spTree>
    <p:extLst>
      <p:ext uri="{BB962C8B-B14F-4D97-AF65-F5344CB8AC3E}">
        <p14:creationId xmlns:p14="http://schemas.microsoft.com/office/powerpoint/2010/main" val="277895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53" y="529514"/>
            <a:ext cx="10772775" cy="774630"/>
          </a:xfrm>
          <a:noFill/>
          <a:ln>
            <a:solidFill>
              <a:schemeClr val="accent1">
                <a:lumMod val="40000"/>
                <a:lumOff val="60000"/>
              </a:schemeClr>
            </a:solidFill>
          </a:ln>
        </p:spPr>
        <p:txBody>
          <a:bodyPr>
            <a:normAutofit fontScale="90000"/>
          </a:bodyPr>
          <a:lstStyle/>
          <a:p>
            <a:r>
              <a:rPr lang="en-US" dirty="0">
                <a:solidFill>
                  <a:schemeClr val="tx1">
                    <a:lumMod val="65000"/>
                    <a:lumOff val="35000"/>
                  </a:schemeClr>
                </a:solidFill>
              </a:rPr>
              <a:t>Relationship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6400247"/>
              </p:ext>
            </p:extLst>
          </p:nvPr>
        </p:nvGraphicFramePr>
        <p:xfrm>
          <a:off x="541364" y="2378075"/>
          <a:ext cx="10753725"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Callout 6"/>
          <p:cNvSpPr/>
          <p:nvPr/>
        </p:nvSpPr>
        <p:spPr>
          <a:xfrm>
            <a:off x="194870" y="1753851"/>
            <a:ext cx="2767785" cy="2038662"/>
          </a:xfrm>
          <a:prstGeom prst="rightArrowCallou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Appropriate social conversation rules</a:t>
            </a:r>
          </a:p>
        </p:txBody>
      </p:sp>
      <p:sp>
        <p:nvSpPr>
          <p:cNvPr id="8" name="Left Arrow Callout 7"/>
          <p:cNvSpPr/>
          <p:nvPr/>
        </p:nvSpPr>
        <p:spPr>
          <a:xfrm>
            <a:off x="8805672" y="1438305"/>
            <a:ext cx="3068337" cy="3013023"/>
          </a:xfrm>
          <a:prstGeom prst="leftArrowCallout">
            <a:avLst>
              <a:gd name="adj1" fmla="val 18930"/>
              <a:gd name="adj2" fmla="val 25303"/>
              <a:gd name="adj3" fmla="val 25000"/>
              <a:gd name="adj4" fmla="val 64977"/>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lvl="1" indent="-165100">
              <a:buFont typeface="Arial" panose="020B0604020202020204" pitchFamily="34" charset="0"/>
              <a:buChar char="•"/>
            </a:pPr>
            <a:r>
              <a:rPr lang="en-US" sz="2400" dirty="0"/>
              <a:t>Perceiving &amp; interpreting situations</a:t>
            </a:r>
          </a:p>
          <a:p>
            <a:pPr marL="165100" lvl="1" indent="-165100">
              <a:buFont typeface="Arial" panose="020B0604020202020204" pitchFamily="34" charset="0"/>
              <a:buChar char="•"/>
            </a:pPr>
            <a:r>
              <a:rPr lang="en-US" sz="2400" dirty="0"/>
              <a:t>Determining what to say</a:t>
            </a:r>
          </a:p>
          <a:p>
            <a:pPr marL="165100" lvl="1" indent="-165100">
              <a:buFont typeface="Arial" panose="020B0604020202020204" pitchFamily="34" charset="0"/>
              <a:buChar char="•"/>
            </a:pPr>
            <a:r>
              <a:rPr lang="en-US" sz="2400" dirty="0"/>
              <a:t>Executive Function</a:t>
            </a:r>
          </a:p>
        </p:txBody>
      </p:sp>
    </p:spTree>
    <p:extLst>
      <p:ext uri="{BB962C8B-B14F-4D97-AF65-F5344CB8AC3E}">
        <p14:creationId xmlns:p14="http://schemas.microsoft.com/office/powerpoint/2010/main" val="22354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B271E0D0-EF22-4C20-8215-FED36C489B06}"/>
              </a:ext>
            </a:extLst>
          </p:cNvPr>
          <p:cNvSpPr>
            <a:spLocks noGrp="1"/>
          </p:cNvSpPr>
          <p:nvPr>
            <p:ph type="title"/>
          </p:nvPr>
        </p:nvSpPr>
        <p:spPr>
          <a:xfrm>
            <a:off x="164166" y="192565"/>
            <a:ext cx="7760634" cy="952749"/>
          </a:xfrm>
          <a:solidFill>
            <a:schemeClr val="accent1">
              <a:lumMod val="40000"/>
              <a:lumOff val="60000"/>
            </a:schemeClr>
          </a:solidFill>
        </p:spPr>
        <p:txBody>
          <a:bodyPr>
            <a:normAutofit fontScale="90000"/>
          </a:bodyPr>
          <a:lstStyle/>
          <a:p>
            <a:pPr algn="ctr"/>
            <a:r>
              <a:rPr lang="en-US" dirty="0">
                <a:solidFill>
                  <a:schemeClr val="tx1">
                    <a:lumMod val="65000"/>
                    <a:lumOff val="35000"/>
                  </a:schemeClr>
                </a:solidFill>
              </a:rPr>
              <a:t>Theory of Self-Determination</a:t>
            </a:r>
          </a:p>
        </p:txBody>
      </p:sp>
      <p:sp>
        <p:nvSpPr>
          <p:cNvPr id="6" name="Rectangle: Rounded Corners 5">
            <a:extLst>
              <a:ext uri="{FF2B5EF4-FFF2-40B4-BE49-F238E27FC236}">
                <a16:creationId xmlns:a16="http://schemas.microsoft.com/office/drawing/2014/main" id="{48DEB1D2-B3F9-41C1-945E-3676F1F176D9}"/>
              </a:ext>
            </a:extLst>
          </p:cNvPr>
          <p:cNvSpPr/>
          <p:nvPr/>
        </p:nvSpPr>
        <p:spPr>
          <a:xfrm>
            <a:off x="555633" y="1772424"/>
            <a:ext cx="2423160" cy="165657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Relatedness</a:t>
            </a:r>
          </a:p>
        </p:txBody>
      </p:sp>
      <p:sp>
        <p:nvSpPr>
          <p:cNvPr id="7" name="Rectangle: Rounded Corners 6">
            <a:extLst>
              <a:ext uri="{FF2B5EF4-FFF2-40B4-BE49-F238E27FC236}">
                <a16:creationId xmlns:a16="http://schemas.microsoft.com/office/drawing/2014/main" id="{0B326B0A-103F-4981-B70F-4E4636AF2001}"/>
              </a:ext>
            </a:extLst>
          </p:cNvPr>
          <p:cNvSpPr/>
          <p:nvPr/>
        </p:nvSpPr>
        <p:spPr>
          <a:xfrm>
            <a:off x="1809532" y="4705096"/>
            <a:ext cx="2338522" cy="1570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rPr>
              <a:t>Competency</a:t>
            </a:r>
          </a:p>
        </p:txBody>
      </p:sp>
      <p:sp>
        <p:nvSpPr>
          <p:cNvPr id="8" name="Rectangle: Rounded Corners 7">
            <a:extLst>
              <a:ext uri="{FF2B5EF4-FFF2-40B4-BE49-F238E27FC236}">
                <a16:creationId xmlns:a16="http://schemas.microsoft.com/office/drawing/2014/main" id="{68C90366-1BE6-4A0C-A772-3935B64A8F15}"/>
              </a:ext>
            </a:extLst>
          </p:cNvPr>
          <p:cNvSpPr/>
          <p:nvPr/>
        </p:nvSpPr>
        <p:spPr>
          <a:xfrm>
            <a:off x="7518397" y="4690808"/>
            <a:ext cx="2397389" cy="159915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rPr>
              <a:t>Autonomy</a:t>
            </a:r>
          </a:p>
        </p:txBody>
      </p:sp>
    </p:spTree>
    <p:extLst>
      <p:ext uri="{BB962C8B-B14F-4D97-AF65-F5344CB8AC3E}">
        <p14:creationId xmlns:p14="http://schemas.microsoft.com/office/powerpoint/2010/main" val="19235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48" y="194733"/>
            <a:ext cx="10772775" cy="1329267"/>
          </a:xfrm>
          <a:noFill/>
        </p:spPr>
        <p:txBody>
          <a:bodyPr>
            <a:normAutofit/>
          </a:bodyPr>
          <a:lstStyle/>
          <a:p>
            <a:r>
              <a:rPr lang="en-US" sz="4000" dirty="0">
                <a:solidFill>
                  <a:schemeClr val="tx1">
                    <a:lumMod val="65000"/>
                    <a:lumOff val="35000"/>
                  </a:schemeClr>
                </a:solidFill>
              </a:rPr>
              <a:t>Development of Self-Determination: </a:t>
            </a:r>
            <a:br>
              <a:rPr lang="en-US" sz="4000" dirty="0">
                <a:solidFill>
                  <a:schemeClr val="tx1">
                    <a:lumMod val="65000"/>
                    <a:lumOff val="35000"/>
                  </a:schemeClr>
                </a:solidFill>
              </a:rPr>
            </a:br>
            <a:r>
              <a:rPr lang="en-US" sz="4000" dirty="0">
                <a:solidFill>
                  <a:schemeClr val="tx1">
                    <a:lumMod val="65000"/>
                    <a:lumOff val="35000"/>
                  </a:schemeClr>
                </a:solidFill>
              </a:rPr>
              <a:t>The right to direct one’s own life</a:t>
            </a:r>
          </a:p>
        </p:txBody>
      </p:sp>
      <p:sp>
        <p:nvSpPr>
          <p:cNvPr id="3" name="Content Placeholder 2"/>
          <p:cNvSpPr>
            <a:spLocks noGrp="1"/>
          </p:cNvSpPr>
          <p:nvPr>
            <p:ph idx="1"/>
          </p:nvPr>
        </p:nvSpPr>
        <p:spPr>
          <a:xfrm>
            <a:off x="488397" y="1644127"/>
            <a:ext cx="10753725" cy="3766185"/>
          </a:xfrm>
          <a:solidFill>
            <a:schemeClr val="accent1">
              <a:lumMod val="60000"/>
              <a:lumOff val="40000"/>
            </a:schemeClr>
          </a:solidFill>
          <a:ln w="28575">
            <a:solidFill>
              <a:schemeClr val="tx1">
                <a:lumMod val="65000"/>
                <a:lumOff val="35000"/>
              </a:schemeClr>
            </a:solidFill>
          </a:ln>
        </p:spPr>
        <p:txBody>
          <a:bodyPr/>
          <a:lstStyle/>
          <a:p>
            <a:pPr marL="233363" indent="-233363">
              <a:buFont typeface="Wingdings" panose="05000000000000000000" pitchFamily="2" charset="2"/>
              <a:buChar char="§"/>
            </a:pPr>
            <a:r>
              <a:rPr lang="en-US" dirty="0"/>
              <a:t>Students with SD skills have a stronger chance of being successful in making the transition to adulthood, including employment and independence (</a:t>
            </a:r>
            <a:r>
              <a:rPr lang="en-US" dirty="0" err="1"/>
              <a:t>Wehmeyer</a:t>
            </a:r>
            <a:r>
              <a:rPr lang="en-US" dirty="0"/>
              <a:t> &amp; Schwartz, 1997)</a:t>
            </a:r>
          </a:p>
          <a:p>
            <a:pPr marL="489395" lvl="1" indent="-233363">
              <a:buFont typeface="Wingdings" panose="05000000000000000000" pitchFamily="2" charset="2"/>
              <a:buChar char="§"/>
            </a:pPr>
            <a:r>
              <a:rPr lang="en-US" sz="2200" dirty="0"/>
              <a:t>Study: One year post-graduation, students with higher levels of self-determination in high school were more likely to be living outside the home, employed for pay and earning more per hour than those with lower levels of self-determination.</a:t>
            </a:r>
          </a:p>
          <a:p>
            <a:pPr marL="233363" indent="-233363">
              <a:buFont typeface="Wingdings" panose="05000000000000000000" pitchFamily="2" charset="2"/>
              <a:buChar char="§"/>
            </a:pPr>
            <a:r>
              <a:rPr lang="en-US" dirty="0"/>
              <a:t>Components of Self-Determination</a:t>
            </a:r>
            <a:r>
              <a:rPr lang="en-US" dirty="0">
                <a:sym typeface="Wingdings" panose="05000000000000000000" pitchFamily="2" charset="2"/>
              </a:rPr>
              <a:t> (University of IL at Chicago National Research &amp; Training Center, 2002)</a:t>
            </a:r>
            <a:endParaRPr lang="en-US" dirty="0"/>
          </a:p>
          <a:p>
            <a:pPr marL="489395" lvl="1" indent="-233363">
              <a:buFont typeface="Wingdings" panose="05000000000000000000" pitchFamily="2" charset="2"/>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15662795"/>
              </p:ext>
            </p:extLst>
          </p:nvPr>
        </p:nvGraphicFramePr>
        <p:xfrm>
          <a:off x="1758814" y="4702354"/>
          <a:ext cx="8128000" cy="168948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1689481">
                <a:tc>
                  <a:txBody>
                    <a:bodyPr/>
                    <a:lstStyle/>
                    <a:p>
                      <a:pPr marL="489395" lvl="1" indent="-233363">
                        <a:buFont typeface="Wingdings" panose="05000000000000000000" pitchFamily="2" charset="2"/>
                        <a:buChar char="§"/>
                      </a:pPr>
                      <a:r>
                        <a:rPr lang="en-US" sz="2400" dirty="0"/>
                        <a:t>Free will</a:t>
                      </a:r>
                    </a:p>
                    <a:p>
                      <a:pPr marL="489395" lvl="1" indent="-233363">
                        <a:buFont typeface="Wingdings" panose="05000000000000000000" pitchFamily="2" charset="2"/>
                        <a:buChar char="§"/>
                      </a:pPr>
                      <a:r>
                        <a:rPr lang="en-US" sz="2400" dirty="0"/>
                        <a:t>Civil and human rights</a:t>
                      </a:r>
                    </a:p>
                    <a:p>
                      <a:pPr marL="489395" lvl="1" indent="-233363">
                        <a:buFont typeface="Wingdings" panose="05000000000000000000" pitchFamily="2" charset="2"/>
                        <a:buChar char="§"/>
                      </a:pPr>
                      <a:r>
                        <a:rPr lang="en-US" sz="2400" dirty="0"/>
                        <a:t>Freedom of choice</a:t>
                      </a:r>
                    </a:p>
                    <a:p>
                      <a:pPr marL="489395" lvl="1" indent="-233363">
                        <a:buFont typeface="Wingdings" panose="05000000000000000000" pitchFamily="2" charset="2"/>
                        <a:buChar char="§"/>
                      </a:pPr>
                      <a:r>
                        <a:rPr lang="en-US" sz="2400" dirty="0"/>
                        <a:t>Independence</a:t>
                      </a:r>
                    </a:p>
                  </a:txBody>
                  <a:tcPr>
                    <a:solidFill>
                      <a:schemeClr val="accent3"/>
                    </a:solidFill>
                  </a:tcPr>
                </a:tc>
                <a:tc>
                  <a:txBody>
                    <a:bodyPr/>
                    <a:lstStyle/>
                    <a:p>
                      <a:pPr marL="285750" indent="-285750">
                        <a:buFont typeface="Arial" panose="020B0604020202020204" pitchFamily="34" charset="0"/>
                        <a:buChar char="•"/>
                      </a:pPr>
                      <a:r>
                        <a:rPr lang="en-US" sz="2400" dirty="0"/>
                        <a:t>Personal agency</a:t>
                      </a:r>
                    </a:p>
                    <a:p>
                      <a:pPr marL="285750" indent="-285750">
                        <a:buFont typeface="Arial" panose="020B0604020202020204" pitchFamily="34" charset="0"/>
                        <a:buChar char="•"/>
                      </a:pPr>
                      <a:r>
                        <a:rPr lang="en-US" sz="2400" dirty="0"/>
                        <a:t>Self-direction</a:t>
                      </a:r>
                    </a:p>
                    <a:p>
                      <a:pPr marL="285750" indent="-285750">
                        <a:buFont typeface="Arial" panose="020B0604020202020204" pitchFamily="34" charset="0"/>
                        <a:buChar char="•"/>
                      </a:pPr>
                      <a:r>
                        <a:rPr lang="en-US" sz="2400" dirty="0"/>
                        <a:t>Individual responsibility</a:t>
                      </a:r>
                    </a:p>
                  </a:txBody>
                  <a:tcPr>
                    <a:solidFill>
                      <a:schemeClr val="accent3"/>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92565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365362"/>
          </a:xfrm>
          <a:solidFill>
            <a:schemeClr val="accent1">
              <a:lumMod val="40000"/>
              <a:lumOff val="60000"/>
            </a:schemeClr>
          </a:solidFill>
        </p:spPr>
        <p:txBody>
          <a:bodyPr/>
          <a:lstStyle/>
          <a:p>
            <a:r>
              <a:rPr lang="en-US" sz="4000" dirty="0">
                <a:solidFill>
                  <a:schemeClr val="tx1"/>
                </a:solidFill>
              </a:rPr>
              <a:t>A more pragmatic definition:</a:t>
            </a:r>
            <a:br>
              <a:rPr lang="en-US" sz="4000" dirty="0">
                <a:solidFill>
                  <a:schemeClr val="tx1"/>
                </a:solidFill>
              </a:rPr>
            </a:br>
            <a:r>
              <a:rPr lang="en-US" sz="3600" dirty="0">
                <a:solidFill>
                  <a:schemeClr val="tx1"/>
                </a:solidFill>
              </a:rPr>
              <a:t>(Martin &amp; Marshall, 1996)</a:t>
            </a:r>
          </a:p>
        </p:txBody>
      </p:sp>
      <p:sp>
        <p:nvSpPr>
          <p:cNvPr id="3" name="Content Placeholder 2"/>
          <p:cNvSpPr>
            <a:spLocks noGrp="1"/>
          </p:cNvSpPr>
          <p:nvPr>
            <p:ph idx="1"/>
          </p:nvPr>
        </p:nvSpPr>
        <p:spPr>
          <a:xfrm>
            <a:off x="676656" y="2009274"/>
            <a:ext cx="10753725" cy="3768591"/>
          </a:xfrm>
        </p:spPr>
        <p:txBody>
          <a:bodyPr/>
          <a:lstStyle/>
          <a:p>
            <a:pPr marL="0" indent="0"/>
            <a:r>
              <a:rPr lang="en-US" dirty="0"/>
              <a:t>A self-determined person:</a:t>
            </a:r>
          </a:p>
          <a:p>
            <a:pPr marL="571500" indent="-342900">
              <a:buFont typeface="Wingdings" panose="05000000000000000000" pitchFamily="2" charset="2"/>
              <a:buChar char="ü"/>
            </a:pPr>
            <a:r>
              <a:rPr lang="en-US" dirty="0"/>
              <a:t>Sets goals</a:t>
            </a:r>
          </a:p>
          <a:p>
            <a:pPr marL="571500" indent="-342900">
              <a:buFont typeface="Wingdings" panose="05000000000000000000" pitchFamily="2" charset="2"/>
              <a:buChar char="ü"/>
            </a:pPr>
            <a:r>
              <a:rPr lang="en-US" dirty="0"/>
              <a:t>Makes decisions</a:t>
            </a:r>
          </a:p>
          <a:p>
            <a:pPr marL="571500" indent="-342900">
              <a:buFont typeface="Wingdings" panose="05000000000000000000" pitchFamily="2" charset="2"/>
              <a:buChar char="ü"/>
            </a:pPr>
            <a:r>
              <a:rPr lang="en-US" dirty="0"/>
              <a:t>Sees options</a:t>
            </a:r>
          </a:p>
          <a:p>
            <a:pPr marL="571500" indent="-342900">
              <a:buFont typeface="Wingdings" panose="05000000000000000000" pitchFamily="2" charset="2"/>
              <a:buChar char="ü"/>
            </a:pPr>
            <a:r>
              <a:rPr lang="en-US" dirty="0"/>
              <a:t>Solves problems</a:t>
            </a:r>
          </a:p>
          <a:p>
            <a:pPr marL="571500" indent="-342900">
              <a:buFont typeface="Wingdings" panose="05000000000000000000" pitchFamily="2" charset="2"/>
              <a:buChar char="ü"/>
            </a:pPr>
            <a:r>
              <a:rPr lang="en-US" dirty="0"/>
              <a:t>Speaks for oneself</a:t>
            </a:r>
          </a:p>
          <a:p>
            <a:pPr marL="571500" indent="-342900">
              <a:buFont typeface="Wingdings" panose="05000000000000000000" pitchFamily="2" charset="2"/>
              <a:buChar char="ü"/>
            </a:pPr>
            <a:r>
              <a:rPr lang="en-US" dirty="0"/>
              <a:t>Understands what supports are needed for success</a:t>
            </a:r>
          </a:p>
          <a:p>
            <a:pPr marL="571500" indent="-342900">
              <a:buFont typeface="Wingdings" panose="05000000000000000000" pitchFamily="2" charset="2"/>
              <a:buChar char="ü"/>
            </a:pPr>
            <a:r>
              <a:rPr lang="en-US" dirty="0"/>
              <a:t>Knows how to evaluate outcomes </a:t>
            </a:r>
          </a:p>
        </p:txBody>
      </p:sp>
      <p:pic>
        <p:nvPicPr>
          <p:cNvPr id="4" name="Shape 80" descr="Image result for colored ear molds hearing aids"/>
          <p:cNvPicPr preferRelativeResize="0"/>
          <p:nvPr/>
        </p:nvPicPr>
        <p:blipFill>
          <a:blip r:embed="rId2">
            <a:alphaModFix/>
          </a:blip>
          <a:stretch>
            <a:fillRect/>
          </a:stretch>
        </p:blipFill>
        <p:spPr>
          <a:xfrm>
            <a:off x="7276011" y="1067984"/>
            <a:ext cx="3705489" cy="2733307"/>
          </a:xfrm>
          <a:prstGeom prst="rect">
            <a:avLst/>
          </a:prstGeom>
          <a:noFill/>
          <a:ln>
            <a:noFill/>
          </a:ln>
        </p:spPr>
      </p:pic>
    </p:spTree>
    <p:extLst>
      <p:ext uri="{BB962C8B-B14F-4D97-AF65-F5344CB8AC3E}">
        <p14:creationId xmlns:p14="http://schemas.microsoft.com/office/powerpoint/2010/main" val="212256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7296627"/>
              </p:ext>
            </p:extLst>
          </p:nvPr>
        </p:nvGraphicFramePr>
        <p:xfrm>
          <a:off x="478970" y="561702"/>
          <a:ext cx="10624457" cy="5513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871" y="3143109"/>
            <a:ext cx="2567255" cy="3111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26704" y="3318282"/>
            <a:ext cx="3340009" cy="26386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62106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txBox="1">
            <a:spLocks/>
          </p:cNvSpPr>
          <p:nvPr/>
        </p:nvSpPr>
        <p:spPr bwMode="auto">
          <a:xfrm>
            <a:off x="8382001" y="6968455"/>
            <a:ext cx="952500" cy="182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defTabSz="457200" rtl="0" fontAlgn="base">
              <a:spcBef>
                <a:spcPct val="0"/>
              </a:spcBef>
              <a:spcAft>
                <a:spcPct val="0"/>
              </a:spcAft>
              <a:defRPr sz="900" kern="1200">
                <a:solidFill>
                  <a:srgbClr val="898989"/>
                </a:solidFill>
                <a:latin typeface="Georgia" pitchFamily="18"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6DFFF724-838A-4F0A-B01F-BF4076E7BBC1}" type="datetime6">
              <a:rPr lang="da-DK">
                <a:solidFill>
                  <a:schemeClr val="tx1"/>
                </a:solidFill>
              </a:rPr>
              <a:pPr/>
              <a:t>19.9.2017</a:t>
            </a:fld>
            <a:endParaRPr lang="da-DK">
              <a:solidFill>
                <a:schemeClr val="tx1"/>
              </a:solidFill>
            </a:endParaRPr>
          </a:p>
        </p:txBody>
      </p:sp>
      <p:sp>
        <p:nvSpPr>
          <p:cNvPr id="8" name="Slide Number Placeholder 4"/>
          <p:cNvSpPr txBox="1">
            <a:spLocks/>
          </p:cNvSpPr>
          <p:nvPr/>
        </p:nvSpPr>
        <p:spPr bwMode="auto">
          <a:xfrm>
            <a:off x="8571312" y="6831930"/>
            <a:ext cx="764381" cy="12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defTabSz="457200" rtl="0" fontAlgn="base">
              <a:spcBef>
                <a:spcPct val="0"/>
              </a:spcBef>
              <a:spcAft>
                <a:spcPct val="0"/>
              </a:spcAft>
              <a:defRPr sz="900" kern="1200">
                <a:solidFill>
                  <a:srgbClr val="898989"/>
                </a:solidFill>
                <a:latin typeface="Georgia" pitchFamily="18"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a:solidFill>
                  <a:schemeClr val="tx1"/>
                </a:solidFill>
              </a:rPr>
              <a:t>Slide </a:t>
            </a:r>
            <a:fld id="{528F685B-0DF0-4F2F-8B83-33C056DD4FD2}" type="slidenum">
              <a:rPr lang="da-DK">
                <a:solidFill>
                  <a:schemeClr val="tx1"/>
                </a:solidFill>
              </a:rPr>
              <a:pPr/>
              <a:t>50</a:t>
            </a:fld>
            <a:endParaRPr lang="da-DK">
              <a:solidFill>
                <a:schemeClr val="tx1"/>
              </a:solidFill>
            </a:endParaRPr>
          </a:p>
        </p:txBody>
      </p:sp>
      <p:sp>
        <p:nvSpPr>
          <p:cNvPr id="9" name="Rectangle 8"/>
          <p:cNvSpPr/>
          <p:nvPr/>
        </p:nvSpPr>
        <p:spPr>
          <a:xfrm>
            <a:off x="2909648" y="4581129"/>
            <a:ext cx="1591343" cy="14401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Promote choice making</a:t>
            </a:r>
          </a:p>
        </p:txBody>
      </p:sp>
      <p:sp>
        <p:nvSpPr>
          <p:cNvPr id="10" name="Rectangle 9"/>
          <p:cNvSpPr/>
          <p:nvPr/>
        </p:nvSpPr>
        <p:spPr>
          <a:xfrm>
            <a:off x="5285910" y="1052738"/>
            <a:ext cx="1611214" cy="148960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lnSpcReduction="10000"/>
          </a:bodyPr>
          <a:lstStyle/>
          <a:p>
            <a:pPr algn="ctr"/>
            <a:r>
              <a:rPr lang="en-GB" sz="2000" b="1" dirty="0">
                <a:solidFill>
                  <a:schemeClr val="bg1"/>
                </a:solidFill>
              </a:rPr>
              <a:t>Support exploration of  possibilities</a:t>
            </a:r>
          </a:p>
        </p:txBody>
      </p:sp>
      <p:sp>
        <p:nvSpPr>
          <p:cNvPr id="11" name="Rectangle 10"/>
          <p:cNvSpPr/>
          <p:nvPr/>
        </p:nvSpPr>
        <p:spPr>
          <a:xfrm>
            <a:off x="7392145" y="2708922"/>
            <a:ext cx="1573915" cy="151916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Promote reasonable risk taking</a:t>
            </a:r>
          </a:p>
        </p:txBody>
      </p:sp>
      <p:sp>
        <p:nvSpPr>
          <p:cNvPr id="12" name="Rectangle 11"/>
          <p:cNvSpPr/>
          <p:nvPr/>
        </p:nvSpPr>
        <p:spPr>
          <a:xfrm>
            <a:off x="7392146" y="908722"/>
            <a:ext cx="1591343" cy="15653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Encourage problem solving</a:t>
            </a:r>
          </a:p>
        </p:txBody>
      </p:sp>
      <p:sp>
        <p:nvSpPr>
          <p:cNvPr id="14" name="Rectangle 13"/>
          <p:cNvSpPr/>
          <p:nvPr/>
        </p:nvSpPr>
        <p:spPr>
          <a:xfrm>
            <a:off x="2909647" y="1196752"/>
            <a:ext cx="1573915" cy="15121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Promote the development of self-esteem</a:t>
            </a:r>
          </a:p>
        </p:txBody>
      </p:sp>
      <p:sp>
        <p:nvSpPr>
          <p:cNvPr id="15" name="Rectangle 14"/>
          <p:cNvSpPr/>
          <p:nvPr/>
        </p:nvSpPr>
        <p:spPr>
          <a:xfrm>
            <a:off x="5285911" y="2780930"/>
            <a:ext cx="1577725" cy="15149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fontScale="85000" lnSpcReduction="10000"/>
          </a:bodyPr>
          <a:lstStyle/>
          <a:p>
            <a:pPr algn="ctr"/>
            <a:r>
              <a:rPr lang="en-GB" sz="2000" b="1" dirty="0">
                <a:solidFill>
                  <a:schemeClr val="bg1"/>
                </a:solidFill>
              </a:rPr>
              <a:t>Develop and understand the process of goal setting and planning</a:t>
            </a:r>
          </a:p>
        </p:txBody>
      </p:sp>
      <p:sp>
        <p:nvSpPr>
          <p:cNvPr id="16" name="Rectangle 15"/>
          <p:cNvSpPr/>
          <p:nvPr/>
        </p:nvSpPr>
        <p:spPr>
          <a:xfrm>
            <a:off x="2909647" y="2852936"/>
            <a:ext cx="1542122" cy="1606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fontScale="92500" lnSpcReduction="10000"/>
          </a:bodyPr>
          <a:lstStyle/>
          <a:p>
            <a:pPr algn="ctr"/>
            <a:r>
              <a:rPr lang="en-GB" sz="2000" b="1" dirty="0">
                <a:solidFill>
                  <a:schemeClr val="bg1"/>
                </a:solidFill>
              </a:rPr>
              <a:t>Help children understand their hearing loss</a:t>
            </a:r>
            <a:endParaRPr lang="da-DK" sz="2000" b="1" dirty="0">
              <a:solidFill>
                <a:schemeClr val="bg1"/>
              </a:solidFill>
              <a:latin typeface="Georgia" pitchFamily="18" charset="0"/>
            </a:endParaRPr>
          </a:p>
        </p:txBody>
      </p:sp>
      <p:sp>
        <p:nvSpPr>
          <p:cNvPr id="18" name="Title 4"/>
          <p:cNvSpPr txBox="1">
            <a:spLocks/>
          </p:cNvSpPr>
          <p:nvPr/>
        </p:nvSpPr>
        <p:spPr bwMode="auto">
          <a:xfrm>
            <a:off x="1937540" y="188642"/>
            <a:ext cx="7358861" cy="877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800" kern="1200" cap="none" baseline="0">
                <a:solidFill>
                  <a:schemeClr val="accent2"/>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2400">
                <a:solidFill>
                  <a:schemeClr val="tx2"/>
                </a:solidFill>
                <a:latin typeface="Gotham Light" pitchFamily="50" charset="0"/>
              </a:defRPr>
            </a:lvl2pPr>
            <a:lvl3pPr algn="l" defTabSz="457200" rtl="0" eaLnBrk="1" fontAlgn="base" hangingPunct="1">
              <a:spcBef>
                <a:spcPct val="0"/>
              </a:spcBef>
              <a:spcAft>
                <a:spcPct val="0"/>
              </a:spcAft>
              <a:defRPr sz="2400">
                <a:solidFill>
                  <a:schemeClr val="tx2"/>
                </a:solidFill>
                <a:latin typeface="Gotham Light" pitchFamily="50" charset="0"/>
              </a:defRPr>
            </a:lvl3pPr>
            <a:lvl4pPr algn="l" defTabSz="457200" rtl="0" eaLnBrk="1" fontAlgn="base" hangingPunct="1">
              <a:spcBef>
                <a:spcPct val="0"/>
              </a:spcBef>
              <a:spcAft>
                <a:spcPct val="0"/>
              </a:spcAft>
              <a:defRPr sz="2400">
                <a:solidFill>
                  <a:schemeClr val="tx2"/>
                </a:solidFill>
                <a:latin typeface="Gotham Light" pitchFamily="50" charset="0"/>
              </a:defRPr>
            </a:lvl4pPr>
            <a:lvl5pPr algn="l" defTabSz="457200" rtl="0" eaLnBrk="1" fontAlgn="base" hangingPunct="1">
              <a:spcBef>
                <a:spcPct val="0"/>
              </a:spcBef>
              <a:spcAft>
                <a:spcPct val="0"/>
              </a:spcAft>
              <a:defRPr sz="2400">
                <a:solidFill>
                  <a:schemeClr val="tx2"/>
                </a:solidFill>
                <a:latin typeface="Gotham Light" pitchFamily="50" charset="0"/>
              </a:defRPr>
            </a:lvl5pPr>
            <a:lvl6pPr marL="457200" algn="l" defTabSz="457200" rtl="0" eaLnBrk="1" fontAlgn="base" hangingPunct="1">
              <a:spcBef>
                <a:spcPct val="0"/>
              </a:spcBef>
              <a:spcAft>
                <a:spcPct val="0"/>
              </a:spcAft>
              <a:defRPr sz="2400">
                <a:solidFill>
                  <a:schemeClr val="tx2"/>
                </a:solidFill>
                <a:latin typeface="Gotham Light" pitchFamily="50" charset="0"/>
              </a:defRPr>
            </a:lvl6pPr>
            <a:lvl7pPr marL="914400" algn="l" defTabSz="457200" rtl="0" eaLnBrk="1" fontAlgn="base" hangingPunct="1">
              <a:spcBef>
                <a:spcPct val="0"/>
              </a:spcBef>
              <a:spcAft>
                <a:spcPct val="0"/>
              </a:spcAft>
              <a:defRPr sz="2400">
                <a:solidFill>
                  <a:schemeClr val="tx2"/>
                </a:solidFill>
                <a:latin typeface="Gotham Light" pitchFamily="50" charset="0"/>
              </a:defRPr>
            </a:lvl7pPr>
            <a:lvl8pPr marL="1371600" algn="l" defTabSz="457200" rtl="0" eaLnBrk="1" fontAlgn="base" hangingPunct="1">
              <a:spcBef>
                <a:spcPct val="0"/>
              </a:spcBef>
              <a:spcAft>
                <a:spcPct val="0"/>
              </a:spcAft>
              <a:defRPr sz="2400">
                <a:solidFill>
                  <a:schemeClr val="tx2"/>
                </a:solidFill>
                <a:latin typeface="Gotham Light" pitchFamily="50" charset="0"/>
              </a:defRPr>
            </a:lvl8pPr>
            <a:lvl9pPr marL="1828800" algn="l" defTabSz="457200" rtl="0" eaLnBrk="1" fontAlgn="base" hangingPunct="1">
              <a:spcBef>
                <a:spcPct val="0"/>
              </a:spcBef>
              <a:spcAft>
                <a:spcPct val="0"/>
              </a:spcAft>
              <a:defRPr sz="2400">
                <a:solidFill>
                  <a:schemeClr val="tx2"/>
                </a:solidFill>
                <a:latin typeface="Gotham Light" pitchFamily="50" charset="0"/>
              </a:defRPr>
            </a:lvl9pPr>
          </a:lstStyle>
          <a:p>
            <a:r>
              <a:rPr lang="en-GB" dirty="0">
                <a:solidFill>
                  <a:schemeClr val="tx1">
                    <a:lumMod val="65000"/>
                    <a:lumOff val="35000"/>
                  </a:schemeClr>
                </a:solidFill>
              </a:rPr>
              <a:t>How do we facilitate Self-Determination?</a:t>
            </a:r>
            <a:endParaRPr lang="en-US" dirty="0">
              <a:solidFill>
                <a:schemeClr val="tx1">
                  <a:lumMod val="65000"/>
                  <a:lumOff val="35000"/>
                </a:schemeClr>
              </a:solidFill>
            </a:endParaRPr>
          </a:p>
        </p:txBody>
      </p:sp>
      <p:pic>
        <p:nvPicPr>
          <p:cNvPr id="19" name="Picture 18" descr="man afr mid.png"/>
          <p:cNvPicPr>
            <a:picLocks noChangeAspect="1"/>
          </p:cNvPicPr>
          <p:nvPr/>
        </p:nvPicPr>
        <p:blipFill>
          <a:blip r:embed="rId3"/>
          <a:stretch>
            <a:fillRect/>
          </a:stretch>
        </p:blipFill>
        <p:spPr>
          <a:xfrm>
            <a:off x="1660562" y="908722"/>
            <a:ext cx="936173" cy="1856558"/>
          </a:xfrm>
          <a:prstGeom prst="rect">
            <a:avLst/>
          </a:prstGeom>
        </p:spPr>
      </p:pic>
      <p:sp>
        <p:nvSpPr>
          <p:cNvPr id="20" name="Rectangle 19"/>
          <p:cNvSpPr/>
          <p:nvPr/>
        </p:nvSpPr>
        <p:spPr>
          <a:xfrm>
            <a:off x="7392145" y="4581128"/>
            <a:ext cx="1573915" cy="15121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a:bodyPr>
          <a:lstStyle/>
          <a:p>
            <a:pPr algn="ctr"/>
            <a:r>
              <a:rPr lang="en-GB" sz="2000" b="1" dirty="0">
                <a:solidFill>
                  <a:schemeClr val="bg1"/>
                </a:solidFill>
              </a:rPr>
              <a:t>Promote self- advocacy</a:t>
            </a:r>
            <a:endParaRPr lang="da-DK" sz="2000" b="1" dirty="0">
              <a:solidFill>
                <a:schemeClr val="bg1"/>
              </a:solidFill>
              <a:latin typeface="Georgia" pitchFamily="18" charset="0"/>
            </a:endParaRPr>
          </a:p>
        </p:txBody>
      </p:sp>
      <p:sp>
        <p:nvSpPr>
          <p:cNvPr id="17" name="Rectangle 16"/>
          <p:cNvSpPr/>
          <p:nvPr/>
        </p:nvSpPr>
        <p:spPr>
          <a:xfrm>
            <a:off x="5285910" y="4581130"/>
            <a:ext cx="1611214" cy="14896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normAutofit fontScale="77500" lnSpcReduction="20000"/>
          </a:bodyPr>
          <a:lstStyle/>
          <a:p>
            <a:pPr algn="ctr"/>
            <a:r>
              <a:rPr lang="en-GB" sz="2000" b="1" dirty="0">
                <a:solidFill>
                  <a:schemeClr val="bg1"/>
                </a:solidFill>
              </a:rPr>
              <a:t>Evaluating outcomes of choices and problem solving solutions</a:t>
            </a:r>
          </a:p>
        </p:txBody>
      </p:sp>
      <p:sp>
        <p:nvSpPr>
          <p:cNvPr id="3" name="Down Arrow 2"/>
          <p:cNvSpPr/>
          <p:nvPr/>
        </p:nvSpPr>
        <p:spPr>
          <a:xfrm>
            <a:off x="2596736" y="1844824"/>
            <a:ext cx="239190" cy="4176464"/>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en-US" sz="1400" dirty="0">
              <a:latin typeface="Georgia" pitchFamily="18" charset="0"/>
            </a:endParaRPr>
          </a:p>
        </p:txBody>
      </p:sp>
      <p:sp>
        <p:nvSpPr>
          <p:cNvPr id="21" name="Down Arrow 20"/>
          <p:cNvSpPr/>
          <p:nvPr/>
        </p:nvSpPr>
        <p:spPr>
          <a:xfrm>
            <a:off x="7079233" y="1844824"/>
            <a:ext cx="239191" cy="4176464"/>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en-US" sz="1400" dirty="0">
              <a:latin typeface="Georgia" pitchFamily="18" charset="0"/>
            </a:endParaRPr>
          </a:p>
        </p:txBody>
      </p:sp>
      <p:sp>
        <p:nvSpPr>
          <p:cNvPr id="4" name="Up Arrow 3"/>
          <p:cNvSpPr/>
          <p:nvPr/>
        </p:nvSpPr>
        <p:spPr>
          <a:xfrm>
            <a:off x="4907870" y="1844824"/>
            <a:ext cx="304317" cy="4032448"/>
          </a:xfrm>
          <a:prstGeom prst="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en-US" sz="1400" dirty="0">
              <a:latin typeface="Georgia" pitchFamily="18" charset="0"/>
            </a:endParaRPr>
          </a:p>
        </p:txBody>
      </p:sp>
    </p:spTree>
    <p:extLst>
      <p:ext uri="{BB962C8B-B14F-4D97-AF65-F5344CB8AC3E}">
        <p14:creationId xmlns:p14="http://schemas.microsoft.com/office/powerpoint/2010/main" val="1070892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75" y="482116"/>
            <a:ext cx="10772775" cy="850296"/>
          </a:xfrm>
          <a:solidFill>
            <a:schemeClr val="accent1">
              <a:lumMod val="40000"/>
              <a:lumOff val="60000"/>
            </a:schemeClr>
          </a:solidFill>
        </p:spPr>
        <p:txBody>
          <a:bodyPr>
            <a:normAutofit/>
          </a:bodyPr>
          <a:lstStyle/>
          <a:p>
            <a:r>
              <a:rPr lang="en-US" sz="4000" dirty="0">
                <a:solidFill>
                  <a:schemeClr val="tx1"/>
                </a:solidFill>
              </a:rPr>
              <a:t>Roadblocks to Self-Determination </a:t>
            </a:r>
          </a:p>
        </p:txBody>
      </p:sp>
      <p:sp>
        <p:nvSpPr>
          <p:cNvPr id="3" name="Content Placeholder 2"/>
          <p:cNvSpPr>
            <a:spLocks noGrp="1"/>
          </p:cNvSpPr>
          <p:nvPr>
            <p:ph sz="half" idx="1"/>
          </p:nvPr>
        </p:nvSpPr>
        <p:spPr>
          <a:xfrm>
            <a:off x="6180474" y="1945882"/>
            <a:ext cx="5001332" cy="4454918"/>
          </a:xfrm>
        </p:spPr>
        <p:txBody>
          <a:bodyPr>
            <a:normAutofit/>
          </a:bodyPr>
          <a:lstStyle/>
          <a:p>
            <a:pPr marL="0" indent="0">
              <a:buNone/>
            </a:pPr>
            <a:r>
              <a:rPr lang="en-US" sz="2800" b="1" dirty="0"/>
              <a:t>Examples of Failure - Audiology</a:t>
            </a:r>
          </a:p>
          <a:p>
            <a:pPr marL="228600" indent="-228600">
              <a:buFont typeface="Wingdings" panose="05000000000000000000" pitchFamily="2" charset="2"/>
              <a:buChar char="§"/>
            </a:pPr>
            <a:r>
              <a:rPr lang="en-US" dirty="0"/>
              <a:t>Students who are not supported to use the technology</a:t>
            </a:r>
          </a:p>
          <a:p>
            <a:pPr marL="228600" indent="-228600">
              <a:buFont typeface="Wingdings" panose="05000000000000000000" pitchFamily="2" charset="2"/>
              <a:buChar char="§"/>
            </a:pPr>
            <a:r>
              <a:rPr lang="en-US" dirty="0"/>
              <a:t>Self-advocacy attempts that are thwarted by the teacher</a:t>
            </a:r>
          </a:p>
          <a:p>
            <a:pPr marL="228600" indent="-228600">
              <a:buFont typeface="Wingdings" panose="05000000000000000000" pitchFamily="2" charset="2"/>
              <a:buChar char="§"/>
            </a:pPr>
            <a:r>
              <a:rPr lang="en-US" dirty="0"/>
              <a:t>Parents who deny the need for, or do not support, hearing instrument technology</a:t>
            </a:r>
          </a:p>
          <a:p>
            <a:pPr marL="228600" indent="-228600">
              <a:buFont typeface="Wingdings" panose="05000000000000000000" pitchFamily="2" charset="2"/>
              <a:buChar char="§"/>
            </a:pPr>
            <a:r>
              <a:rPr lang="en-US" dirty="0"/>
              <a:t>School cultures that are not flexible to meet individual needs of students</a:t>
            </a:r>
          </a:p>
          <a:p>
            <a:pPr marL="228600" indent="-228600">
              <a:buFont typeface="Wingdings" panose="05000000000000000000" pitchFamily="2" charset="2"/>
              <a:buChar char="§"/>
            </a:pPr>
            <a:r>
              <a:rPr lang="en-US" dirty="0"/>
              <a:t>Technology that does not work</a:t>
            </a:r>
          </a:p>
        </p:txBody>
      </p:sp>
      <p:sp>
        <p:nvSpPr>
          <p:cNvPr id="4" name="Content Placeholder 3"/>
          <p:cNvSpPr>
            <a:spLocks noGrp="1"/>
          </p:cNvSpPr>
          <p:nvPr>
            <p:ph sz="half" idx="2"/>
          </p:nvPr>
        </p:nvSpPr>
        <p:spPr>
          <a:xfrm>
            <a:off x="524930" y="1954590"/>
            <a:ext cx="4395413" cy="4309049"/>
          </a:xfrm>
        </p:spPr>
        <p:txBody>
          <a:bodyPr>
            <a:normAutofit lnSpcReduction="10000"/>
          </a:bodyPr>
          <a:lstStyle/>
          <a:p>
            <a:r>
              <a:rPr lang="en-US" sz="2800" b="1" dirty="0"/>
              <a:t>Roadblocks to Self-Determination</a:t>
            </a:r>
          </a:p>
          <a:p>
            <a:pPr marL="227013" lvl="0" indent="-227013">
              <a:buFont typeface="Wingdings" panose="05000000000000000000" pitchFamily="2" charset="2"/>
              <a:buChar char="§"/>
              <a:defRPr>
                <a:solidFill>
                  <a:srgbClr val="000000"/>
                </a:solidFill>
              </a:defRPr>
            </a:pPr>
            <a:r>
              <a:rPr lang="en-US" dirty="0">
                <a:solidFill>
                  <a:srgbClr val="404040"/>
                </a:solidFill>
              </a:rPr>
              <a:t>Difficulty acknowledging and/or accepting a difference</a:t>
            </a:r>
          </a:p>
          <a:p>
            <a:pPr marL="227013" lvl="0" indent="-227013">
              <a:buFont typeface="Wingdings" panose="05000000000000000000" pitchFamily="2" charset="2"/>
              <a:buChar char="§"/>
              <a:defRPr>
                <a:solidFill>
                  <a:srgbClr val="000000"/>
                </a:solidFill>
              </a:defRPr>
            </a:pPr>
            <a:r>
              <a:rPr lang="en-US" dirty="0">
                <a:solidFill>
                  <a:srgbClr val="404040"/>
                </a:solidFill>
              </a:rPr>
              <a:t>Unprepared to disclose their disability </a:t>
            </a:r>
          </a:p>
          <a:p>
            <a:pPr marL="227013" lvl="0" indent="-227013">
              <a:buFont typeface="Wingdings" panose="05000000000000000000" pitchFamily="2" charset="2"/>
              <a:buChar char="§"/>
              <a:defRPr>
                <a:solidFill>
                  <a:srgbClr val="000000"/>
                </a:solidFill>
              </a:defRPr>
            </a:pPr>
            <a:r>
              <a:rPr lang="en-US" dirty="0">
                <a:solidFill>
                  <a:srgbClr val="404040"/>
                </a:solidFill>
              </a:rPr>
              <a:t>Choose not to disclose</a:t>
            </a:r>
          </a:p>
          <a:p>
            <a:pPr marL="227013" lvl="0" indent="-227013">
              <a:buFont typeface="Wingdings" panose="05000000000000000000" pitchFamily="2" charset="2"/>
              <a:buChar char="§"/>
              <a:defRPr>
                <a:solidFill>
                  <a:srgbClr val="000000"/>
                </a:solidFill>
              </a:defRPr>
            </a:pPr>
            <a:r>
              <a:rPr lang="en-US" dirty="0">
                <a:solidFill>
                  <a:srgbClr val="404040"/>
                </a:solidFill>
              </a:rPr>
              <a:t>Wait to disclose AFTER they have significant problems</a:t>
            </a:r>
          </a:p>
          <a:p>
            <a:pPr marL="227013" lvl="0" indent="-227013">
              <a:buFont typeface="Wingdings" panose="05000000000000000000" pitchFamily="2" charset="2"/>
              <a:buChar char="§"/>
              <a:defRPr>
                <a:solidFill>
                  <a:srgbClr val="000000"/>
                </a:solidFill>
              </a:defRPr>
            </a:pPr>
            <a:r>
              <a:rPr lang="en-US" dirty="0">
                <a:solidFill>
                  <a:srgbClr val="404040"/>
                </a:solidFill>
              </a:rPr>
              <a:t>Anxious about a "new beginning" and do not want to be labeled</a:t>
            </a:r>
          </a:p>
          <a:p>
            <a:endParaRPr lang="en-US" dirty="0"/>
          </a:p>
        </p:txBody>
      </p:sp>
    </p:spTree>
    <p:extLst>
      <p:ext uri="{BB962C8B-B14F-4D97-AF65-F5344CB8AC3E}">
        <p14:creationId xmlns:p14="http://schemas.microsoft.com/office/powerpoint/2010/main" val="40987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95679" y="0"/>
            <a:ext cx="11360800" cy="834800"/>
          </a:xfrm>
          <a:prstGeom prst="rect">
            <a:avLst/>
          </a:prstGeom>
        </p:spPr>
        <p:txBody>
          <a:bodyPr vert="horz" lIns="121900" tIns="121900" rIns="121900" bIns="121900" rtlCol="0" anchor="t" anchorCtr="0">
            <a:noAutofit/>
          </a:bodyPr>
          <a:lstStyle/>
          <a:p>
            <a:r>
              <a:rPr lang="en" dirty="0">
                <a:solidFill>
                  <a:schemeClr val="tx1"/>
                </a:solidFill>
              </a:rPr>
              <a:t>Mason’s IEP Report Video</a:t>
            </a:r>
            <a:br>
              <a:rPr lang="en" dirty="0"/>
            </a:br>
            <a:r>
              <a:rPr lang="en-US" sz="2800" dirty="0">
                <a:hlinkClick r:id="rId4"/>
              </a:rPr>
              <a:t>https://www.youtube.com/v/i9HNZQG-bIw</a:t>
            </a:r>
            <a:br>
              <a:rPr lang="en-US" dirty="0"/>
            </a:br>
            <a:endParaRPr lang="en" dirty="0"/>
          </a:p>
        </p:txBody>
      </p:sp>
      <p:pic>
        <p:nvPicPr>
          <p:cNvPr id="2" name="i9HNZQG-bIw"/>
          <p:cNvPicPr>
            <a:picLocks noRot="1" noChangeAspect="1"/>
          </p:cNvPicPr>
          <p:nvPr>
            <a:videoFile r:link="rId1"/>
          </p:nvPr>
        </p:nvPicPr>
        <p:blipFill>
          <a:blip r:embed="rId5"/>
          <a:stretch>
            <a:fillRect/>
          </a:stretch>
        </p:blipFill>
        <p:spPr>
          <a:xfrm>
            <a:off x="2407423" y="1229193"/>
            <a:ext cx="7127987" cy="5471410"/>
          </a:xfrm>
          <a:prstGeom prst="rect">
            <a:avLst/>
          </a:prstGeom>
        </p:spPr>
      </p:pic>
    </p:spTree>
    <p:extLst>
      <p:ext uri="{BB962C8B-B14F-4D97-AF65-F5344CB8AC3E}">
        <p14:creationId xmlns:p14="http://schemas.microsoft.com/office/powerpoint/2010/main" val="1914152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360" y="0"/>
            <a:ext cx="4877954" cy="6858000"/>
          </a:xfrm>
          <a:prstGeom prst="rect">
            <a:avLst/>
          </a:prstGeom>
        </p:spPr>
      </p:pic>
      <p:sp>
        <p:nvSpPr>
          <p:cNvPr id="2" name="Title 1"/>
          <p:cNvSpPr>
            <a:spLocks noGrp="1"/>
          </p:cNvSpPr>
          <p:nvPr>
            <p:ph type="title"/>
          </p:nvPr>
        </p:nvSpPr>
        <p:spPr>
          <a:xfrm>
            <a:off x="6477000" y="1817914"/>
            <a:ext cx="5443882" cy="2362200"/>
          </a:xfrm>
          <a:solidFill>
            <a:schemeClr val="accent1">
              <a:lumMod val="40000"/>
              <a:lumOff val="60000"/>
            </a:schemeClr>
          </a:solidFill>
        </p:spPr>
        <p:txBody>
          <a:bodyPr>
            <a:normAutofit fontScale="90000"/>
          </a:bodyPr>
          <a:lstStyle/>
          <a:p>
            <a:pPr algn="ctr"/>
            <a:r>
              <a:rPr lang="en-US" dirty="0">
                <a:solidFill>
                  <a:schemeClr val="tx1"/>
                </a:solidFill>
              </a:rPr>
              <a:t>Strategies and Solutions</a:t>
            </a:r>
          </a:p>
        </p:txBody>
      </p:sp>
    </p:spTree>
    <p:extLst>
      <p:ext uri="{BB962C8B-B14F-4D97-AF65-F5344CB8AC3E}">
        <p14:creationId xmlns:p14="http://schemas.microsoft.com/office/powerpoint/2010/main" val="1715928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99" y="177314"/>
            <a:ext cx="10772775" cy="1590525"/>
          </a:xfrm>
          <a:noFill/>
        </p:spPr>
        <p:txBody>
          <a:bodyPr>
            <a:normAutofit fontScale="90000"/>
          </a:bodyPr>
          <a:lstStyle/>
          <a:p>
            <a:r>
              <a:rPr lang="en-US" sz="4400" dirty="0">
                <a:solidFill>
                  <a:schemeClr val="tx1">
                    <a:lumMod val="65000"/>
                    <a:lumOff val="35000"/>
                  </a:schemeClr>
                </a:solidFill>
              </a:rPr>
              <a:t>Tips for Promoting Self-Determination</a:t>
            </a:r>
            <a:br>
              <a:rPr lang="en-US" sz="4000" dirty="0">
                <a:solidFill>
                  <a:schemeClr val="tx1">
                    <a:lumMod val="65000"/>
                    <a:lumOff val="35000"/>
                  </a:schemeClr>
                </a:solidFill>
              </a:rPr>
            </a:br>
            <a:r>
              <a:rPr lang="en-US" sz="3600" dirty="0">
                <a:solidFill>
                  <a:schemeClr val="tx1">
                    <a:lumMod val="65000"/>
                    <a:lumOff val="35000"/>
                  </a:schemeClr>
                </a:solidFill>
              </a:rPr>
              <a:t>National Center on Secondary Education &amp; Transition www.ncset.org</a:t>
            </a:r>
          </a:p>
        </p:txBody>
      </p:sp>
      <p:sp>
        <p:nvSpPr>
          <p:cNvPr id="3" name="Content Placeholder 2"/>
          <p:cNvSpPr>
            <a:spLocks noGrp="1"/>
          </p:cNvSpPr>
          <p:nvPr>
            <p:ph idx="1"/>
          </p:nvPr>
        </p:nvSpPr>
        <p:spPr>
          <a:xfrm>
            <a:off x="893472" y="2011680"/>
            <a:ext cx="9702255" cy="4258491"/>
          </a:xfrm>
          <a:solidFill>
            <a:schemeClr val="accent1">
              <a:lumMod val="60000"/>
              <a:lumOff val="40000"/>
            </a:schemeClr>
          </a:solidFill>
        </p:spPr>
        <p:txBody>
          <a:bodyPr/>
          <a:lstStyle/>
          <a:p>
            <a:pPr marL="457200" indent="-457200">
              <a:buFont typeface="+mj-lt"/>
              <a:buAutoNum type="arabicPeriod"/>
            </a:pPr>
            <a:r>
              <a:rPr lang="en-US" dirty="0"/>
              <a:t>Promote choice making</a:t>
            </a:r>
          </a:p>
          <a:p>
            <a:pPr marL="457200" indent="-457200">
              <a:buFont typeface="+mj-lt"/>
              <a:buAutoNum type="arabicPeriod"/>
            </a:pPr>
            <a:r>
              <a:rPr lang="en-US" dirty="0"/>
              <a:t>Encourage exploration of possibilities</a:t>
            </a:r>
          </a:p>
          <a:p>
            <a:pPr marL="457200" indent="-457200">
              <a:buFont typeface="+mj-lt"/>
              <a:buAutoNum type="arabicPeriod"/>
            </a:pPr>
            <a:r>
              <a:rPr lang="en-US" dirty="0"/>
              <a:t>Promote reasonable risk taking</a:t>
            </a:r>
          </a:p>
          <a:p>
            <a:pPr marL="457200" indent="-457200">
              <a:buFont typeface="+mj-lt"/>
              <a:buAutoNum type="arabicPeriod"/>
            </a:pPr>
            <a:r>
              <a:rPr lang="en-US" dirty="0"/>
              <a:t>Encourage problem solving</a:t>
            </a:r>
          </a:p>
          <a:p>
            <a:pPr marL="457200" indent="-457200">
              <a:buFont typeface="+mj-lt"/>
              <a:buAutoNum type="arabicPeriod"/>
            </a:pPr>
            <a:r>
              <a:rPr lang="en-US" dirty="0"/>
              <a:t>Promote self-advocacy</a:t>
            </a:r>
          </a:p>
          <a:p>
            <a:pPr marL="457200" indent="-457200">
              <a:buFont typeface="+mj-lt"/>
              <a:buAutoNum type="arabicPeriod"/>
            </a:pPr>
            <a:r>
              <a:rPr lang="en-US" dirty="0"/>
              <a:t>Facilitate development of self-esteem</a:t>
            </a:r>
          </a:p>
          <a:p>
            <a:pPr marL="457200" indent="-457200">
              <a:buFont typeface="+mj-lt"/>
              <a:buAutoNum type="arabicPeriod"/>
            </a:pPr>
            <a:r>
              <a:rPr lang="en-US" dirty="0"/>
              <a:t>Develop goal setting and planning</a:t>
            </a:r>
          </a:p>
          <a:p>
            <a:pPr marL="457200" indent="-457200">
              <a:buFont typeface="+mj-lt"/>
              <a:buAutoNum type="arabicPeriod"/>
            </a:pPr>
            <a:r>
              <a:rPr lang="en-US" dirty="0"/>
              <a:t>Help youth understand their disabilities</a:t>
            </a:r>
          </a:p>
        </p:txBody>
      </p:sp>
    </p:spTree>
    <p:extLst>
      <p:ext uri="{BB962C8B-B14F-4D97-AF65-F5344CB8AC3E}">
        <p14:creationId xmlns:p14="http://schemas.microsoft.com/office/powerpoint/2010/main" val="703487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389228"/>
          </a:xfrm>
          <a:solidFill>
            <a:schemeClr val="accent1">
              <a:lumMod val="40000"/>
              <a:lumOff val="60000"/>
            </a:schemeClr>
          </a:solidFill>
        </p:spPr>
        <p:txBody>
          <a:bodyPr>
            <a:normAutofit fontScale="90000"/>
          </a:bodyPr>
          <a:lstStyle/>
          <a:p>
            <a:r>
              <a:rPr lang="en-US" dirty="0">
                <a:solidFill>
                  <a:schemeClr val="tx1"/>
                </a:solidFill>
              </a:rPr>
              <a:t>Parent to Parent Tips to Develop Self-Determination Skills</a:t>
            </a:r>
          </a:p>
        </p:txBody>
      </p:sp>
      <p:sp>
        <p:nvSpPr>
          <p:cNvPr id="3" name="Content Placeholder 2"/>
          <p:cNvSpPr>
            <a:spLocks noGrp="1"/>
          </p:cNvSpPr>
          <p:nvPr>
            <p:ph idx="1"/>
          </p:nvPr>
        </p:nvSpPr>
        <p:spPr>
          <a:xfrm>
            <a:off x="631686" y="2046158"/>
            <a:ext cx="11165574" cy="4811842"/>
          </a:xfrm>
        </p:spPr>
        <p:txBody>
          <a:bodyPr>
            <a:normAutofit lnSpcReduction="10000"/>
          </a:bodyPr>
          <a:lstStyle/>
          <a:p>
            <a:pPr marL="571500" indent="-342900">
              <a:lnSpc>
                <a:spcPct val="100000"/>
              </a:lnSpc>
              <a:spcBef>
                <a:spcPts val="0"/>
              </a:spcBef>
              <a:buClr>
                <a:srgbClr val="000000"/>
              </a:buClr>
              <a:buFont typeface="Arial" panose="020B0604020202020204" pitchFamily="34" charset="0"/>
              <a:buChar char="•"/>
            </a:pPr>
            <a:r>
              <a:rPr lang="en" sz="2600" dirty="0">
                <a:solidFill>
                  <a:srgbClr val="000000"/>
                </a:solidFill>
              </a:rPr>
              <a:t>Discuss strengths and weaknesses with your child</a:t>
            </a:r>
          </a:p>
          <a:p>
            <a:pPr marL="571500" indent="-342900">
              <a:lnSpc>
                <a:spcPct val="100000"/>
              </a:lnSpc>
              <a:spcBef>
                <a:spcPts val="0"/>
              </a:spcBef>
              <a:buClr>
                <a:srgbClr val="000000"/>
              </a:buClr>
              <a:buFont typeface="Arial" panose="020B0604020202020204" pitchFamily="34" charset="0"/>
              <a:buChar char="•"/>
            </a:pPr>
            <a:r>
              <a:rPr lang="en" sz="2600" dirty="0">
                <a:solidFill>
                  <a:srgbClr val="000000"/>
                </a:solidFill>
              </a:rPr>
              <a:t>Help them develop strategies to overcome barriers</a:t>
            </a:r>
          </a:p>
          <a:p>
            <a:pPr marL="571500" lvl="0" indent="-342900">
              <a:lnSpc>
                <a:spcPct val="100000"/>
              </a:lnSpc>
              <a:spcBef>
                <a:spcPts val="0"/>
              </a:spcBef>
              <a:buClr>
                <a:srgbClr val="000000"/>
              </a:buClr>
              <a:buFont typeface="Arial" panose="020B0604020202020204" pitchFamily="34" charset="0"/>
              <a:buChar char="•"/>
            </a:pPr>
            <a:r>
              <a:rPr lang="en" sz="2600" dirty="0">
                <a:solidFill>
                  <a:srgbClr val="000000"/>
                </a:solidFill>
              </a:rPr>
              <a:t>Set expectations for self-advocacy early and continue to expand as child gets older</a:t>
            </a:r>
          </a:p>
          <a:p>
            <a:pPr marL="571500" indent="-342900">
              <a:lnSpc>
                <a:spcPct val="100000"/>
              </a:lnSpc>
              <a:spcBef>
                <a:spcPts val="0"/>
              </a:spcBef>
              <a:buClr>
                <a:srgbClr val="000000"/>
              </a:buClr>
              <a:buFont typeface="Arial" panose="020B0604020202020204" pitchFamily="34" charset="0"/>
              <a:buChar char="•"/>
            </a:pPr>
            <a:r>
              <a:rPr lang="en" sz="2600" dirty="0">
                <a:solidFill>
                  <a:srgbClr val="000000"/>
                </a:solidFill>
              </a:rPr>
              <a:t>Share with the IEP team how your child functions at home and in the community</a:t>
            </a:r>
          </a:p>
          <a:p>
            <a:pPr marL="571500" indent="-342900">
              <a:lnSpc>
                <a:spcPct val="100000"/>
              </a:lnSpc>
              <a:spcBef>
                <a:spcPts val="0"/>
              </a:spcBef>
              <a:buClr>
                <a:srgbClr val="000000"/>
              </a:buClr>
              <a:buFont typeface="Arial" panose="020B0604020202020204" pitchFamily="34" charset="0"/>
              <a:buChar char="•"/>
            </a:pPr>
            <a:r>
              <a:rPr lang="en" sz="2600" dirty="0">
                <a:solidFill>
                  <a:srgbClr val="000000"/>
                </a:solidFill>
              </a:rPr>
              <a:t>Include self-detrmination and self-advocacy goals in the IEP</a:t>
            </a:r>
          </a:p>
          <a:p>
            <a:pPr marL="571500" indent="-342900">
              <a:lnSpc>
                <a:spcPct val="100000"/>
              </a:lnSpc>
              <a:spcBef>
                <a:spcPts val="0"/>
              </a:spcBef>
              <a:buClr>
                <a:srgbClr val="000000"/>
              </a:buClr>
              <a:buFont typeface="Arial" panose="020B0604020202020204" pitchFamily="34" charset="0"/>
              <a:buChar char="•"/>
            </a:pPr>
            <a:r>
              <a:rPr lang="en" sz="2600" dirty="0">
                <a:solidFill>
                  <a:srgbClr val="000000"/>
                </a:solidFill>
              </a:rPr>
              <a:t>Always include the child’s input at IEP meetings; their involvement should increase each year so that the child’s eventually represents his/her self to devlop goals, needs, and services </a:t>
            </a:r>
          </a:p>
          <a:p>
            <a:pPr marL="571500" lvl="0" indent="-342900">
              <a:lnSpc>
                <a:spcPct val="100000"/>
              </a:lnSpc>
              <a:spcBef>
                <a:spcPts val="0"/>
              </a:spcBef>
              <a:buClr>
                <a:srgbClr val="000000"/>
              </a:buClr>
              <a:buFont typeface="Arial" panose="020B0604020202020204" pitchFamily="34" charset="0"/>
              <a:buChar char="•"/>
            </a:pPr>
            <a:r>
              <a:rPr lang="en" sz="2600" dirty="0">
                <a:solidFill>
                  <a:srgbClr val="000000"/>
                </a:solidFill>
              </a:rPr>
              <a:t>Know your rights and teach them to your child </a:t>
            </a:r>
          </a:p>
          <a:p>
            <a:pPr marL="941388" lvl="1" indent="-371475">
              <a:lnSpc>
                <a:spcPct val="100000"/>
              </a:lnSpc>
              <a:spcBef>
                <a:spcPts val="0"/>
              </a:spcBef>
              <a:buClr>
                <a:srgbClr val="000000"/>
              </a:buClr>
              <a:buFont typeface="Courier New" panose="02070309020205020404" pitchFamily="49" charset="0"/>
              <a:buChar char="o"/>
            </a:pPr>
            <a:r>
              <a:rPr lang="en-US" dirty="0">
                <a:solidFill>
                  <a:srgbClr val="000000"/>
                </a:solidFill>
              </a:rPr>
              <a:t>W</a:t>
            </a:r>
            <a:r>
              <a:rPr lang="en" dirty="0">
                <a:solidFill>
                  <a:srgbClr val="000000"/>
                </a:solidFill>
              </a:rPr>
              <a:t>hat does IDEA mean?</a:t>
            </a:r>
          </a:p>
          <a:p>
            <a:pPr marL="941388" lvl="1" indent="-371475">
              <a:lnSpc>
                <a:spcPct val="100000"/>
              </a:lnSpc>
              <a:spcBef>
                <a:spcPts val="0"/>
              </a:spcBef>
              <a:buClr>
                <a:srgbClr val="000000"/>
              </a:buClr>
              <a:buFont typeface="Courier New" panose="02070309020205020404" pitchFamily="49" charset="0"/>
              <a:buChar char="o"/>
            </a:pPr>
            <a:r>
              <a:rPr lang="en" dirty="0">
                <a:solidFill>
                  <a:srgbClr val="000000"/>
                </a:solidFill>
              </a:rPr>
              <a:t>What does ADA mean and how is it different from IDEA?</a:t>
            </a:r>
          </a:p>
          <a:p>
            <a:pPr marL="827532" lvl="1">
              <a:lnSpc>
                <a:spcPct val="100000"/>
              </a:lnSpc>
              <a:spcBef>
                <a:spcPts val="0"/>
              </a:spcBef>
              <a:buClr>
                <a:srgbClr val="000000"/>
              </a:buClr>
              <a:buFont typeface="Arial" panose="020B0604020202020204" pitchFamily="34" charset="0"/>
              <a:buChar char="•"/>
            </a:pPr>
            <a:endParaRPr lang="en" sz="2600" dirty="0">
              <a:solidFill>
                <a:srgbClr val="000000"/>
              </a:solidFill>
            </a:endParaRPr>
          </a:p>
          <a:p>
            <a:endParaRPr lang="en-US" dirty="0"/>
          </a:p>
        </p:txBody>
      </p:sp>
    </p:spTree>
    <p:extLst>
      <p:ext uri="{BB962C8B-B14F-4D97-AF65-F5344CB8AC3E}">
        <p14:creationId xmlns:p14="http://schemas.microsoft.com/office/powerpoint/2010/main" val="982467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111.JPG"/>
          <p:cNvPicPr>
            <a:picLocks noChangeAspect="1"/>
          </p:cNvPicPr>
          <p:nvPr/>
        </p:nvPicPr>
        <p:blipFill>
          <a:blip r:embed="rId3" cstate="print"/>
          <a:srcRect/>
          <a:stretch>
            <a:fillRect/>
          </a:stretch>
        </p:blipFill>
        <p:spPr bwMode="auto">
          <a:xfrm>
            <a:off x="-216568" y="0"/>
            <a:ext cx="12408568" cy="6858001"/>
          </a:xfrm>
          <a:prstGeom prst="rect">
            <a:avLst/>
          </a:prstGeom>
          <a:noFill/>
          <a:ln w="9525">
            <a:noFill/>
            <a:miter lim="800000"/>
            <a:headEnd/>
            <a:tailEnd/>
          </a:ln>
        </p:spPr>
      </p:pic>
      <p:sp>
        <p:nvSpPr>
          <p:cNvPr id="2" name="Title 1"/>
          <p:cNvSpPr>
            <a:spLocks noGrp="1"/>
          </p:cNvSpPr>
          <p:nvPr>
            <p:ph type="title"/>
          </p:nvPr>
        </p:nvSpPr>
        <p:spPr>
          <a:xfrm>
            <a:off x="1895302" y="120535"/>
            <a:ext cx="9601200" cy="697612"/>
          </a:xfrm>
        </p:spPr>
        <p:txBody>
          <a:bodyPr>
            <a:normAutofit/>
          </a:bodyPr>
          <a:lstStyle/>
          <a:p>
            <a:pPr algn="ctr"/>
            <a:endParaRPr lang="en-US" sz="4000" b="1" dirty="0">
              <a:solidFill>
                <a:schemeClr val="bg1"/>
              </a:solidFill>
            </a:endParaRPr>
          </a:p>
        </p:txBody>
      </p:sp>
      <p:sp>
        <p:nvSpPr>
          <p:cNvPr id="3" name="Content Placeholder 2"/>
          <p:cNvSpPr>
            <a:spLocks noGrp="1"/>
          </p:cNvSpPr>
          <p:nvPr>
            <p:ph idx="1"/>
          </p:nvPr>
        </p:nvSpPr>
        <p:spPr>
          <a:xfrm>
            <a:off x="-192505" y="614705"/>
            <a:ext cx="12384505" cy="1599106"/>
          </a:xfrm>
        </p:spPr>
        <p:txBody>
          <a:bodyPr/>
          <a:lstStyle/>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itle 1"/>
          <p:cNvSpPr txBox="1">
            <a:spLocks/>
          </p:cNvSpPr>
          <p:nvPr/>
        </p:nvSpPr>
        <p:spPr>
          <a:xfrm>
            <a:off x="1873869" y="380560"/>
            <a:ext cx="8236388" cy="1002998"/>
          </a:xfrm>
          <a:prstGeom prst="rect">
            <a:avLst/>
          </a:prstGeom>
          <a:solidFill>
            <a:schemeClr val="accent1">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4800" dirty="0">
                <a:solidFill>
                  <a:schemeClr val="tx1"/>
                </a:solidFill>
              </a:rPr>
              <a:t>2. Judicious use of Amplification</a:t>
            </a:r>
          </a:p>
        </p:txBody>
      </p:sp>
    </p:spTree>
    <p:extLst>
      <p:ext uri="{BB962C8B-B14F-4D97-AF65-F5344CB8AC3E}">
        <p14:creationId xmlns:p14="http://schemas.microsoft.com/office/powerpoint/2010/main" val="905150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6258" name="Line 2"/>
          <p:cNvSpPr>
            <a:spLocks noChangeShapeType="1"/>
          </p:cNvSpPr>
          <p:nvPr/>
        </p:nvSpPr>
        <p:spPr bwMode="auto">
          <a:xfrm>
            <a:off x="5943600" y="2895600"/>
            <a:ext cx="0"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0" name="Rectangle 4"/>
          <p:cNvSpPr>
            <a:spLocks noGrp="1" noChangeArrowheads="1"/>
          </p:cNvSpPr>
          <p:nvPr>
            <p:ph type="subTitle" idx="1"/>
          </p:nvPr>
        </p:nvSpPr>
        <p:spPr>
          <a:xfrm>
            <a:off x="1765141" y="0"/>
            <a:ext cx="8636000" cy="1276350"/>
          </a:xfrm>
          <a:solidFill>
            <a:schemeClr val="bg2"/>
          </a:solidFill>
          <a:ln>
            <a:solidFill>
              <a:schemeClr val="tx1"/>
            </a:solidFill>
            <a:miter lim="800000"/>
            <a:headEnd/>
            <a:tailEnd/>
          </a:ln>
        </p:spPr>
        <p:txBody>
          <a:bodyPr>
            <a:normAutofit/>
          </a:bodyPr>
          <a:lstStyle/>
          <a:p>
            <a:pPr algn="ctr">
              <a:lnSpc>
                <a:spcPct val="80000"/>
              </a:lnSpc>
              <a:spcBef>
                <a:spcPct val="50000"/>
              </a:spcBef>
              <a:spcAft>
                <a:spcPct val="5000"/>
              </a:spcAft>
            </a:pPr>
            <a:r>
              <a:rPr lang="en-US" sz="500" u="sng" dirty="0">
                <a:solidFill>
                  <a:schemeClr val="tx1"/>
                </a:solidFill>
              </a:rPr>
              <a:t> </a:t>
            </a:r>
            <a:r>
              <a:rPr lang="en-US" sz="1600" b="1" u="sng" dirty="0">
                <a:solidFill>
                  <a:schemeClr val="tx1"/>
                </a:solidFill>
              </a:rPr>
              <a:t>Step 1.</a:t>
            </a:r>
            <a:r>
              <a:rPr lang="en-US" sz="1600" b="1" dirty="0">
                <a:solidFill>
                  <a:schemeClr val="tx1"/>
                </a:solidFill>
              </a:rPr>
              <a:t> Potential Candidacy for HAT</a:t>
            </a:r>
          </a:p>
          <a:p>
            <a:pPr algn="ctr">
              <a:lnSpc>
                <a:spcPct val="80000"/>
              </a:lnSpc>
              <a:spcBef>
                <a:spcPct val="50000"/>
              </a:spcBef>
            </a:pPr>
            <a:r>
              <a:rPr lang="en-US" sz="500" dirty="0">
                <a:solidFill>
                  <a:schemeClr val="tx1"/>
                </a:solidFill>
              </a:rPr>
              <a:t>   </a:t>
            </a:r>
            <a:r>
              <a:rPr lang="en-US" sz="1400" dirty="0">
                <a:solidFill>
                  <a:schemeClr val="tx1"/>
                </a:solidFill>
              </a:rPr>
              <a:t>Hearing Loss | Auditory Processing Deficit | Learning Disability  </a:t>
            </a:r>
          </a:p>
          <a:p>
            <a:pPr algn="ctr">
              <a:lnSpc>
                <a:spcPct val="80000"/>
              </a:lnSpc>
              <a:spcBef>
                <a:spcPct val="50000"/>
              </a:spcBef>
            </a:pPr>
            <a:r>
              <a:rPr lang="en-US" sz="1400" dirty="0">
                <a:solidFill>
                  <a:schemeClr val="tx1"/>
                </a:solidFill>
              </a:rPr>
              <a:t>Auditory Neuropathy/</a:t>
            </a:r>
            <a:r>
              <a:rPr lang="en-US" sz="1400" dirty="0" err="1">
                <a:solidFill>
                  <a:schemeClr val="tx1"/>
                </a:solidFill>
              </a:rPr>
              <a:t>Dys</a:t>
            </a:r>
            <a:r>
              <a:rPr lang="en-US" sz="1400" dirty="0">
                <a:solidFill>
                  <a:schemeClr val="tx1"/>
                </a:solidFill>
              </a:rPr>
              <a:t>-synchrony</a:t>
            </a:r>
          </a:p>
          <a:p>
            <a:pPr algn="ctr">
              <a:lnSpc>
                <a:spcPct val="80000"/>
              </a:lnSpc>
              <a:spcBef>
                <a:spcPct val="50000"/>
              </a:spcBef>
            </a:pPr>
            <a:r>
              <a:rPr lang="en-US" sz="1400" dirty="0">
                <a:solidFill>
                  <a:schemeClr val="tx1"/>
                </a:solidFill>
              </a:rPr>
              <a:t>Language Deficit | Attention Deficit | English Language Learner</a:t>
            </a:r>
          </a:p>
        </p:txBody>
      </p:sp>
      <p:sp>
        <p:nvSpPr>
          <p:cNvPr id="96261" name="Text Box 5"/>
          <p:cNvSpPr txBox="1">
            <a:spLocks noChangeArrowheads="1"/>
          </p:cNvSpPr>
          <p:nvPr/>
        </p:nvSpPr>
        <p:spPr bwMode="auto">
          <a:xfrm>
            <a:off x="7010400" y="1600200"/>
            <a:ext cx="647700" cy="37623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No</a:t>
            </a:r>
          </a:p>
        </p:txBody>
      </p:sp>
      <p:sp>
        <p:nvSpPr>
          <p:cNvPr id="96264" name="AutoShape 8"/>
          <p:cNvSpPr>
            <a:spLocks noChangeArrowheads="1"/>
          </p:cNvSpPr>
          <p:nvPr/>
        </p:nvSpPr>
        <p:spPr bwMode="auto">
          <a:xfrm>
            <a:off x="5257800" y="4191000"/>
            <a:ext cx="1481138" cy="685800"/>
          </a:xfrm>
          <a:prstGeom prst="diamond">
            <a:avLst/>
          </a:prstGeom>
          <a:solidFill>
            <a:schemeClr val="folHlink"/>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a:p>
          <a:p>
            <a:pPr algn="ctr"/>
            <a:r>
              <a:rPr lang="en-US" sz="1400" b="1"/>
              <a:t>Contra-</a:t>
            </a:r>
          </a:p>
          <a:p>
            <a:pPr algn="ctr"/>
            <a:r>
              <a:rPr lang="en-US" sz="1400" b="1"/>
              <a:t>   Indications?</a:t>
            </a:r>
          </a:p>
          <a:p>
            <a:pPr algn="ctr"/>
            <a:endParaRPr lang="en-US" sz="1400" b="1"/>
          </a:p>
        </p:txBody>
      </p:sp>
      <p:sp>
        <p:nvSpPr>
          <p:cNvPr id="96265" name="Text Box 9"/>
          <p:cNvSpPr txBox="1">
            <a:spLocks noChangeArrowheads="1"/>
          </p:cNvSpPr>
          <p:nvPr/>
        </p:nvSpPr>
        <p:spPr bwMode="auto">
          <a:xfrm>
            <a:off x="5715000" y="4800600"/>
            <a:ext cx="457176" cy="369332"/>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No</a:t>
            </a:r>
          </a:p>
        </p:txBody>
      </p:sp>
      <p:sp>
        <p:nvSpPr>
          <p:cNvPr id="96270" name="Freeform 14"/>
          <p:cNvSpPr>
            <a:spLocks/>
          </p:cNvSpPr>
          <p:nvPr/>
        </p:nvSpPr>
        <p:spPr bwMode="auto">
          <a:xfrm>
            <a:off x="3195638" y="3086100"/>
            <a:ext cx="1528762" cy="1485900"/>
          </a:xfrm>
          <a:custGeom>
            <a:avLst/>
            <a:gdLst>
              <a:gd name="T0" fmla="*/ 432 w 432"/>
              <a:gd name="T1" fmla="*/ 1104 h 1104"/>
              <a:gd name="T2" fmla="*/ 0 w 432"/>
              <a:gd name="T3" fmla="*/ 1104 h 1104"/>
              <a:gd name="T4" fmla="*/ 0 w 432"/>
              <a:gd name="T5" fmla="*/ 0 h 1104"/>
            </a:gdLst>
            <a:ahLst/>
            <a:cxnLst>
              <a:cxn ang="0">
                <a:pos x="T0" y="T1"/>
              </a:cxn>
              <a:cxn ang="0">
                <a:pos x="T2" y="T3"/>
              </a:cxn>
              <a:cxn ang="0">
                <a:pos x="T4" y="T5"/>
              </a:cxn>
            </a:cxnLst>
            <a:rect l="0" t="0" r="r" b="b"/>
            <a:pathLst>
              <a:path w="432" h="1104">
                <a:moveTo>
                  <a:pt x="432" y="1104"/>
                </a:moveTo>
                <a:lnTo>
                  <a:pt x="0" y="1104"/>
                </a:lnTo>
                <a:lnTo>
                  <a:pt x="0"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1" name="Text Box 15"/>
          <p:cNvSpPr txBox="1">
            <a:spLocks noChangeArrowheads="1"/>
          </p:cNvSpPr>
          <p:nvPr/>
        </p:nvSpPr>
        <p:spPr bwMode="auto">
          <a:xfrm>
            <a:off x="2771329" y="3429001"/>
            <a:ext cx="880369" cy="830997"/>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Counsel</a:t>
            </a:r>
          </a:p>
          <a:p>
            <a:pPr algn="ctr"/>
            <a:r>
              <a:rPr lang="en-US" sz="1600"/>
              <a:t>Monitor</a:t>
            </a:r>
          </a:p>
          <a:p>
            <a:pPr algn="ctr"/>
            <a:r>
              <a:rPr lang="en-US" sz="1600"/>
              <a:t>Review</a:t>
            </a:r>
          </a:p>
        </p:txBody>
      </p:sp>
      <p:sp>
        <p:nvSpPr>
          <p:cNvPr id="96274" name="Text Box 18"/>
          <p:cNvSpPr txBox="1">
            <a:spLocks noChangeArrowheads="1"/>
          </p:cNvSpPr>
          <p:nvPr/>
        </p:nvSpPr>
        <p:spPr bwMode="auto">
          <a:xfrm>
            <a:off x="4191000" y="5791200"/>
            <a:ext cx="3733800" cy="376238"/>
          </a:xfrm>
          <a:prstGeom prst="rect">
            <a:avLst/>
          </a:prstGeom>
          <a:solidFill>
            <a:schemeClr val="bg2"/>
          </a:solidFill>
          <a:ln w="9525">
            <a:solidFill>
              <a:schemeClr val="tx1"/>
            </a:solidFill>
            <a:miter lim="800000"/>
            <a:headEnd/>
            <a:tailEnd/>
          </a:ln>
          <a:effectLst/>
        </p:spPr>
        <p:txBody>
          <a:bodyPr>
            <a:spAutoFit/>
          </a:bodyPr>
          <a:lstStyle/>
          <a:p>
            <a:pPr algn="ctr"/>
            <a:r>
              <a:rPr lang="en-US" sz="1600" b="1" u="sng" dirty="0"/>
              <a:t>Step 4.</a:t>
            </a:r>
            <a:r>
              <a:rPr lang="en-US" dirty="0"/>
              <a:t> </a:t>
            </a:r>
            <a:r>
              <a:rPr lang="en-US" sz="1600" b="1" dirty="0"/>
              <a:t>Fitting and Verification</a:t>
            </a:r>
          </a:p>
        </p:txBody>
      </p:sp>
      <p:sp>
        <p:nvSpPr>
          <p:cNvPr id="96275" name="Text Box 19"/>
          <p:cNvSpPr txBox="1">
            <a:spLocks noChangeArrowheads="1"/>
          </p:cNvSpPr>
          <p:nvPr/>
        </p:nvSpPr>
        <p:spPr bwMode="auto">
          <a:xfrm>
            <a:off x="3962400" y="6324600"/>
            <a:ext cx="4343400" cy="376238"/>
          </a:xfrm>
          <a:prstGeom prst="rect">
            <a:avLst/>
          </a:prstGeom>
          <a:solidFill>
            <a:schemeClr val="bg2"/>
          </a:solidFill>
          <a:ln w="9525">
            <a:solidFill>
              <a:schemeClr val="tx1"/>
            </a:solidFill>
            <a:miter lim="800000"/>
            <a:headEnd/>
            <a:tailEnd/>
          </a:ln>
          <a:effectLst/>
        </p:spPr>
        <p:txBody>
          <a:bodyPr>
            <a:spAutoFit/>
          </a:bodyPr>
          <a:lstStyle/>
          <a:p>
            <a:pPr algn="ctr"/>
            <a:r>
              <a:rPr lang="en-US" sz="1600" b="1" u="sng" dirty="0"/>
              <a:t>Step 5.</a:t>
            </a:r>
            <a:r>
              <a:rPr lang="en-US" dirty="0"/>
              <a:t>  </a:t>
            </a:r>
            <a:r>
              <a:rPr lang="en-US" sz="1600" b="1" dirty="0"/>
              <a:t>Implementation and Validation</a:t>
            </a:r>
          </a:p>
        </p:txBody>
      </p:sp>
      <p:sp>
        <p:nvSpPr>
          <p:cNvPr id="96276" name="Line 20"/>
          <p:cNvSpPr>
            <a:spLocks noChangeShapeType="1"/>
          </p:cNvSpPr>
          <p:nvPr/>
        </p:nvSpPr>
        <p:spPr bwMode="auto">
          <a:xfrm>
            <a:off x="5943600" y="51816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7" name="Line 21"/>
          <p:cNvSpPr>
            <a:spLocks noChangeShapeType="1"/>
          </p:cNvSpPr>
          <p:nvPr/>
        </p:nvSpPr>
        <p:spPr bwMode="auto">
          <a:xfrm>
            <a:off x="6019800" y="2667000"/>
            <a:ext cx="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9" name="Text Box 23"/>
          <p:cNvSpPr txBox="1">
            <a:spLocks noChangeArrowheads="1"/>
          </p:cNvSpPr>
          <p:nvPr/>
        </p:nvSpPr>
        <p:spPr bwMode="auto">
          <a:xfrm>
            <a:off x="4724400" y="4343400"/>
            <a:ext cx="515462" cy="36933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Yes</a:t>
            </a:r>
          </a:p>
        </p:txBody>
      </p:sp>
      <p:sp>
        <p:nvSpPr>
          <p:cNvPr id="96281" name="Text Box 25"/>
          <p:cNvSpPr txBox="1">
            <a:spLocks noChangeArrowheads="1"/>
          </p:cNvSpPr>
          <p:nvPr/>
        </p:nvSpPr>
        <p:spPr bwMode="auto">
          <a:xfrm>
            <a:off x="2717800" y="2824163"/>
            <a:ext cx="1154162" cy="3385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Reconsider</a:t>
            </a:r>
          </a:p>
        </p:txBody>
      </p:sp>
      <p:sp>
        <p:nvSpPr>
          <p:cNvPr id="96282" name="Text Box 26"/>
          <p:cNvSpPr txBox="1">
            <a:spLocks noChangeArrowheads="1"/>
          </p:cNvSpPr>
          <p:nvPr/>
        </p:nvSpPr>
        <p:spPr bwMode="auto">
          <a:xfrm>
            <a:off x="4267200" y="2787377"/>
            <a:ext cx="3454400" cy="1379538"/>
          </a:xfrm>
          <a:prstGeom prst="rect">
            <a:avLst/>
          </a:prstGeom>
          <a:solidFill>
            <a:schemeClr val="bg2"/>
          </a:solidFill>
          <a:ln w="9525">
            <a:solidFill>
              <a:schemeClr val="tx1"/>
            </a:solidFill>
            <a:miter lim="800000"/>
            <a:headEnd/>
            <a:tailEnd/>
          </a:ln>
          <a:effectLst/>
        </p:spPr>
        <p:txBody>
          <a:bodyPr>
            <a:spAutoFit/>
          </a:bodyPr>
          <a:lstStyle/>
          <a:p>
            <a:pPr algn="ctr">
              <a:spcBef>
                <a:spcPct val="50000"/>
              </a:spcBef>
            </a:pPr>
            <a:r>
              <a:rPr lang="en-US" sz="1600" b="1" u="sng" dirty="0"/>
              <a:t>Step 2.</a:t>
            </a:r>
            <a:r>
              <a:rPr lang="en-US" sz="1600" b="1" dirty="0"/>
              <a:t> Considerations</a:t>
            </a:r>
          </a:p>
          <a:p>
            <a:pPr algn="ctr"/>
            <a:r>
              <a:rPr lang="en-US" sz="1200" b="1" dirty="0"/>
              <a:t>[in and out of school]</a:t>
            </a:r>
          </a:p>
          <a:p>
            <a:pPr algn="ctr">
              <a:buFontTx/>
              <a:buChar char="•"/>
            </a:pPr>
            <a:r>
              <a:rPr lang="en-US" sz="1400" dirty="0"/>
              <a:t>Acoustic environment</a:t>
            </a:r>
          </a:p>
          <a:p>
            <a:pPr algn="ctr">
              <a:buFontTx/>
              <a:buChar char="•"/>
            </a:pPr>
            <a:r>
              <a:rPr lang="en-US" sz="1400" dirty="0"/>
              <a:t>Social/emotional</a:t>
            </a:r>
          </a:p>
          <a:p>
            <a:pPr algn="ctr">
              <a:buFontTx/>
              <a:buChar char="•"/>
            </a:pPr>
            <a:r>
              <a:rPr lang="en-US" sz="1400" dirty="0"/>
              <a:t>Functional</a:t>
            </a:r>
          </a:p>
          <a:p>
            <a:pPr algn="ctr">
              <a:buFontTx/>
              <a:buChar char="•"/>
            </a:pPr>
            <a:r>
              <a:rPr lang="en-US" sz="1400" dirty="0"/>
              <a:t>Support</a:t>
            </a:r>
          </a:p>
        </p:txBody>
      </p:sp>
      <p:sp>
        <p:nvSpPr>
          <p:cNvPr id="96283" name="Text Box 27"/>
          <p:cNvSpPr txBox="1">
            <a:spLocks noChangeArrowheads="1"/>
          </p:cNvSpPr>
          <p:nvPr/>
        </p:nvSpPr>
        <p:spPr bwMode="auto">
          <a:xfrm>
            <a:off x="4191000" y="5334001"/>
            <a:ext cx="3759200" cy="346075"/>
          </a:xfrm>
          <a:prstGeom prst="rect">
            <a:avLst/>
          </a:prstGeom>
          <a:solidFill>
            <a:schemeClr val="bg2"/>
          </a:solidFill>
          <a:ln w="9525">
            <a:solidFill>
              <a:schemeClr val="tx1"/>
            </a:solidFill>
            <a:miter lim="800000"/>
            <a:headEnd/>
            <a:tailEnd/>
          </a:ln>
          <a:effectLst/>
        </p:spPr>
        <p:txBody>
          <a:bodyPr>
            <a:spAutoFit/>
          </a:bodyPr>
          <a:lstStyle/>
          <a:p>
            <a:pPr algn="ctr">
              <a:spcBef>
                <a:spcPct val="50000"/>
              </a:spcBef>
            </a:pPr>
            <a:r>
              <a:rPr lang="en-US" sz="1600" b="1" u="sng"/>
              <a:t>Step 3.</a:t>
            </a:r>
            <a:r>
              <a:rPr lang="en-US" sz="1600" b="1"/>
              <a:t> Device Selection</a:t>
            </a:r>
          </a:p>
        </p:txBody>
      </p:sp>
      <p:sp>
        <p:nvSpPr>
          <p:cNvPr id="96284" name="Line 28"/>
          <p:cNvSpPr>
            <a:spLocks noChangeShapeType="1"/>
          </p:cNvSpPr>
          <p:nvPr/>
        </p:nvSpPr>
        <p:spPr bwMode="auto">
          <a:xfrm>
            <a:off x="5943600" y="5638800"/>
            <a:ext cx="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86" name="AutoShape 30"/>
          <p:cNvSpPr>
            <a:spLocks noChangeArrowheads="1"/>
          </p:cNvSpPr>
          <p:nvPr/>
        </p:nvSpPr>
        <p:spPr bwMode="auto">
          <a:xfrm>
            <a:off x="4978400" y="1371600"/>
            <a:ext cx="2032000" cy="914400"/>
          </a:xfrm>
          <a:prstGeom prst="diamond">
            <a:avLst/>
          </a:prstGeom>
          <a:solidFill>
            <a:schemeClr val="folHlink"/>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Documented evidence </a:t>
            </a:r>
          </a:p>
          <a:p>
            <a:pPr algn="ctr"/>
            <a:r>
              <a:rPr lang="en-US" sz="1400" b="1"/>
              <a:t>of listening or </a:t>
            </a:r>
          </a:p>
          <a:p>
            <a:pPr algn="ctr"/>
            <a:r>
              <a:rPr lang="en-US" sz="1400" b="1"/>
              <a:t>learning problems?</a:t>
            </a:r>
          </a:p>
        </p:txBody>
      </p:sp>
      <p:sp>
        <p:nvSpPr>
          <p:cNvPr id="96289" name="Text Box 33"/>
          <p:cNvSpPr txBox="1">
            <a:spLocks noChangeArrowheads="1"/>
          </p:cNvSpPr>
          <p:nvPr/>
        </p:nvSpPr>
        <p:spPr bwMode="auto">
          <a:xfrm>
            <a:off x="5630864" y="2284414"/>
            <a:ext cx="782637" cy="37623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Yes</a:t>
            </a:r>
          </a:p>
        </p:txBody>
      </p:sp>
      <p:sp>
        <p:nvSpPr>
          <p:cNvPr id="96291" name="Line 35"/>
          <p:cNvSpPr>
            <a:spLocks noChangeShapeType="1"/>
          </p:cNvSpPr>
          <p:nvPr/>
        </p:nvSpPr>
        <p:spPr bwMode="auto">
          <a:xfrm>
            <a:off x="3886200" y="3048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2" name="Line 36"/>
          <p:cNvSpPr>
            <a:spLocks noChangeShapeType="1"/>
          </p:cNvSpPr>
          <p:nvPr/>
        </p:nvSpPr>
        <p:spPr bwMode="auto">
          <a:xfrm>
            <a:off x="5943600" y="6172200"/>
            <a:ext cx="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Oval 1"/>
          <p:cNvSpPr/>
          <p:nvPr/>
        </p:nvSpPr>
        <p:spPr>
          <a:xfrm>
            <a:off x="2929467" y="2099733"/>
            <a:ext cx="6096000" cy="3217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9111271">
            <a:off x="-301837" y="1478585"/>
            <a:ext cx="4493748" cy="830997"/>
          </a:xfrm>
          <a:prstGeom prst="rect">
            <a:avLst/>
          </a:prstGeom>
          <a:solidFill>
            <a:schemeClr val="accent1">
              <a:lumMod val="40000"/>
              <a:lumOff val="60000"/>
            </a:schemeClr>
          </a:solidFill>
        </p:spPr>
        <p:txBody>
          <a:bodyPr wrap="square" rtlCol="0">
            <a:spAutoFit/>
          </a:bodyPr>
          <a:lstStyle/>
          <a:p>
            <a:r>
              <a:rPr lang="en-US" sz="2400" dirty="0"/>
              <a:t>AAA Remote Microphone HAT for Children and Youth from Birth-21</a:t>
            </a:r>
          </a:p>
        </p:txBody>
      </p:sp>
    </p:spTree>
    <p:extLst>
      <p:ext uri="{BB962C8B-B14F-4D97-AF65-F5344CB8AC3E}">
        <p14:creationId xmlns:p14="http://schemas.microsoft.com/office/powerpoint/2010/main" val="5219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6270" name="Freeform 14"/>
          <p:cNvSpPr>
            <a:spLocks/>
          </p:cNvSpPr>
          <p:nvPr/>
        </p:nvSpPr>
        <p:spPr bwMode="auto">
          <a:xfrm>
            <a:off x="2712645" y="1454046"/>
            <a:ext cx="2079434" cy="2416808"/>
          </a:xfrm>
          <a:custGeom>
            <a:avLst/>
            <a:gdLst>
              <a:gd name="T0" fmla="*/ 432 w 432"/>
              <a:gd name="T1" fmla="*/ 1104 h 1104"/>
              <a:gd name="T2" fmla="*/ 0 w 432"/>
              <a:gd name="T3" fmla="*/ 1104 h 1104"/>
              <a:gd name="T4" fmla="*/ 0 w 432"/>
              <a:gd name="T5" fmla="*/ 0 h 1104"/>
            </a:gdLst>
            <a:ahLst/>
            <a:cxnLst>
              <a:cxn ang="0">
                <a:pos x="T0" y="T1"/>
              </a:cxn>
              <a:cxn ang="0">
                <a:pos x="T2" y="T3"/>
              </a:cxn>
              <a:cxn ang="0">
                <a:pos x="T4" y="T5"/>
              </a:cxn>
            </a:cxnLst>
            <a:rect l="0" t="0" r="r" b="b"/>
            <a:pathLst>
              <a:path w="432" h="1104">
                <a:moveTo>
                  <a:pt x="432" y="1104"/>
                </a:moveTo>
                <a:lnTo>
                  <a:pt x="0" y="1104"/>
                </a:lnTo>
                <a:lnTo>
                  <a:pt x="0" y="0"/>
                </a:lnTo>
              </a:path>
            </a:pathLst>
          </a:custGeom>
          <a:noFill/>
          <a:ln w="25400">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1" name="Text Box 15"/>
          <p:cNvSpPr txBox="1">
            <a:spLocks noChangeArrowheads="1"/>
          </p:cNvSpPr>
          <p:nvPr/>
        </p:nvSpPr>
        <p:spPr bwMode="auto">
          <a:xfrm>
            <a:off x="2128603" y="1908280"/>
            <a:ext cx="1214204" cy="1200329"/>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a:t>Counsel</a:t>
            </a:r>
          </a:p>
          <a:p>
            <a:pPr algn="ctr"/>
            <a:r>
              <a:rPr lang="en-US" sz="2400" dirty="0"/>
              <a:t>Monitor</a:t>
            </a:r>
          </a:p>
          <a:p>
            <a:pPr algn="ctr"/>
            <a:r>
              <a:rPr lang="en-US" sz="2400" dirty="0"/>
              <a:t>Review</a:t>
            </a:r>
          </a:p>
        </p:txBody>
      </p:sp>
      <p:sp>
        <p:nvSpPr>
          <p:cNvPr id="96279" name="Text Box 23"/>
          <p:cNvSpPr txBox="1">
            <a:spLocks noChangeArrowheads="1"/>
          </p:cNvSpPr>
          <p:nvPr/>
        </p:nvSpPr>
        <p:spPr bwMode="auto">
          <a:xfrm>
            <a:off x="4766872" y="3657600"/>
            <a:ext cx="625390" cy="46166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Yes</a:t>
            </a:r>
          </a:p>
        </p:txBody>
      </p:sp>
      <p:sp>
        <p:nvSpPr>
          <p:cNvPr id="96281" name="Text Box 25"/>
          <p:cNvSpPr txBox="1">
            <a:spLocks noChangeArrowheads="1"/>
          </p:cNvSpPr>
          <p:nvPr/>
        </p:nvSpPr>
        <p:spPr bwMode="auto">
          <a:xfrm>
            <a:off x="2108200" y="1143000"/>
            <a:ext cx="1486754" cy="461665"/>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Reconsider</a:t>
            </a:r>
          </a:p>
        </p:txBody>
      </p:sp>
      <p:sp>
        <p:nvSpPr>
          <p:cNvPr id="96282" name="Text Box 26"/>
          <p:cNvSpPr txBox="1">
            <a:spLocks noChangeArrowheads="1"/>
          </p:cNvSpPr>
          <p:nvPr/>
        </p:nvSpPr>
        <p:spPr bwMode="auto">
          <a:xfrm>
            <a:off x="4220980" y="327286"/>
            <a:ext cx="4191000" cy="2492990"/>
          </a:xfrm>
          <a:prstGeom prst="rect">
            <a:avLst/>
          </a:prstGeom>
          <a:solidFill>
            <a:schemeClr val="bg2"/>
          </a:solidFill>
          <a:ln w="9525">
            <a:solidFill>
              <a:schemeClr val="tx1"/>
            </a:solidFill>
            <a:miter lim="800000"/>
            <a:headEnd/>
            <a:tailEnd/>
          </a:ln>
          <a:effectLst/>
        </p:spPr>
        <p:txBody>
          <a:bodyPr wrap="square">
            <a:spAutoFit/>
          </a:bodyPr>
          <a:lstStyle/>
          <a:p>
            <a:pPr algn="ctr">
              <a:spcBef>
                <a:spcPct val="50000"/>
              </a:spcBef>
            </a:pPr>
            <a:r>
              <a:rPr lang="en-US" sz="2600" b="1" u="sng" dirty="0"/>
              <a:t>Step 2.</a:t>
            </a:r>
            <a:r>
              <a:rPr lang="en-US" sz="2600" b="1" dirty="0"/>
              <a:t> Considerations</a:t>
            </a:r>
          </a:p>
          <a:p>
            <a:pPr algn="ctr"/>
            <a:r>
              <a:rPr lang="en-US" sz="2600" b="1" dirty="0"/>
              <a:t>[in and out of school]</a:t>
            </a:r>
          </a:p>
          <a:p>
            <a:pPr algn="ctr">
              <a:buFontTx/>
              <a:buChar char="•"/>
            </a:pPr>
            <a:r>
              <a:rPr lang="en-US" sz="2600" dirty="0"/>
              <a:t>Acoustic environment</a:t>
            </a:r>
          </a:p>
          <a:p>
            <a:pPr algn="ctr">
              <a:buFontTx/>
              <a:buChar char="•"/>
            </a:pPr>
            <a:r>
              <a:rPr lang="en-US" sz="2600" dirty="0"/>
              <a:t>Social/emotional</a:t>
            </a:r>
          </a:p>
          <a:p>
            <a:pPr algn="ctr">
              <a:buFontTx/>
              <a:buChar char="•"/>
            </a:pPr>
            <a:r>
              <a:rPr lang="en-US" sz="2600" dirty="0"/>
              <a:t>Functional</a:t>
            </a:r>
          </a:p>
          <a:p>
            <a:pPr algn="ctr">
              <a:buFontTx/>
              <a:buChar char="•"/>
            </a:pPr>
            <a:r>
              <a:rPr lang="en-US" sz="2600" dirty="0"/>
              <a:t>Support</a:t>
            </a:r>
          </a:p>
        </p:txBody>
      </p:sp>
      <p:sp>
        <p:nvSpPr>
          <p:cNvPr id="96291" name="Line 35"/>
          <p:cNvSpPr>
            <a:spLocks noChangeShapeType="1"/>
          </p:cNvSpPr>
          <p:nvPr/>
        </p:nvSpPr>
        <p:spPr bwMode="auto">
          <a:xfrm>
            <a:off x="3612213" y="1441989"/>
            <a:ext cx="457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ubtitle 1"/>
          <p:cNvSpPr>
            <a:spLocks noGrp="1"/>
          </p:cNvSpPr>
          <p:nvPr>
            <p:ph type="subTitle" idx="1"/>
          </p:nvPr>
        </p:nvSpPr>
        <p:spPr>
          <a:xfrm>
            <a:off x="2680928" y="4403361"/>
            <a:ext cx="7527373" cy="2245026"/>
          </a:xfrm>
          <a:solidFill>
            <a:schemeClr val="bg2">
              <a:lumMod val="40000"/>
              <a:lumOff val="60000"/>
            </a:schemeClr>
          </a:solidFill>
          <a:ln>
            <a:solidFill>
              <a:schemeClr val="tx1"/>
            </a:solidFill>
          </a:ln>
        </p:spPr>
        <p:txBody>
          <a:bodyPr>
            <a:normAutofit lnSpcReduction="10000"/>
          </a:bodyPr>
          <a:lstStyle/>
          <a:p>
            <a:pPr marL="233363" indent="-233363"/>
            <a:endParaRPr lang="en-US" sz="2600" dirty="0">
              <a:solidFill>
                <a:schemeClr val="tx1"/>
              </a:solidFill>
            </a:endParaRPr>
          </a:p>
          <a:p>
            <a:pPr marL="233363" indent="-233363"/>
            <a:r>
              <a:rPr lang="en-US" sz="2600" dirty="0">
                <a:solidFill>
                  <a:schemeClr val="tx1"/>
                </a:solidFill>
              </a:rPr>
              <a:t>Motivation: Student &amp; Teachers     Self-Advocacy </a:t>
            </a:r>
          </a:p>
          <a:p>
            <a:pPr marL="233363" indent="-233363"/>
            <a:r>
              <a:rPr lang="en-US" sz="2600" dirty="0">
                <a:solidFill>
                  <a:schemeClr val="tx1"/>
                </a:solidFill>
              </a:rPr>
              <a:t>Child &amp; Family                             Social Acceptance</a:t>
            </a:r>
          </a:p>
          <a:p>
            <a:pPr marL="233363" indent="-233363"/>
            <a:r>
              <a:rPr lang="en-US" sz="2600" dirty="0">
                <a:solidFill>
                  <a:schemeClr val="tx1"/>
                </a:solidFill>
              </a:rPr>
              <a:t>Attention &amp; Fatigue                      Classroom Culture</a:t>
            </a:r>
          </a:p>
          <a:p>
            <a:pPr marL="233363" indent="-233363"/>
            <a:r>
              <a:rPr lang="en-US" sz="2600" dirty="0">
                <a:solidFill>
                  <a:schemeClr val="tx1"/>
                </a:solidFill>
              </a:rPr>
              <a:t>Self-image                                   Family Support</a:t>
            </a:r>
          </a:p>
          <a:p>
            <a:endParaRPr lang="en-US" dirty="0"/>
          </a:p>
        </p:txBody>
      </p:sp>
      <p:sp>
        <p:nvSpPr>
          <p:cNvPr id="96264" name="AutoShape 8"/>
          <p:cNvSpPr>
            <a:spLocks noChangeArrowheads="1"/>
          </p:cNvSpPr>
          <p:nvPr/>
        </p:nvSpPr>
        <p:spPr bwMode="auto">
          <a:xfrm>
            <a:off x="5306517" y="3192905"/>
            <a:ext cx="1819406" cy="1548476"/>
          </a:xfrm>
          <a:prstGeom prst="diamond">
            <a:avLst/>
          </a:prstGeom>
          <a:solidFill>
            <a:schemeClr val="folHlink"/>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p>
          <a:p>
            <a:pPr algn="ctr"/>
            <a:r>
              <a:rPr lang="en-US" sz="2400" b="1" dirty="0"/>
              <a:t>Contra-</a:t>
            </a:r>
          </a:p>
          <a:p>
            <a:pPr algn="ctr"/>
            <a:r>
              <a:rPr lang="en-US" sz="2400" b="1" dirty="0"/>
              <a:t>   Indications?</a:t>
            </a:r>
          </a:p>
          <a:p>
            <a:pPr algn="ctr"/>
            <a:endParaRPr lang="en-US" sz="2000" b="1" dirty="0"/>
          </a:p>
        </p:txBody>
      </p:sp>
      <p:sp>
        <p:nvSpPr>
          <p:cNvPr id="96258" name="Line 2"/>
          <p:cNvSpPr>
            <a:spLocks noChangeShapeType="1"/>
          </p:cNvSpPr>
          <p:nvPr/>
        </p:nvSpPr>
        <p:spPr bwMode="auto">
          <a:xfrm flipH="1">
            <a:off x="6220919" y="2695569"/>
            <a:ext cx="3980" cy="52731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08182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942" y="0"/>
            <a:ext cx="8229600" cy="1219200"/>
          </a:xfrm>
        </p:spPr>
        <p:txBody>
          <a:bodyPr>
            <a:normAutofit/>
          </a:bodyPr>
          <a:lstStyle/>
          <a:p>
            <a:pPr algn="ctr"/>
            <a:r>
              <a:rPr lang="en-US" sz="4000" dirty="0">
                <a:solidFill>
                  <a:schemeClr val="tx1"/>
                </a:solidFill>
              </a:rPr>
              <a:t>Considerations before fitting HAT: </a:t>
            </a:r>
            <a:br>
              <a:rPr lang="en-US" sz="4000" dirty="0">
                <a:solidFill>
                  <a:schemeClr val="tx1"/>
                </a:solidFill>
              </a:rPr>
            </a:br>
            <a:r>
              <a:rPr lang="en-US" sz="4000" b="1" dirty="0">
                <a:solidFill>
                  <a:schemeClr val="tx1"/>
                </a:solidFill>
              </a:rPr>
              <a:t>Classroom Listening Assessment</a:t>
            </a:r>
          </a:p>
        </p:txBody>
      </p:sp>
      <p:sp>
        <p:nvSpPr>
          <p:cNvPr id="6" name="TextBox 5"/>
          <p:cNvSpPr txBox="1"/>
          <p:nvPr/>
        </p:nvSpPr>
        <p:spPr>
          <a:xfrm>
            <a:off x="1027497" y="1416266"/>
            <a:ext cx="6019800" cy="461665"/>
          </a:xfrm>
          <a:prstGeom prst="rect">
            <a:avLst/>
          </a:prstGeom>
          <a:solidFill>
            <a:schemeClr val="tx2">
              <a:lumMod val="75000"/>
              <a:lumOff val="2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b="1" dirty="0">
                <a:solidFill>
                  <a:schemeClr val="bg1"/>
                </a:solidFill>
              </a:rPr>
              <a:t>Classroom Observation</a:t>
            </a:r>
          </a:p>
        </p:txBody>
      </p:sp>
      <p:sp>
        <p:nvSpPr>
          <p:cNvPr id="7" name="TextBox 6"/>
          <p:cNvSpPr txBox="1"/>
          <p:nvPr/>
        </p:nvSpPr>
        <p:spPr>
          <a:xfrm>
            <a:off x="2053139" y="2186877"/>
            <a:ext cx="6019800" cy="830997"/>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b="1" dirty="0">
                <a:solidFill>
                  <a:schemeClr val="bg1"/>
                </a:solidFill>
              </a:rPr>
              <a:t>Acoustic Measurements </a:t>
            </a:r>
          </a:p>
          <a:p>
            <a:pPr algn="ctr"/>
            <a:r>
              <a:rPr lang="en-US" sz="2400" dirty="0">
                <a:solidFill>
                  <a:schemeClr val="bg1"/>
                </a:solidFill>
              </a:rPr>
              <a:t>Noise, RT, Critical Distance</a:t>
            </a:r>
          </a:p>
        </p:txBody>
      </p:sp>
      <p:sp>
        <p:nvSpPr>
          <p:cNvPr id="8" name="TextBox 7"/>
          <p:cNvSpPr txBox="1"/>
          <p:nvPr/>
        </p:nvSpPr>
        <p:spPr>
          <a:xfrm>
            <a:off x="3753966" y="3293905"/>
            <a:ext cx="6319423"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dirty="0"/>
              <a:t>Questionnaires: </a:t>
            </a:r>
          </a:p>
          <a:p>
            <a:pPr algn="ctr"/>
            <a:r>
              <a:rPr lang="en-US" sz="2400" dirty="0"/>
              <a:t>Teacher: (CHAPS, L.I.F.E.) </a:t>
            </a:r>
          </a:p>
          <a:p>
            <a:pPr algn="ctr"/>
            <a:r>
              <a:rPr lang="en-US" sz="2400" dirty="0"/>
              <a:t>Student: (Classroom Participation Questionnaire, L.I.F.E., Self-Assessment of Communication-A, Significant Other Assessment of Communication-A)</a:t>
            </a:r>
          </a:p>
        </p:txBody>
      </p:sp>
      <p:sp>
        <p:nvSpPr>
          <p:cNvPr id="9" name="TextBox 8"/>
          <p:cNvSpPr txBox="1"/>
          <p:nvPr/>
        </p:nvSpPr>
        <p:spPr>
          <a:xfrm>
            <a:off x="6026790" y="5528004"/>
            <a:ext cx="6019800" cy="907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ts val="300"/>
              </a:spcBef>
              <a:spcAft>
                <a:spcPts val="300"/>
              </a:spcAft>
            </a:pPr>
            <a:r>
              <a:rPr lang="en-US" sz="2400" b="1" dirty="0">
                <a:solidFill>
                  <a:schemeClr val="bg1"/>
                </a:solidFill>
              </a:rPr>
              <a:t>Functional Assessment: </a:t>
            </a:r>
          </a:p>
          <a:p>
            <a:pPr algn="ctr">
              <a:spcBef>
                <a:spcPts val="300"/>
              </a:spcBef>
              <a:spcAft>
                <a:spcPts val="300"/>
              </a:spcAft>
            </a:pPr>
            <a:r>
              <a:rPr lang="en-US" sz="2400" dirty="0">
                <a:solidFill>
                  <a:schemeClr val="bg1"/>
                </a:solidFill>
              </a:rPr>
              <a:t>Functional Listening Evaluation (FLE)</a:t>
            </a:r>
          </a:p>
        </p:txBody>
      </p:sp>
    </p:spTree>
    <p:extLst>
      <p:ext uri="{BB962C8B-B14F-4D97-AF65-F5344CB8AC3E}">
        <p14:creationId xmlns:p14="http://schemas.microsoft.com/office/powerpoint/2010/main" val="361549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05" y="0"/>
            <a:ext cx="9966960" cy="6824868"/>
          </a:xfrm>
          <a:prstGeom prst="rect">
            <a:avLst/>
          </a:prstGeom>
        </p:spPr>
      </p:pic>
      <p:sp>
        <p:nvSpPr>
          <p:cNvPr id="2" name="TextBox 1">
            <a:extLst>
              <a:ext uri="{FF2B5EF4-FFF2-40B4-BE49-F238E27FC236}">
                <a16:creationId xmlns:a16="http://schemas.microsoft.com/office/drawing/2014/main" id="{2AEDA0E8-3BF7-4D59-A349-826274697A6D}"/>
              </a:ext>
            </a:extLst>
          </p:cNvPr>
          <p:cNvSpPr txBox="1"/>
          <p:nvPr/>
        </p:nvSpPr>
        <p:spPr>
          <a:xfrm>
            <a:off x="390617" y="6090082"/>
            <a:ext cx="2823100" cy="369332"/>
          </a:xfrm>
          <a:prstGeom prst="rect">
            <a:avLst/>
          </a:prstGeom>
          <a:noFill/>
        </p:spPr>
        <p:txBody>
          <a:bodyPr wrap="square" rtlCol="0">
            <a:spAutoFit/>
          </a:bodyPr>
          <a:lstStyle/>
          <a:p>
            <a:r>
              <a:rPr lang="en-US" dirty="0"/>
              <a:t>Author Unknown</a:t>
            </a:r>
          </a:p>
        </p:txBody>
      </p:sp>
    </p:spTree>
    <p:extLst>
      <p:ext uri="{BB962C8B-B14F-4D97-AF65-F5344CB8AC3E}">
        <p14:creationId xmlns:p14="http://schemas.microsoft.com/office/powerpoint/2010/main" val="1069372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585216"/>
            <a:ext cx="9720072" cy="1135096"/>
          </a:xfrm>
          <a:solidFill>
            <a:schemeClr val="accent1">
              <a:lumMod val="40000"/>
              <a:lumOff val="60000"/>
            </a:schemeClr>
          </a:solidFill>
        </p:spPr>
        <p:txBody>
          <a:bodyPr/>
          <a:lstStyle/>
          <a:p>
            <a:pPr algn="ctr"/>
            <a:r>
              <a:rPr lang="en-US" dirty="0">
                <a:solidFill>
                  <a:schemeClr val="tx1"/>
                </a:solidFill>
              </a:rPr>
              <a:t>Testimonials</a:t>
            </a:r>
          </a:p>
        </p:txBody>
      </p:sp>
      <p:sp>
        <p:nvSpPr>
          <p:cNvPr id="2" name="Content Placeholder 1"/>
          <p:cNvSpPr>
            <a:spLocks noGrp="1"/>
          </p:cNvSpPr>
          <p:nvPr>
            <p:ph idx="1"/>
          </p:nvPr>
        </p:nvSpPr>
        <p:spPr>
          <a:xfrm>
            <a:off x="418454" y="2007031"/>
            <a:ext cx="11530739" cy="4572000"/>
          </a:xfrm>
        </p:spPr>
        <p:txBody>
          <a:bodyPr>
            <a:normAutofit fontScale="92500" lnSpcReduction="20000"/>
          </a:bodyPr>
          <a:lstStyle/>
          <a:p>
            <a:pPr marL="0" indent="0">
              <a:buNone/>
            </a:pPr>
            <a:r>
              <a:rPr lang="en-US" sz="2800" dirty="0"/>
              <a:t>Ethan: </a:t>
            </a:r>
            <a:r>
              <a:rPr lang="en-US" sz="2800" dirty="0">
                <a:hlinkClick r:id="rId3"/>
              </a:rPr>
              <a:t>https://www.youtube.com/watch?v=TMv5UuSAsDs</a:t>
            </a:r>
            <a:endParaRPr lang="en-US" sz="2800" dirty="0"/>
          </a:p>
          <a:p>
            <a:endParaRPr lang="en-US" sz="2800" dirty="0"/>
          </a:p>
          <a:p>
            <a:pPr marL="0" indent="0">
              <a:buNone/>
            </a:pPr>
            <a:r>
              <a:rPr lang="en-US" sz="2800" dirty="0"/>
              <a:t>Nicole (17):   </a:t>
            </a:r>
            <a:r>
              <a:rPr lang="en-US" sz="2800" dirty="0">
                <a:hlinkClick r:id="rId4"/>
              </a:rPr>
              <a:t>https://www.youtube.com/watch?v=mjTSp4fC-ws</a:t>
            </a:r>
            <a:endParaRPr lang="en-US" sz="2800" dirty="0"/>
          </a:p>
          <a:p>
            <a:endParaRPr lang="en-US" sz="2800" dirty="0"/>
          </a:p>
          <a:p>
            <a:pPr marL="0" indent="0">
              <a:buNone/>
            </a:pPr>
            <a:r>
              <a:rPr lang="en-US" sz="2800" dirty="0"/>
              <a:t>Audrey (15): </a:t>
            </a:r>
            <a:r>
              <a:rPr lang="en-US" sz="2800" dirty="0">
                <a:hlinkClick r:id="rId5"/>
              </a:rPr>
              <a:t>https://www.youtube.com/watch?v=tqwKzvTOUms</a:t>
            </a:r>
            <a:endParaRPr lang="en-US" sz="2800" dirty="0"/>
          </a:p>
          <a:p>
            <a:pPr marL="0" indent="0">
              <a:buNone/>
            </a:pPr>
            <a:endParaRPr lang="en-US" dirty="0"/>
          </a:p>
          <a:p>
            <a:pPr marL="0" indent="0">
              <a:buNone/>
            </a:pPr>
            <a:r>
              <a:rPr lang="en-US" sz="2800" dirty="0"/>
              <a:t>Audrey (18): </a:t>
            </a:r>
            <a:r>
              <a:rPr lang="en-US" sz="2800" dirty="0">
                <a:hlinkClick r:id="rId6"/>
              </a:rPr>
              <a:t>https://drive.google.com/file/d/0B2y6mNHf9IWrR25jUnJ3Z0hvTlk/view</a:t>
            </a:r>
            <a:endParaRPr lang="en-US" sz="2800" dirty="0"/>
          </a:p>
          <a:p>
            <a:endParaRPr lang="en-US" sz="2800" dirty="0"/>
          </a:p>
          <a:p>
            <a:r>
              <a:rPr lang="en-US" sz="3100" dirty="0"/>
              <a:t>Teen Stories using Roger </a:t>
            </a:r>
            <a:r>
              <a:rPr lang="en-US" sz="3100" u="sng" dirty="0">
                <a:hlinkClick r:id="rId7"/>
              </a:rPr>
              <a:t>https://www.phonak.com/us/en/hearing-loss/being-a-teenager-with-hearing-loss.html</a:t>
            </a:r>
            <a:r>
              <a:rPr lang="en-US" sz="3100" dirty="0"/>
              <a:t> </a:t>
            </a:r>
          </a:p>
          <a:p>
            <a:r>
              <a:rPr lang="en-US" dirty="0"/>
              <a:t> </a:t>
            </a:r>
          </a:p>
          <a:p>
            <a:endParaRPr lang="en-US" dirty="0"/>
          </a:p>
          <a:p>
            <a:endParaRPr lang="en-US" dirty="0"/>
          </a:p>
        </p:txBody>
      </p:sp>
    </p:spTree>
    <p:extLst>
      <p:ext uri="{BB962C8B-B14F-4D97-AF65-F5344CB8AC3E}">
        <p14:creationId xmlns:p14="http://schemas.microsoft.com/office/powerpoint/2010/main" val="1030314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2509" y="284813"/>
            <a:ext cx="10772775" cy="434715"/>
          </a:xfrm>
        </p:spPr>
        <p:txBody>
          <a:bodyPr>
            <a:normAutofit fontScale="90000"/>
          </a:bodyPr>
          <a:lstStyle/>
          <a:p>
            <a:r>
              <a:rPr lang="en-US" sz="2800" dirty="0"/>
              <a:t>Ethan: </a:t>
            </a:r>
            <a:r>
              <a:rPr lang="en-US" sz="2800" dirty="0">
                <a:hlinkClick r:id="rId3"/>
              </a:rPr>
              <a:t>https://www.youtube.com/watch?v=TMv5UuSAsDs</a:t>
            </a:r>
            <a:br>
              <a:rPr lang="en-US" sz="2800" dirty="0"/>
            </a:br>
            <a:endParaRPr lang="en-US" sz="2800" dirty="0"/>
          </a:p>
        </p:txBody>
      </p:sp>
      <p:sp>
        <p:nvSpPr>
          <p:cNvPr id="2" name="Content Placeholder 1"/>
          <p:cNvSpPr>
            <a:spLocks noGrp="1"/>
          </p:cNvSpPr>
          <p:nvPr>
            <p:ph idx="1"/>
          </p:nvPr>
        </p:nvSpPr>
        <p:spPr>
          <a:xfrm>
            <a:off x="178611" y="1887108"/>
            <a:ext cx="11530739" cy="4970891"/>
          </a:xfrm>
        </p:spPr>
        <p:txBody>
          <a:bodyPr>
            <a:normAutofit/>
          </a:bodyPr>
          <a:lstStyle/>
          <a:p>
            <a:endParaRPr lang="en-US" sz="2800" dirty="0"/>
          </a:p>
          <a:p>
            <a:r>
              <a:rPr lang="en-US" dirty="0"/>
              <a:t> </a:t>
            </a:r>
          </a:p>
          <a:p>
            <a:endParaRPr lang="en-US" dirty="0"/>
          </a:p>
          <a:p>
            <a:endParaRPr lang="en-US" dirty="0"/>
          </a:p>
        </p:txBody>
      </p:sp>
      <p:pic>
        <p:nvPicPr>
          <p:cNvPr id="3" name="TMv5UuSAsDs"/>
          <p:cNvPicPr>
            <a:picLocks noRot="1" noChangeAspect="1"/>
          </p:cNvPicPr>
          <p:nvPr>
            <a:videoFile r:link="rId1"/>
          </p:nvPr>
        </p:nvPicPr>
        <p:blipFill>
          <a:blip r:embed="rId4"/>
          <a:stretch>
            <a:fillRect/>
          </a:stretch>
        </p:blipFill>
        <p:spPr>
          <a:xfrm>
            <a:off x="1401781" y="554636"/>
            <a:ext cx="9728841" cy="6160958"/>
          </a:xfrm>
          <a:prstGeom prst="rect">
            <a:avLst/>
          </a:prstGeom>
        </p:spPr>
      </p:pic>
    </p:spTree>
    <p:extLst>
      <p:ext uri="{BB962C8B-B14F-4D97-AF65-F5344CB8AC3E}">
        <p14:creationId xmlns:p14="http://schemas.microsoft.com/office/powerpoint/2010/main" val="3395300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7959" y="5919537"/>
            <a:ext cx="6874041" cy="938463"/>
          </a:xfrm>
        </p:spPr>
        <p:txBody>
          <a:bodyPr>
            <a:normAutofit fontScale="90000"/>
          </a:bodyPr>
          <a:lstStyle/>
          <a:p>
            <a:r>
              <a:rPr lang="en-US" b="1" dirty="0">
                <a:solidFill>
                  <a:schemeClr val="bg1"/>
                </a:solidFill>
              </a:rPr>
              <a:t>Transitioning out of School</a:t>
            </a:r>
          </a:p>
        </p:txBody>
      </p:sp>
      <p:pic>
        <p:nvPicPr>
          <p:cNvPr id="4" name="Content Placeholder 3"/>
          <p:cNvPicPr>
            <a:picLocks noGrp="1" noChangeAspect="1"/>
          </p:cNvPicPr>
          <p:nvPr>
            <p:ph idx="1"/>
          </p:nvPr>
        </p:nvPicPr>
        <p:blipFill>
          <a:blip r:embed="rId3"/>
          <a:stretch>
            <a:fillRect/>
          </a:stretch>
        </p:blipFill>
        <p:spPr>
          <a:xfrm>
            <a:off x="1" y="-133317"/>
            <a:ext cx="12192000" cy="6991317"/>
          </a:xfrm>
          <a:prstGeom prst="rect">
            <a:avLst/>
          </a:prstGeom>
        </p:spPr>
      </p:pic>
      <p:sp>
        <p:nvSpPr>
          <p:cNvPr id="3" name="TextBox 2"/>
          <p:cNvSpPr txBox="1"/>
          <p:nvPr/>
        </p:nvSpPr>
        <p:spPr>
          <a:xfrm>
            <a:off x="4076055" y="5749870"/>
            <a:ext cx="7299702" cy="830997"/>
          </a:xfrm>
          <a:prstGeom prst="rect">
            <a:avLst/>
          </a:prstGeom>
          <a:solidFill>
            <a:schemeClr val="accent1">
              <a:lumMod val="40000"/>
              <a:lumOff val="60000"/>
            </a:schemeClr>
          </a:solidFill>
        </p:spPr>
        <p:txBody>
          <a:bodyPr wrap="square" rtlCol="0">
            <a:spAutoFit/>
          </a:bodyPr>
          <a:lstStyle/>
          <a:p>
            <a:r>
              <a:rPr lang="en-US" sz="4800" dirty="0"/>
              <a:t>3. Peer  Group Opportunities</a:t>
            </a:r>
          </a:p>
        </p:txBody>
      </p:sp>
    </p:spTree>
    <p:extLst>
      <p:ext uri="{BB962C8B-B14F-4D97-AF65-F5344CB8AC3E}">
        <p14:creationId xmlns:p14="http://schemas.microsoft.com/office/powerpoint/2010/main" val="1080746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4918" y="-3517"/>
            <a:ext cx="6558803" cy="6861517"/>
          </a:xfrm>
          <a:prstGeom prst="rect">
            <a:avLst/>
          </a:prstGeom>
        </p:spPr>
      </p:pic>
    </p:spTree>
    <p:extLst>
      <p:ext uri="{BB962C8B-B14F-4D97-AF65-F5344CB8AC3E}">
        <p14:creationId xmlns:p14="http://schemas.microsoft.com/office/powerpoint/2010/main" val="266879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7224" y="499533"/>
            <a:ext cx="10772775" cy="911256"/>
          </a:xfrm>
        </p:spPr>
        <p:txBody>
          <a:bodyPr>
            <a:normAutofit/>
          </a:bodyPr>
          <a:lstStyle/>
          <a:p>
            <a:pPr>
              <a:defRPr/>
            </a:pPr>
            <a:r>
              <a:rPr lang="en-US" sz="4000" b="1" dirty="0">
                <a:solidFill>
                  <a:schemeClr val="tx1"/>
                </a:solidFill>
              </a:rPr>
              <a:t>Hit It!  Meeting Transition needs</a:t>
            </a:r>
          </a:p>
        </p:txBody>
      </p:sp>
      <p:sp>
        <p:nvSpPr>
          <p:cNvPr id="4" name="Content Placeholder 3"/>
          <p:cNvSpPr>
            <a:spLocks noGrp="1"/>
          </p:cNvSpPr>
          <p:nvPr>
            <p:ph idx="1"/>
          </p:nvPr>
        </p:nvSpPr>
        <p:spPr>
          <a:xfrm>
            <a:off x="845276" y="1700773"/>
            <a:ext cx="5630091" cy="3870111"/>
          </a:xfrm>
          <a:solidFill>
            <a:schemeClr val="accent1">
              <a:lumMod val="60000"/>
              <a:lumOff val="40000"/>
            </a:schemeClr>
          </a:solidFill>
        </p:spPr>
        <p:txBody>
          <a:bodyPr rtlCol="0">
            <a:normAutofit lnSpcReduction="10000"/>
          </a:bodyPr>
          <a:lstStyle/>
          <a:p>
            <a:pPr marL="0" indent="0" algn="ctr">
              <a:buNone/>
              <a:defRPr/>
            </a:pPr>
            <a:r>
              <a:rPr lang="en-US" sz="3200" i="1" dirty="0"/>
              <a:t>Hearing Impaired Teens Interacting Together!  </a:t>
            </a:r>
            <a:endParaRPr lang="en-US" dirty="0"/>
          </a:p>
          <a:p>
            <a:pPr marL="227013" indent="-227013">
              <a:buFont typeface="Wingdings" panose="05000000000000000000" pitchFamily="2" charset="2"/>
              <a:buChar char="§"/>
              <a:defRPr/>
            </a:pPr>
            <a:r>
              <a:rPr lang="en-US" dirty="0"/>
              <a:t>Meets quarterly</a:t>
            </a:r>
          </a:p>
          <a:p>
            <a:pPr marL="227013" indent="-227013">
              <a:buFont typeface="Wingdings" panose="05000000000000000000" pitchFamily="2" charset="2"/>
              <a:buChar char="§"/>
              <a:defRPr/>
            </a:pPr>
            <a:r>
              <a:rPr lang="en-US" dirty="0"/>
              <a:t>Grades 6–12</a:t>
            </a:r>
          </a:p>
          <a:p>
            <a:pPr marL="227013" indent="-227013">
              <a:buFont typeface="Wingdings" panose="05000000000000000000" pitchFamily="2" charset="2"/>
              <a:buChar char="§"/>
              <a:defRPr/>
            </a:pPr>
            <a:r>
              <a:rPr lang="en-US" dirty="0"/>
              <a:t>Multiple schools in different areas</a:t>
            </a:r>
          </a:p>
          <a:p>
            <a:pPr marL="227013" indent="-227013">
              <a:buFont typeface="Wingdings" panose="05000000000000000000" pitchFamily="2" charset="2"/>
              <a:buChar char="§"/>
              <a:defRPr/>
            </a:pPr>
            <a:r>
              <a:rPr lang="en-US" dirty="0"/>
              <a:t>Focus on self-advocacy</a:t>
            </a:r>
          </a:p>
          <a:p>
            <a:pPr marL="227013" indent="-227013">
              <a:buFont typeface="Wingdings" panose="05000000000000000000" pitchFamily="2" charset="2"/>
              <a:buChar char="§"/>
              <a:defRPr/>
            </a:pPr>
            <a:r>
              <a:rPr lang="en-US" dirty="0"/>
              <a:t>Focus on Transition Activities for IEP or Transition Plan</a:t>
            </a:r>
            <a:br>
              <a:rPr lang="en-US" dirty="0"/>
            </a:br>
            <a:endParaRPr lang="en-US" dirty="0"/>
          </a:p>
          <a:p>
            <a:pPr>
              <a:buFont typeface="Arial" pitchFamily="34" charset="0"/>
              <a:buChar char="•"/>
              <a:defRPr/>
            </a:pPr>
            <a:endParaRPr lang="en-US" dirty="0"/>
          </a:p>
        </p:txBody>
      </p:sp>
      <p:sp>
        <p:nvSpPr>
          <p:cNvPr id="56324" name="Slide Number Placeholder 1"/>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fld id="{3B74A536-7466-440F-9588-3CEA9AE3DB71}" type="slidenum">
              <a:rPr lang="en-US" altLang="en-US" sz="1800">
                <a:solidFill>
                  <a:srgbClr val="898989"/>
                </a:solidFill>
                <a:latin typeface="Arial" charset="0"/>
              </a:rPr>
              <a:pPr eaLnBrk="1" hangingPunct="1">
                <a:spcBef>
                  <a:spcPct val="0"/>
                </a:spcBef>
                <a:buClrTx/>
                <a:buFontTx/>
                <a:buNone/>
              </a:pPr>
              <a:t>64</a:t>
            </a:fld>
            <a:endParaRPr lang="en-US" altLang="en-US" sz="1800">
              <a:solidFill>
                <a:srgbClr val="898989"/>
              </a:solidFill>
              <a:latin typeface="Arial" charset="0"/>
            </a:endParaRPr>
          </a:p>
        </p:txBody>
      </p:sp>
      <p:pic>
        <p:nvPicPr>
          <p:cNvPr id="6" name="Picture 4" descr="C:\Users\cherylexperi\AppData\Local\Microsoft\Windows\Temporary Internet Files\Low\Content.IE5\V9534CHN\Img0099April2004[1].jpg"/>
          <p:cNvPicPr>
            <a:picLocks noChangeAspect="1" noChangeArrowheads="1"/>
          </p:cNvPicPr>
          <p:nvPr/>
        </p:nvPicPr>
        <p:blipFill>
          <a:blip r:embed="rId3" cstate="print"/>
          <a:srcRect/>
          <a:stretch>
            <a:fillRect/>
          </a:stretch>
        </p:blipFill>
        <p:spPr bwMode="auto">
          <a:xfrm>
            <a:off x="7584077" y="3413716"/>
            <a:ext cx="3719649" cy="3245300"/>
          </a:xfrm>
          <a:prstGeom prst="rect">
            <a:avLst/>
          </a:prstGeom>
          <a:ln>
            <a:noFill/>
          </a:ln>
          <a:effectLst>
            <a:outerShdw blurRad="292100" dist="139700" dir="2700000" algn="tl" rotWithShape="0">
              <a:srgbClr val="333333">
                <a:alpha val="65000"/>
              </a:srgbClr>
            </a:outerShdw>
          </a:effectLst>
        </p:spPr>
      </p:pic>
      <p:pic>
        <p:nvPicPr>
          <p:cNvPr id="9" name="Picture 3" descr="C:\Users\cherylexperi\AppData\Local\Microsoft\Windows\Temporary Internet Files\Low\Content.IE5\1BHR0U8X\Img0012April2004[1].jpg"/>
          <p:cNvPicPr>
            <a:picLocks noChangeAspect="1" noChangeArrowheads="1"/>
          </p:cNvPicPr>
          <p:nvPr/>
        </p:nvPicPr>
        <p:blipFill>
          <a:blip r:embed="rId4" cstate="print"/>
          <a:srcRect/>
          <a:stretch>
            <a:fillRect/>
          </a:stretch>
        </p:blipFill>
        <p:spPr bwMode="auto">
          <a:xfrm>
            <a:off x="7306491" y="420067"/>
            <a:ext cx="4119154" cy="277094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13806" y="5860869"/>
            <a:ext cx="5408023" cy="769441"/>
          </a:xfrm>
          <a:prstGeom prst="rect">
            <a:avLst/>
          </a:prstGeom>
          <a:noFill/>
        </p:spPr>
        <p:txBody>
          <a:bodyPr wrap="square" rtlCol="0">
            <a:spAutoFit/>
          </a:bodyPr>
          <a:lstStyle/>
          <a:p>
            <a:r>
              <a:rPr lang="en-US" sz="2200" dirty="0">
                <a:solidFill>
                  <a:schemeClr val="accent6">
                    <a:lumMod val="50000"/>
                  </a:schemeClr>
                </a:solidFill>
              </a:rPr>
              <a:t>Carrie Spangler, Ohio</a:t>
            </a:r>
          </a:p>
          <a:p>
            <a:r>
              <a:rPr lang="en-US" sz="2200" dirty="0">
                <a:solidFill>
                  <a:schemeClr val="accent6">
                    <a:lumMod val="50000"/>
                  </a:schemeClr>
                </a:solidFill>
              </a:rPr>
              <a:t>CarrieS@cybersummit.org </a:t>
            </a:r>
          </a:p>
        </p:txBody>
      </p:sp>
    </p:spTree>
    <p:extLst>
      <p:ext uri="{BB962C8B-B14F-4D97-AF65-F5344CB8AC3E}">
        <p14:creationId xmlns:p14="http://schemas.microsoft.com/office/powerpoint/2010/main" val="1413384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tLang="en-US"/>
          </a:p>
        </p:txBody>
      </p:sp>
      <p:pic>
        <p:nvPicPr>
          <p:cNvPr id="3174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83848" y="312517"/>
            <a:ext cx="9637853" cy="6858000"/>
          </a:xfrm>
        </p:spPr>
      </p:pic>
    </p:spTree>
    <p:extLst>
      <p:ext uri="{BB962C8B-B14F-4D97-AF65-F5344CB8AC3E}">
        <p14:creationId xmlns:p14="http://schemas.microsoft.com/office/powerpoint/2010/main" val="987722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2" y="1482437"/>
            <a:ext cx="4807527" cy="2521923"/>
          </a:xfrm>
        </p:spPr>
        <p:txBody>
          <a:bodyPr>
            <a:normAutofit fontScale="90000"/>
          </a:bodyPr>
          <a:lstStyle/>
          <a:p>
            <a:pPr algn="ctr"/>
            <a:r>
              <a:rPr lang="en-US" sz="4000" dirty="0">
                <a:solidFill>
                  <a:schemeClr val="tx1"/>
                </a:solidFill>
              </a:rPr>
              <a:t>Professionals:</a:t>
            </a:r>
            <a:br>
              <a:rPr lang="en-US" sz="4000" dirty="0">
                <a:solidFill>
                  <a:schemeClr val="tx1"/>
                </a:solidFill>
              </a:rPr>
            </a:br>
            <a:r>
              <a:rPr lang="en-US" sz="3100" dirty="0">
                <a:solidFill>
                  <a:schemeClr val="tx1"/>
                </a:solidFill>
                <a:hlinkClick r:id="rId3"/>
              </a:rPr>
              <a:t>https://www.phonakpro.com/us/en/resources/counseling-tools/pediatric/guide-to-access-planning/guide-to-access-planning.html</a:t>
            </a:r>
            <a:br>
              <a:rPr lang="en-US" sz="2800" dirty="0">
                <a:solidFill>
                  <a:schemeClr val="tx1"/>
                </a:solidFill>
                <a:latin typeface="+mn-lt"/>
              </a:rPr>
            </a:br>
            <a:endParaRPr lang="en-US" sz="2800" dirty="0">
              <a:solidFill>
                <a:srgbClr val="00B050"/>
              </a:solidFill>
              <a:latin typeface="+mn-lt"/>
            </a:endParaRPr>
          </a:p>
        </p:txBody>
      </p:sp>
      <p:pic>
        <p:nvPicPr>
          <p:cNvPr id="4" name="image9.png"/>
          <p:cNvPicPr/>
          <p:nvPr/>
        </p:nvPicPr>
        <p:blipFill>
          <a:blip r:embed="rId4">
            <a:extLst/>
          </a:blip>
          <a:stretch>
            <a:fillRect/>
          </a:stretch>
        </p:blipFill>
        <p:spPr>
          <a:xfrm>
            <a:off x="4169823" y="357050"/>
            <a:ext cx="9518468" cy="6500950"/>
          </a:xfrm>
          <a:prstGeom prst="rect">
            <a:avLst/>
          </a:prstGeom>
          <a:ln w="12700">
            <a:miter lim="400000"/>
          </a:ln>
        </p:spPr>
      </p:pic>
      <p:sp>
        <p:nvSpPr>
          <p:cNvPr id="7" name="Title 1"/>
          <p:cNvSpPr txBox="1">
            <a:spLocks/>
          </p:cNvSpPr>
          <p:nvPr/>
        </p:nvSpPr>
        <p:spPr>
          <a:xfrm>
            <a:off x="1221602" y="222227"/>
            <a:ext cx="5446894" cy="953810"/>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800" dirty="0">
                <a:solidFill>
                  <a:schemeClr val="tx1"/>
                </a:solidFill>
              </a:rPr>
              <a:t>4. Resources</a:t>
            </a:r>
          </a:p>
        </p:txBody>
      </p:sp>
      <p:sp>
        <p:nvSpPr>
          <p:cNvPr id="5" name="Title 1"/>
          <p:cNvSpPr txBox="1">
            <a:spLocks/>
          </p:cNvSpPr>
          <p:nvPr/>
        </p:nvSpPr>
        <p:spPr>
          <a:xfrm>
            <a:off x="0" y="4336077"/>
            <a:ext cx="5403273" cy="2521923"/>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3700" cap="none" dirty="0">
                <a:solidFill>
                  <a:schemeClr val="tx1"/>
                </a:solidFill>
              </a:rPr>
              <a:t>Consumers:</a:t>
            </a:r>
            <a:br>
              <a:rPr lang="en-US" sz="4000" dirty="0">
                <a:solidFill>
                  <a:schemeClr val="tx1"/>
                </a:solidFill>
              </a:rPr>
            </a:br>
            <a:r>
              <a:rPr lang="en-US" sz="2900" u="sng" cap="none" dirty="0">
                <a:hlinkClick r:id="rId5"/>
              </a:rPr>
              <a:t>https://www.phonak.com/us/en/support/children-and-parents/planning-guide-for-teens.html</a:t>
            </a:r>
            <a:r>
              <a:rPr lang="en-US" sz="2900" cap="none" dirty="0"/>
              <a:t> </a:t>
            </a:r>
          </a:p>
          <a:p>
            <a:pPr algn="ctr"/>
            <a:endParaRPr lang="en-US" sz="2800" dirty="0">
              <a:solidFill>
                <a:srgbClr val="00B050"/>
              </a:solidFill>
              <a:latin typeface="+mn-lt"/>
            </a:endParaRPr>
          </a:p>
        </p:txBody>
      </p:sp>
    </p:spTree>
    <p:extLst>
      <p:ext uri="{BB962C8B-B14F-4D97-AF65-F5344CB8AC3E}">
        <p14:creationId xmlns:p14="http://schemas.microsoft.com/office/powerpoint/2010/main" val="169452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8000"/>
                </a:solidFill>
              </a:rPr>
              <a:t>GAP is…</a:t>
            </a:r>
          </a:p>
        </p:txBody>
      </p:sp>
      <p:grpSp>
        <p:nvGrpSpPr>
          <p:cNvPr id="4" name="Group 3"/>
          <p:cNvGrpSpPr/>
          <p:nvPr/>
        </p:nvGrpSpPr>
        <p:grpSpPr>
          <a:xfrm>
            <a:off x="1706105" y="400178"/>
            <a:ext cx="8686800" cy="6457822"/>
            <a:chOff x="228600" y="304800"/>
            <a:chExt cx="8686800" cy="6457822"/>
          </a:xfrm>
        </p:grpSpPr>
        <p:graphicFrame>
          <p:nvGraphicFramePr>
            <p:cNvPr id="8" name="Diagram 7"/>
            <p:cNvGraphicFramePr/>
            <p:nvPr>
              <p:extLst/>
            </p:nvPr>
          </p:nvGraphicFramePr>
          <p:xfrm>
            <a:off x="228600" y="304800"/>
            <a:ext cx="8610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2438401" y="533400"/>
              <a:ext cx="6476999" cy="6229222"/>
              <a:chOff x="2438401" y="533400"/>
              <a:chExt cx="6476999" cy="6229222"/>
            </a:xfrm>
          </p:grpSpPr>
          <p:sp>
            <p:nvSpPr>
              <p:cNvPr id="10" name="TextBox 9"/>
              <p:cNvSpPr txBox="1"/>
              <p:nvPr/>
            </p:nvSpPr>
            <p:spPr>
              <a:xfrm>
                <a:off x="6477000" y="533400"/>
                <a:ext cx="1409700" cy="1200329"/>
              </a:xfrm>
              <a:prstGeom prst="rect">
                <a:avLst/>
              </a:prstGeom>
              <a:noFill/>
            </p:spPr>
            <p:txBody>
              <a:bodyPr wrap="square" rtlCol="0">
                <a:spAutoFit/>
              </a:bodyPr>
              <a:lstStyle/>
              <a:p>
                <a:pPr algn="ctr"/>
                <a:r>
                  <a:rPr lang="en-US" sz="2400" b="1" dirty="0">
                    <a:solidFill>
                      <a:srgbClr val="008000"/>
                    </a:solidFill>
                  </a:rPr>
                  <a:t>Teens &amp; Young Adults</a:t>
                </a:r>
              </a:p>
            </p:txBody>
          </p:sp>
          <p:sp>
            <p:nvSpPr>
              <p:cNvPr id="20" name="TextBox 19"/>
              <p:cNvSpPr txBox="1"/>
              <p:nvPr/>
            </p:nvSpPr>
            <p:spPr>
              <a:xfrm>
                <a:off x="6705600" y="5046536"/>
                <a:ext cx="2209800" cy="830997"/>
              </a:xfrm>
              <a:prstGeom prst="rect">
                <a:avLst/>
              </a:prstGeom>
              <a:noFill/>
            </p:spPr>
            <p:txBody>
              <a:bodyPr wrap="square" rtlCol="0">
                <a:spAutoFit/>
              </a:bodyPr>
              <a:lstStyle/>
              <a:p>
                <a:r>
                  <a:rPr lang="en-US" sz="2400" b="1" dirty="0">
                    <a:solidFill>
                      <a:srgbClr val="008000"/>
                    </a:solidFill>
                  </a:rPr>
                  <a:t>Teachers &amp; Professionals</a:t>
                </a:r>
              </a:p>
            </p:txBody>
          </p:sp>
          <p:sp>
            <p:nvSpPr>
              <p:cNvPr id="21" name="TextBox 20"/>
              <p:cNvSpPr txBox="1"/>
              <p:nvPr/>
            </p:nvSpPr>
            <p:spPr>
              <a:xfrm>
                <a:off x="3505200" y="6300957"/>
                <a:ext cx="1447800" cy="461665"/>
              </a:xfrm>
              <a:prstGeom prst="rect">
                <a:avLst/>
              </a:prstGeom>
              <a:noFill/>
            </p:spPr>
            <p:txBody>
              <a:bodyPr wrap="square" rtlCol="0">
                <a:spAutoFit/>
              </a:bodyPr>
              <a:lstStyle/>
              <a:p>
                <a:r>
                  <a:rPr lang="en-US" sz="2400" b="1" dirty="0">
                    <a:solidFill>
                      <a:srgbClr val="008000"/>
                    </a:solidFill>
                  </a:rPr>
                  <a:t>Parents</a:t>
                </a:r>
              </a:p>
            </p:txBody>
          </p:sp>
          <p:sp>
            <p:nvSpPr>
              <p:cNvPr id="14" name="Down Arrow 13"/>
              <p:cNvSpPr/>
              <p:nvPr/>
            </p:nvSpPr>
            <p:spPr>
              <a:xfrm>
                <a:off x="2438401" y="1200329"/>
                <a:ext cx="152400" cy="1066800"/>
              </a:xfrm>
              <a:prstGeom prst="down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15" name="TextBox 14"/>
              <p:cNvSpPr txBox="1"/>
              <p:nvPr/>
            </p:nvSpPr>
            <p:spPr>
              <a:xfrm>
                <a:off x="4566188" y="3333753"/>
                <a:ext cx="1491712" cy="646331"/>
              </a:xfrm>
              <a:prstGeom prst="rect">
                <a:avLst/>
              </a:prstGeom>
              <a:noFill/>
            </p:spPr>
            <p:txBody>
              <a:bodyPr wrap="square" rtlCol="0">
                <a:spAutoFit/>
              </a:bodyPr>
              <a:lstStyle/>
              <a:p>
                <a:r>
                  <a:rPr lang="en-US" sz="3600" b="1" dirty="0">
                    <a:solidFill>
                      <a:srgbClr val="008000"/>
                    </a:solidFill>
                  </a:rPr>
                  <a:t>FOR:</a:t>
                </a:r>
              </a:p>
            </p:txBody>
          </p:sp>
          <p:cxnSp>
            <p:nvCxnSpPr>
              <p:cNvPr id="17" name="Curved Connector 16"/>
              <p:cNvCxnSpPr/>
              <p:nvPr/>
            </p:nvCxnSpPr>
            <p:spPr>
              <a:xfrm rot="5400000" flipH="1" flipV="1">
                <a:off x="5324565" y="1743167"/>
                <a:ext cx="1619070" cy="1600201"/>
              </a:xfrm>
              <a:prstGeom prst="curvedConnector3">
                <a:avLst/>
              </a:prstGeom>
              <a:ln w="508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a:off x="5486402" y="3999131"/>
                <a:ext cx="1295398" cy="1258669"/>
              </a:xfrm>
              <a:prstGeom prst="curvedConnector3">
                <a:avLst>
                  <a:gd name="adj1" fmla="val 50000"/>
                </a:avLst>
              </a:prstGeom>
              <a:ln w="508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rot="5400000">
                <a:off x="3382987" y="4730944"/>
                <a:ext cx="2301826" cy="838200"/>
              </a:xfrm>
              <a:prstGeom prst="curvedConnector3">
                <a:avLst/>
              </a:prstGeom>
              <a:ln w="5080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364885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35" y="130628"/>
            <a:ext cx="10772775" cy="1132114"/>
          </a:xfrm>
          <a:noFill/>
        </p:spPr>
        <p:txBody>
          <a:bodyPr>
            <a:normAutofit fontScale="90000"/>
          </a:bodyPr>
          <a:lstStyle/>
          <a:p>
            <a:r>
              <a:rPr lang="en-US" dirty="0">
                <a:solidFill>
                  <a:schemeClr val="tx1"/>
                </a:solidFill>
              </a:rPr>
              <a:t>Ida Institute, Denmark</a:t>
            </a:r>
            <a:br>
              <a:rPr lang="en-US" dirty="0">
                <a:solidFill>
                  <a:schemeClr val="tx1"/>
                </a:solidFill>
              </a:rPr>
            </a:br>
            <a:r>
              <a:rPr lang="en-US" sz="2800" dirty="0">
                <a:solidFill>
                  <a:schemeClr val="tx1"/>
                </a:solidFill>
              </a:rPr>
              <a:t>http://idainstitute.com/toolbox/</a:t>
            </a:r>
          </a:p>
        </p:txBody>
      </p:sp>
      <p:pic>
        <p:nvPicPr>
          <p:cNvPr id="7" name="Content Placeholder 6"/>
          <p:cNvPicPr>
            <a:picLocks noGrp="1" noChangeAspect="1"/>
          </p:cNvPicPr>
          <p:nvPr>
            <p:ph idx="1"/>
          </p:nvPr>
        </p:nvPicPr>
        <p:blipFill>
          <a:blip r:embed="rId3"/>
          <a:stretch>
            <a:fillRect/>
          </a:stretch>
        </p:blipFill>
        <p:spPr>
          <a:xfrm>
            <a:off x="6477001" y="1600200"/>
            <a:ext cx="4063673" cy="4411662"/>
          </a:xfrm>
          <a:prstGeom prst="rect">
            <a:avLst/>
          </a:prstGeom>
        </p:spPr>
      </p:pic>
      <p:pic>
        <p:nvPicPr>
          <p:cNvPr id="5" name="Picture 4"/>
          <p:cNvPicPr>
            <a:picLocks noChangeAspect="1"/>
          </p:cNvPicPr>
          <p:nvPr/>
        </p:nvPicPr>
        <p:blipFill>
          <a:blip r:embed="rId4"/>
          <a:stretch>
            <a:fillRect/>
          </a:stretch>
        </p:blipFill>
        <p:spPr>
          <a:xfrm>
            <a:off x="1609650" y="1417638"/>
            <a:ext cx="4400802" cy="5440362"/>
          </a:xfrm>
          <a:prstGeom prst="rect">
            <a:avLst/>
          </a:prstGeom>
        </p:spPr>
      </p:pic>
    </p:spTree>
    <p:extLst>
      <p:ext uri="{BB962C8B-B14F-4D97-AF65-F5344CB8AC3E}">
        <p14:creationId xmlns:p14="http://schemas.microsoft.com/office/powerpoint/2010/main" val="1511092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2" y="2103481"/>
            <a:ext cx="2923083" cy="1658198"/>
          </a:xfrm>
        </p:spPr>
        <p:txBody>
          <a:bodyPr>
            <a:normAutofit/>
          </a:bodyPr>
          <a:lstStyle/>
          <a:p>
            <a:r>
              <a:rPr lang="en-US" sz="2400" dirty="0">
                <a:solidFill>
                  <a:schemeClr val="tx1"/>
                </a:solidFill>
              </a:rPr>
              <a:t>http://idainstitute.com/toolbox/transitions_management/</a:t>
            </a:r>
          </a:p>
        </p:txBody>
      </p:sp>
      <p:pic>
        <p:nvPicPr>
          <p:cNvPr id="4" name="Content Placeholder 3"/>
          <p:cNvPicPr>
            <a:picLocks noGrp="1" noChangeAspect="1"/>
          </p:cNvPicPr>
          <p:nvPr>
            <p:ph idx="1"/>
          </p:nvPr>
        </p:nvPicPr>
        <p:blipFill>
          <a:blip r:embed="rId3"/>
          <a:stretch>
            <a:fillRect/>
          </a:stretch>
        </p:blipFill>
        <p:spPr>
          <a:xfrm>
            <a:off x="3392773" y="0"/>
            <a:ext cx="8799227" cy="6858000"/>
          </a:xfrm>
          <a:prstGeom prst="rect">
            <a:avLst/>
          </a:prstGeom>
        </p:spPr>
      </p:pic>
      <p:sp>
        <p:nvSpPr>
          <p:cNvPr id="5" name="TextBox 4"/>
          <p:cNvSpPr txBox="1"/>
          <p:nvPr/>
        </p:nvSpPr>
        <p:spPr>
          <a:xfrm>
            <a:off x="134911" y="224853"/>
            <a:ext cx="2893101" cy="1754326"/>
          </a:xfrm>
          <a:prstGeom prst="rect">
            <a:avLst/>
          </a:prstGeom>
          <a:solidFill>
            <a:schemeClr val="accent1">
              <a:lumMod val="40000"/>
              <a:lumOff val="60000"/>
            </a:schemeClr>
          </a:solidFill>
        </p:spPr>
        <p:txBody>
          <a:bodyPr wrap="square" rtlCol="0">
            <a:spAutoFit/>
          </a:bodyPr>
          <a:lstStyle/>
          <a:p>
            <a:r>
              <a:rPr lang="en-US" sz="3600" dirty="0"/>
              <a:t>IDA Institute</a:t>
            </a:r>
          </a:p>
          <a:p>
            <a:r>
              <a:rPr lang="en-US" sz="3600" dirty="0"/>
              <a:t>Transitions Management</a:t>
            </a:r>
          </a:p>
        </p:txBody>
      </p:sp>
    </p:spTree>
    <p:extLst>
      <p:ext uri="{BB962C8B-B14F-4D97-AF65-F5344CB8AC3E}">
        <p14:creationId xmlns:p14="http://schemas.microsoft.com/office/powerpoint/2010/main" val="204957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642594"/>
            <a:ext cx="6132653" cy="1371600"/>
          </a:xfrm>
          <a:solidFill>
            <a:schemeClr val="bg1"/>
          </a:solidFill>
        </p:spPr>
        <p:txBody>
          <a:bodyPr/>
          <a:lstStyle/>
          <a:p>
            <a:r>
              <a:rPr lang="en-US" altLang="en-US" sz="4000" b="1" dirty="0"/>
              <a:t>Communication Access: </a:t>
            </a:r>
            <a:br>
              <a:rPr lang="en-US" altLang="en-US" sz="4000" b="1" dirty="0"/>
            </a:br>
            <a:r>
              <a:rPr lang="en-US" altLang="en-US" sz="4000" b="1" dirty="0"/>
              <a:t>What does it mean to you?</a:t>
            </a:r>
          </a:p>
        </p:txBody>
      </p:sp>
      <p:sp>
        <p:nvSpPr>
          <p:cNvPr id="34819" name="Rectangle 3"/>
          <p:cNvSpPr>
            <a:spLocks noGrp="1" noChangeArrowheads="1"/>
          </p:cNvSpPr>
          <p:nvPr>
            <p:ph idx="1"/>
          </p:nvPr>
        </p:nvSpPr>
        <p:spPr>
          <a:xfrm>
            <a:off x="1905000" y="2057401"/>
            <a:ext cx="8229600" cy="4530725"/>
          </a:xfrm>
        </p:spPr>
        <p:txBody>
          <a:bodyPr/>
          <a:lstStyle/>
          <a:p>
            <a:pPr>
              <a:lnSpc>
                <a:spcPct val="90000"/>
              </a:lnSpc>
            </a:pPr>
            <a:endParaRPr lang="en-US" altLang="en-US" sz="2400" dirty="0">
              <a:solidFill>
                <a:srgbClr val="0000A4"/>
              </a:solidFill>
            </a:endParaRPr>
          </a:p>
          <a:p>
            <a:pPr>
              <a:lnSpc>
                <a:spcPct val="90000"/>
              </a:lnSpc>
            </a:pPr>
            <a:endParaRPr lang="en-US" altLang="en-US" sz="2400" dirty="0"/>
          </a:p>
        </p:txBody>
      </p:sp>
      <p:grpSp>
        <p:nvGrpSpPr>
          <p:cNvPr id="2" name="Group 1"/>
          <p:cNvGrpSpPr/>
          <p:nvPr/>
        </p:nvGrpSpPr>
        <p:grpSpPr>
          <a:xfrm>
            <a:off x="8083730" y="859885"/>
            <a:ext cx="2050870" cy="2974705"/>
            <a:chOff x="3158512" y="720095"/>
            <a:chExt cx="3453332" cy="5568828"/>
          </a:xfrm>
        </p:grpSpPr>
        <p:grpSp>
          <p:nvGrpSpPr>
            <p:cNvPr id="4" name="Group 3"/>
            <p:cNvGrpSpPr/>
            <p:nvPr/>
          </p:nvGrpSpPr>
          <p:grpSpPr>
            <a:xfrm>
              <a:off x="3277481" y="3497113"/>
              <a:ext cx="3277364" cy="2791810"/>
              <a:chOff x="1559824" y="3278097"/>
              <a:chExt cx="3277364" cy="2791810"/>
            </a:xfrm>
          </p:grpSpPr>
          <p:sp>
            <p:nvSpPr>
              <p:cNvPr id="9" name="Oval 8"/>
              <p:cNvSpPr/>
              <p:nvPr/>
            </p:nvSpPr>
            <p:spPr>
              <a:xfrm>
                <a:off x="1559824" y="3278097"/>
                <a:ext cx="3277364" cy="27918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p:nvPr/>
            </p:nvSpPr>
            <p:spPr>
              <a:xfrm>
                <a:off x="1912748" y="3862613"/>
                <a:ext cx="2571515" cy="2198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2000" b="1" kern="1200" dirty="0">
                    <a:solidFill>
                      <a:schemeClr val="tx1"/>
                    </a:solidFill>
                  </a:rPr>
                  <a:t>ACCESS</a:t>
                </a:r>
              </a:p>
            </p:txBody>
          </p:sp>
        </p:grpSp>
        <p:sp>
          <p:nvSpPr>
            <p:cNvPr id="5" name="Left Arrow 4"/>
            <p:cNvSpPr/>
            <p:nvPr/>
          </p:nvSpPr>
          <p:spPr>
            <a:xfrm rot="16200000">
              <a:off x="3688648" y="2575451"/>
              <a:ext cx="2415321" cy="644869"/>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3158512" y="720095"/>
              <a:ext cx="3453332" cy="2115819"/>
              <a:chOff x="1218786" y="292073"/>
              <a:chExt cx="3453332" cy="2115819"/>
            </a:xfrm>
          </p:grpSpPr>
          <p:sp>
            <p:nvSpPr>
              <p:cNvPr id="7" name="Rounded Rectangle 6"/>
              <p:cNvSpPr/>
              <p:nvPr/>
            </p:nvSpPr>
            <p:spPr>
              <a:xfrm>
                <a:off x="1218786" y="292073"/>
                <a:ext cx="3343352" cy="211581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ounded Rectangle 7"/>
              <p:cNvSpPr/>
              <p:nvPr/>
            </p:nvSpPr>
            <p:spPr>
              <a:xfrm>
                <a:off x="1280755" y="354044"/>
                <a:ext cx="3391363" cy="1991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000" b="1" kern="1200" dirty="0">
                    <a:solidFill>
                      <a:schemeClr val="tx1"/>
                    </a:solidFill>
                  </a:rPr>
                  <a:t>Communication</a:t>
                </a:r>
              </a:p>
            </p:txBody>
          </p:sp>
        </p:grpSp>
      </p:grpSp>
    </p:spTree>
    <p:extLst>
      <p:ext uri="{BB962C8B-B14F-4D97-AF65-F5344CB8AC3E}">
        <p14:creationId xmlns:p14="http://schemas.microsoft.com/office/powerpoint/2010/main" val="2101616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4300" y="1"/>
            <a:ext cx="12192000" cy="6857999"/>
          </a:xfrm>
          <a:prstGeom prst="rect">
            <a:avLst/>
          </a:prstGeom>
        </p:spPr>
      </p:pic>
      <p:sp>
        <p:nvSpPr>
          <p:cNvPr id="2" name="Title 1"/>
          <p:cNvSpPr>
            <a:spLocks noGrp="1"/>
          </p:cNvSpPr>
          <p:nvPr>
            <p:ph type="title"/>
          </p:nvPr>
        </p:nvSpPr>
        <p:spPr>
          <a:xfrm>
            <a:off x="232475" y="1370172"/>
            <a:ext cx="8043620" cy="902369"/>
          </a:xfrm>
        </p:spPr>
        <p:txBody>
          <a:bodyPr>
            <a:normAutofit fontScale="90000"/>
          </a:bodyPr>
          <a:lstStyle/>
          <a:p>
            <a:r>
              <a:rPr lang="en-US" b="1" dirty="0">
                <a:solidFill>
                  <a:schemeClr val="tx1"/>
                </a:solidFill>
                <a:hlinkClick r:id="rId4"/>
              </a:rPr>
              <a:t>http://www.pepnet.org/map-it</a:t>
            </a:r>
            <a:br>
              <a:rPr lang="en-US" dirty="0"/>
            </a:br>
            <a:endParaRPr lang="en-US" dirty="0"/>
          </a:p>
        </p:txBody>
      </p:sp>
    </p:spTree>
    <p:extLst>
      <p:ext uri="{BB962C8B-B14F-4D97-AF65-F5344CB8AC3E}">
        <p14:creationId xmlns:p14="http://schemas.microsoft.com/office/powerpoint/2010/main" val="9155000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382000" cy="609600"/>
          </a:xfrm>
        </p:spPr>
        <p:txBody>
          <a:bodyPr/>
          <a:lstStyle/>
          <a:p>
            <a:pPr algn="ctr"/>
            <a:r>
              <a:rPr lang="en-US" sz="2400" b="1" dirty="0">
                <a:solidFill>
                  <a:schemeClr val="tx1"/>
                </a:solidFill>
              </a:rPr>
              <a:t>H &amp; V On-Line Module for Parents of Transition Age Students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1" y="3581401"/>
            <a:ext cx="12922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0" y="1143000"/>
            <a:ext cx="8382000" cy="5755422"/>
          </a:xfrm>
          <a:prstGeom prst="rect">
            <a:avLst/>
          </a:prstGeom>
          <a:noFill/>
        </p:spPr>
        <p:txBody>
          <a:bodyPr wrap="square" rtlCol="0">
            <a:spAutoFit/>
          </a:bodyPr>
          <a:lstStyle/>
          <a:p>
            <a:r>
              <a:rPr lang="en-US" sz="2400" b="1" u="sng" dirty="0"/>
              <a:t>Topics included in this module:</a:t>
            </a:r>
          </a:p>
          <a:p>
            <a:pPr marL="342900" indent="-342900">
              <a:buFont typeface="+mj-lt"/>
              <a:buAutoNum type="arabicPeriod"/>
            </a:pPr>
            <a:r>
              <a:rPr lang="en-US" sz="2400" dirty="0"/>
              <a:t>Laws and Key Information Parents Need to Know about the Transition Process</a:t>
            </a:r>
          </a:p>
          <a:p>
            <a:pPr marL="342900" indent="-342900">
              <a:buFont typeface="+mj-lt"/>
              <a:buAutoNum type="arabicPeriod"/>
            </a:pPr>
            <a:r>
              <a:rPr lang="en-US" sz="2400" dirty="0"/>
              <a:t>From Parent Advocacy to Student Advocacy</a:t>
            </a:r>
          </a:p>
          <a:p>
            <a:pPr marL="342900" indent="-342900">
              <a:buFont typeface="+mj-lt"/>
              <a:buAutoNum type="arabicPeriod"/>
            </a:pPr>
            <a:r>
              <a:rPr lang="en-US" sz="2400" dirty="0"/>
              <a:t>Technology Transitions</a:t>
            </a:r>
          </a:p>
          <a:p>
            <a:pPr marL="342900" indent="-342900">
              <a:buFont typeface="+mj-lt"/>
              <a:buAutoNum type="arabicPeriod"/>
            </a:pPr>
            <a:r>
              <a:rPr lang="en-US" sz="2400" dirty="0"/>
              <a:t>The Parenting Aspects of Transition</a:t>
            </a:r>
          </a:p>
          <a:p>
            <a:pPr marL="342900" indent="-342900">
              <a:buFont typeface="+mj-lt"/>
              <a:buAutoNum type="arabicPeriod"/>
            </a:pPr>
            <a:r>
              <a:rPr lang="en-US" sz="2400" dirty="0"/>
              <a:t>Strategies to Assist the Process of Transition   </a:t>
            </a:r>
          </a:p>
          <a:p>
            <a:r>
              <a:rPr lang="en-US" sz="2400" b="1" u="sng" dirty="0"/>
              <a:t>Each topic in the module includes:</a:t>
            </a:r>
          </a:p>
          <a:p>
            <a:pPr marL="342900" indent="-342900">
              <a:buFont typeface="+mj-lt"/>
              <a:buAutoNum type="arabicPeriod"/>
            </a:pPr>
            <a:r>
              <a:rPr lang="en-US" sz="2400" dirty="0"/>
              <a:t>Learning Objectives</a:t>
            </a:r>
          </a:p>
          <a:p>
            <a:pPr marL="342900" indent="-342900">
              <a:buFont typeface="+mj-lt"/>
              <a:buAutoNum type="arabicPeriod"/>
            </a:pPr>
            <a:r>
              <a:rPr lang="en-US" sz="2400" dirty="0"/>
              <a:t>Activities</a:t>
            </a:r>
          </a:p>
          <a:p>
            <a:pPr marL="342900" indent="-342900">
              <a:buFont typeface="+mj-lt"/>
              <a:buAutoNum type="arabicPeriod"/>
            </a:pPr>
            <a:r>
              <a:rPr lang="en-US" sz="2400" dirty="0"/>
              <a:t>Topical Readings</a:t>
            </a:r>
          </a:p>
          <a:p>
            <a:pPr marL="342900" indent="-342900">
              <a:buFont typeface="+mj-lt"/>
              <a:buAutoNum type="arabicPeriod"/>
            </a:pPr>
            <a:r>
              <a:rPr lang="en-US" sz="2400" dirty="0"/>
              <a:t>Additional Resources</a:t>
            </a:r>
          </a:p>
          <a:p>
            <a:pPr marL="342900" indent="-342900">
              <a:buFont typeface="+mj-lt"/>
              <a:buAutoNum type="arabicPeriod"/>
            </a:pPr>
            <a:r>
              <a:rPr lang="en-US" sz="2400" dirty="0"/>
              <a:t>Evaluation</a:t>
            </a:r>
          </a:p>
          <a:p>
            <a:endParaRPr lang="en-US" sz="800" dirty="0"/>
          </a:p>
          <a:p>
            <a:r>
              <a:rPr lang="en-US" sz="1600" i="1" dirty="0"/>
              <a:t>This Hands &amp; Voices training module was made possible through a project of the Rehabilitation Engineering Research Center on Technology for Individuals who are Deaf or Hard of Hearing, funded by the National Institute on Disability, Independent Living, and Rehabilitation Research.</a:t>
            </a:r>
          </a:p>
        </p:txBody>
      </p:sp>
      <p:sp>
        <p:nvSpPr>
          <p:cNvPr id="4" name="TextBox 3"/>
          <p:cNvSpPr txBox="1"/>
          <p:nvPr/>
        </p:nvSpPr>
        <p:spPr>
          <a:xfrm>
            <a:off x="2209800" y="685800"/>
            <a:ext cx="7239000" cy="400110"/>
          </a:xfrm>
          <a:prstGeom prst="rect">
            <a:avLst/>
          </a:prstGeom>
          <a:noFill/>
        </p:spPr>
        <p:txBody>
          <a:bodyPr wrap="square" rtlCol="0">
            <a:spAutoFit/>
          </a:bodyPr>
          <a:lstStyle/>
          <a:p>
            <a:pPr algn="ctr"/>
            <a:r>
              <a:rPr lang="en-US" sz="2000" dirty="0">
                <a:hlinkClick r:id="rId3"/>
              </a:rPr>
              <a:t>http://handsandvoices.org/hvcourses/</a:t>
            </a:r>
            <a:r>
              <a:rPr lang="en-US" sz="2000" dirty="0"/>
              <a:t> </a:t>
            </a:r>
          </a:p>
        </p:txBody>
      </p:sp>
    </p:spTree>
    <p:extLst>
      <p:ext uri="{BB962C8B-B14F-4D97-AF65-F5344CB8AC3E}">
        <p14:creationId xmlns:p14="http://schemas.microsoft.com/office/powerpoint/2010/main" val="2613752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17" y="121893"/>
            <a:ext cx="10772775" cy="903966"/>
          </a:xfrm>
          <a:solidFill>
            <a:schemeClr val="accent1">
              <a:lumMod val="40000"/>
              <a:lumOff val="60000"/>
            </a:schemeClr>
          </a:solidFill>
        </p:spPr>
        <p:txBody>
          <a:bodyPr>
            <a:normAutofit/>
          </a:bodyPr>
          <a:lstStyle/>
          <a:p>
            <a:pPr algn="ctr"/>
            <a:r>
              <a:rPr lang="en-US" sz="4000" dirty="0">
                <a:solidFill>
                  <a:schemeClr val="tx1"/>
                </a:solidFill>
              </a:rPr>
              <a:t>Tools for Practice</a:t>
            </a:r>
          </a:p>
        </p:txBody>
      </p:sp>
      <p:sp>
        <p:nvSpPr>
          <p:cNvPr id="3" name="Content Placeholder 2"/>
          <p:cNvSpPr>
            <a:spLocks noGrp="1"/>
          </p:cNvSpPr>
          <p:nvPr>
            <p:ph sz="half" idx="1"/>
          </p:nvPr>
        </p:nvSpPr>
        <p:spPr>
          <a:xfrm>
            <a:off x="189581" y="1025859"/>
            <a:ext cx="5713197" cy="5385206"/>
          </a:xfrm>
        </p:spPr>
        <p:txBody>
          <a:bodyPr>
            <a:normAutofit fontScale="25000" lnSpcReduction="20000"/>
          </a:bodyPr>
          <a:lstStyle/>
          <a:p>
            <a:pPr marL="228600" indent="-228600">
              <a:buClr>
                <a:schemeClr val="accent1"/>
              </a:buClr>
              <a:buFont typeface="Wingdings" panose="05000000000000000000" pitchFamily="2" charset="2"/>
              <a:buChar char="§"/>
            </a:pPr>
            <a:r>
              <a:rPr lang="en-US" sz="10400" b="1" dirty="0"/>
              <a:t>Assessment:</a:t>
            </a:r>
          </a:p>
          <a:p>
            <a:pPr marL="484632" lvl="1" indent="-228600">
              <a:buClr>
                <a:schemeClr val="accent1"/>
              </a:buClr>
              <a:buFont typeface="Wingdings" panose="05000000000000000000" pitchFamily="2" charset="2"/>
              <a:buChar char="§"/>
            </a:pPr>
            <a:r>
              <a:rPr lang="en-US" sz="9600" dirty="0"/>
              <a:t>Questionnaires/Self-Assessments</a:t>
            </a:r>
          </a:p>
          <a:p>
            <a:pPr marL="484632" lvl="1" indent="-228600">
              <a:buClr>
                <a:schemeClr val="accent1"/>
              </a:buClr>
              <a:buFont typeface="Wingdings" panose="05000000000000000000" pitchFamily="2" charset="2"/>
              <a:buChar char="§"/>
            </a:pPr>
            <a:r>
              <a:rPr lang="en-US" sz="9600" dirty="0"/>
              <a:t>Classroom Listening Assessment</a:t>
            </a:r>
          </a:p>
          <a:p>
            <a:pPr marL="484632" lvl="1" indent="-228600">
              <a:buClr>
                <a:schemeClr val="accent1"/>
              </a:buClr>
              <a:buFont typeface="Wingdings" panose="05000000000000000000" pitchFamily="2" charset="2"/>
              <a:buChar char="§"/>
            </a:pPr>
            <a:r>
              <a:rPr lang="en-US" sz="9600" dirty="0"/>
              <a:t>Self-Advocacy Assessment</a:t>
            </a:r>
          </a:p>
          <a:p>
            <a:pPr marL="228600" indent="-228600">
              <a:buClr>
                <a:schemeClr val="accent1"/>
              </a:buClr>
              <a:buFont typeface="Wingdings" panose="05000000000000000000" pitchFamily="2" charset="2"/>
              <a:buChar char="§"/>
            </a:pPr>
            <a:r>
              <a:rPr lang="en-US" sz="10400" b="1" dirty="0"/>
              <a:t>Guidelines:</a:t>
            </a:r>
          </a:p>
          <a:p>
            <a:pPr marL="484632" lvl="1" indent="-228600">
              <a:buClr>
                <a:schemeClr val="accent1"/>
              </a:buClr>
              <a:buFont typeface="Wingdings" panose="05000000000000000000" pitchFamily="2" charset="2"/>
              <a:buChar char="§"/>
            </a:pPr>
            <a:r>
              <a:rPr lang="en-US" sz="9600" dirty="0"/>
              <a:t>AAA HAT Guidelines (</a:t>
            </a:r>
            <a:r>
              <a:rPr lang="en-US" sz="9600" dirty="0">
                <a:hlinkClick r:id="rId3"/>
              </a:rPr>
              <a:t>www.audiology.org</a:t>
            </a:r>
            <a:r>
              <a:rPr lang="en-US" sz="9600" dirty="0"/>
              <a:t>)</a:t>
            </a:r>
          </a:p>
          <a:p>
            <a:pPr marL="228600" indent="-228600">
              <a:buClr>
                <a:schemeClr val="accent1"/>
              </a:buClr>
              <a:buFont typeface="Wingdings" panose="05000000000000000000" pitchFamily="2" charset="2"/>
              <a:buChar char="§"/>
            </a:pPr>
            <a:r>
              <a:rPr lang="en-US" sz="10400" b="1" dirty="0"/>
              <a:t>Resources:</a:t>
            </a:r>
          </a:p>
          <a:p>
            <a:pPr marL="484632" lvl="1" indent="-228600">
              <a:buClr>
                <a:schemeClr val="accent1"/>
              </a:buClr>
              <a:buFont typeface="Wingdings" panose="05000000000000000000" pitchFamily="2" charset="2"/>
              <a:buChar char="§"/>
            </a:pPr>
            <a:r>
              <a:rPr lang="en-US" sz="9600" dirty="0">
                <a:hlinkClick r:id="rId4"/>
              </a:rPr>
              <a:t>www.successforkidswithhearingloss.com</a:t>
            </a:r>
            <a:endParaRPr lang="en-US" sz="9600" dirty="0"/>
          </a:p>
          <a:p>
            <a:pPr marL="484632" lvl="1" indent="-228600">
              <a:buClr>
                <a:schemeClr val="accent1"/>
              </a:buClr>
              <a:buFont typeface="Wingdings" panose="05000000000000000000" pitchFamily="2" charset="2"/>
              <a:buChar char="§"/>
            </a:pPr>
            <a:r>
              <a:rPr lang="en-US" sz="9600" dirty="0"/>
              <a:t>Guide to Access Planning (GAP) </a:t>
            </a:r>
          </a:p>
          <a:p>
            <a:pPr marL="457200" lvl="1" indent="0">
              <a:buClr>
                <a:schemeClr val="accent1"/>
              </a:buClr>
              <a:buNone/>
            </a:pPr>
            <a:r>
              <a:rPr lang="en-US" sz="8800" dirty="0">
                <a:solidFill>
                  <a:schemeClr val="tx1"/>
                </a:solidFill>
                <a:hlinkClick r:id="rId5"/>
              </a:rPr>
              <a:t>https://www.phonakpro.com/us/en/resources/counseling-tools/pediatric/guide-to-access-planning/guide-to-access-planning.html</a:t>
            </a:r>
            <a:endParaRPr lang="en-US" sz="8800" dirty="0"/>
          </a:p>
          <a:p>
            <a:pPr marL="484632" lvl="1" indent="-228600">
              <a:buClr>
                <a:schemeClr val="accent1"/>
              </a:buClr>
              <a:buFont typeface="Wingdings" panose="05000000000000000000" pitchFamily="2" charset="2"/>
              <a:buChar char="§"/>
            </a:pPr>
            <a:r>
              <a:rPr lang="en-US" sz="9600" dirty="0"/>
              <a:t>Ida Institute Tool Box  </a:t>
            </a:r>
          </a:p>
          <a:p>
            <a:pPr marL="685800" lvl="2" indent="-228600">
              <a:buClr>
                <a:schemeClr val="accent1"/>
              </a:buClr>
              <a:buFont typeface="Wingdings" panose="05000000000000000000" pitchFamily="2" charset="2"/>
              <a:buChar char="§"/>
            </a:pPr>
            <a:r>
              <a:rPr lang="en-US" sz="8800" dirty="0"/>
              <a:t>My World </a:t>
            </a:r>
          </a:p>
          <a:p>
            <a:pPr marL="685800" lvl="2" indent="-228600">
              <a:buClr>
                <a:schemeClr val="accent1"/>
              </a:buClr>
              <a:buFont typeface="Wingdings" panose="05000000000000000000" pitchFamily="2" charset="2"/>
              <a:buChar char="§"/>
            </a:pPr>
            <a:r>
              <a:rPr lang="en-US" sz="8800" dirty="0"/>
              <a:t>Living Well</a:t>
            </a:r>
          </a:p>
          <a:p>
            <a:pPr marL="685800" lvl="2" indent="-228600">
              <a:buClr>
                <a:schemeClr val="accent1"/>
              </a:buClr>
              <a:buFont typeface="Wingdings" panose="05000000000000000000" pitchFamily="2" charset="2"/>
              <a:buChar char="§"/>
            </a:pPr>
            <a:r>
              <a:rPr lang="en-US" sz="8800" dirty="0"/>
              <a:t>Transitions Management</a:t>
            </a:r>
          </a:p>
          <a:p>
            <a:pPr marL="484632" lvl="1" indent="-228600">
              <a:buClr>
                <a:schemeClr val="accent1"/>
              </a:buClr>
              <a:buFont typeface="Wingdings" panose="05000000000000000000" pitchFamily="2" charset="2"/>
              <a:buChar char="§"/>
            </a:pPr>
            <a:r>
              <a:rPr lang="en-US" sz="9000" dirty="0"/>
              <a:t>H&amp;V Transition for Parents</a:t>
            </a:r>
          </a:p>
          <a:p>
            <a:pPr marL="713232" lvl="1" indent="-339725" algn="ctr">
              <a:buClr>
                <a:schemeClr val="accent1"/>
              </a:buClr>
              <a:buFont typeface="Wingdings" panose="05000000000000000000" pitchFamily="2" charset="2"/>
              <a:buChar char="§"/>
            </a:pPr>
            <a:r>
              <a:rPr lang="en-US" sz="8800" dirty="0">
                <a:hlinkClick r:id="rId6"/>
              </a:rPr>
              <a:t>http://handsandvoices.org/hvcourses/</a:t>
            </a:r>
            <a:r>
              <a:rPr lang="en-US" sz="8800" dirty="0"/>
              <a:t> </a:t>
            </a:r>
          </a:p>
          <a:p>
            <a:pPr marL="511175" indent="-282575">
              <a:buClr>
                <a:schemeClr val="accent1"/>
              </a:buClr>
              <a:buFont typeface="Wingdings" panose="05000000000000000000" pitchFamily="2" charset="2"/>
              <a:buChar char="§"/>
            </a:pPr>
            <a:endParaRPr lang="en-US" sz="2800" dirty="0"/>
          </a:p>
          <a:p>
            <a:pPr marL="511175" lvl="1" indent="-282575">
              <a:buClr>
                <a:schemeClr val="accent1"/>
              </a:buClr>
              <a:buFont typeface="Wingdings" panose="05000000000000000000" pitchFamily="2" charset="2"/>
              <a:buChar char="§"/>
            </a:pPr>
            <a:endParaRPr lang="en-US" sz="2600" dirty="0"/>
          </a:p>
          <a:p>
            <a:pPr marL="511175" lvl="1" indent="-282575">
              <a:buClr>
                <a:schemeClr val="accent6"/>
              </a:buClr>
            </a:pPr>
            <a:r>
              <a:rPr lang="en-US" sz="2200" i="0" dirty="0"/>
              <a:t>.</a:t>
            </a:r>
          </a:p>
          <a:p>
            <a:pPr lvl="1">
              <a:buClr>
                <a:schemeClr val="accent6"/>
              </a:buClr>
            </a:pPr>
            <a:endParaRPr lang="en-US" dirty="0"/>
          </a:p>
          <a:p>
            <a:pPr>
              <a:buClr>
                <a:schemeClr val="bg2">
                  <a:lumMod val="75000"/>
                </a:schemeClr>
              </a:buClr>
            </a:pPr>
            <a:endParaRPr lang="en-US" dirty="0"/>
          </a:p>
          <a:p>
            <a:pPr marL="68580" indent="0">
              <a:buNone/>
            </a:pPr>
            <a:endParaRPr lang="en-US" dirty="0"/>
          </a:p>
        </p:txBody>
      </p:sp>
      <p:sp>
        <p:nvSpPr>
          <p:cNvPr id="4" name="Content Placeholder 3"/>
          <p:cNvSpPr>
            <a:spLocks noGrp="1"/>
          </p:cNvSpPr>
          <p:nvPr>
            <p:ph sz="half" idx="2"/>
          </p:nvPr>
        </p:nvSpPr>
        <p:spPr>
          <a:xfrm>
            <a:off x="5902778" y="1814559"/>
            <a:ext cx="6180670" cy="4774019"/>
          </a:xfrm>
        </p:spPr>
        <p:txBody>
          <a:bodyPr>
            <a:normAutofit fontScale="25000" lnSpcReduction="20000"/>
          </a:bodyPr>
          <a:lstStyle/>
          <a:p>
            <a:pPr marL="228600" indent="-228600">
              <a:buClr>
                <a:schemeClr val="accent1"/>
              </a:buClr>
              <a:buFont typeface="Wingdings" panose="05000000000000000000" pitchFamily="2" charset="2"/>
              <a:buChar char="§"/>
            </a:pPr>
            <a:r>
              <a:rPr lang="en-US" sz="10400" b="1" dirty="0"/>
              <a:t>Self-Advocacy Curricula</a:t>
            </a:r>
          </a:p>
          <a:p>
            <a:pPr marL="484632" lvl="1" indent="-228600">
              <a:lnSpc>
                <a:spcPct val="120000"/>
              </a:lnSpc>
              <a:spcBef>
                <a:spcPts val="0"/>
              </a:spcBef>
              <a:buClr>
                <a:schemeClr val="accent1"/>
              </a:buClr>
              <a:buFont typeface="Wingdings" panose="05000000000000000000" pitchFamily="2" charset="2"/>
              <a:buChar char="§"/>
            </a:pPr>
            <a:r>
              <a:rPr lang="en-US" sz="9600" i="1" dirty="0"/>
              <a:t>C.O.A.C.H. Self-Advocacy &amp; Transition Skills for Secondary Students who are Deaf or Hard of Hearing, </a:t>
            </a:r>
            <a:r>
              <a:rPr lang="en-US" sz="9600" dirty="0"/>
              <a:t>Lynn Price</a:t>
            </a:r>
          </a:p>
          <a:p>
            <a:pPr marL="484632" lvl="1" indent="-228600">
              <a:lnSpc>
                <a:spcPct val="120000"/>
              </a:lnSpc>
              <a:spcBef>
                <a:spcPts val="0"/>
              </a:spcBef>
              <a:buClr>
                <a:schemeClr val="accent1"/>
              </a:buClr>
              <a:buFont typeface="Wingdings" panose="05000000000000000000" pitchFamily="2" charset="2"/>
              <a:buChar char="§"/>
            </a:pPr>
            <a:r>
              <a:rPr lang="en-US" sz="9600" dirty="0" err="1"/>
              <a:t>Wehmeyer</a:t>
            </a:r>
            <a:r>
              <a:rPr lang="en-US" sz="9600" dirty="0"/>
              <a:t>, M. et al (2000). Promoting Causal Agency: The Self-Determined Learning Model of Instruction. </a:t>
            </a:r>
            <a:r>
              <a:rPr lang="en-US" sz="9600" i="1" dirty="0"/>
              <a:t>Exceptional Children 66(</a:t>
            </a:r>
            <a:r>
              <a:rPr lang="en-US" sz="9600" dirty="0"/>
              <a:t>4), 439-453.</a:t>
            </a:r>
          </a:p>
          <a:p>
            <a:pPr marL="511175" lvl="1" indent="-282575">
              <a:lnSpc>
                <a:spcPct val="120000"/>
              </a:lnSpc>
              <a:spcBef>
                <a:spcPts val="0"/>
              </a:spcBef>
              <a:buClr>
                <a:schemeClr val="accent1"/>
              </a:buClr>
              <a:buFont typeface="Wingdings" panose="05000000000000000000" pitchFamily="2" charset="2"/>
              <a:buChar char="§"/>
            </a:pPr>
            <a:r>
              <a:rPr lang="en-US" sz="9600" i="1" dirty="0"/>
              <a:t>Knowledge is Power</a:t>
            </a:r>
            <a:r>
              <a:rPr lang="en-US" sz="9600" dirty="0"/>
              <a:t>, Mississippi Bend Area Education Agency, EAA</a:t>
            </a:r>
          </a:p>
          <a:p>
            <a:pPr marL="511175" lvl="1" indent="-282575">
              <a:lnSpc>
                <a:spcPct val="120000"/>
              </a:lnSpc>
              <a:spcBef>
                <a:spcPts val="0"/>
              </a:spcBef>
              <a:buClr>
                <a:schemeClr val="accent1"/>
              </a:buClr>
              <a:buFont typeface="Wingdings" panose="05000000000000000000" pitchFamily="2" charset="2"/>
              <a:buChar char="§"/>
            </a:pPr>
            <a:r>
              <a:rPr lang="en-US" sz="9600" i="1" dirty="0"/>
              <a:t>Self-Advocacy for Students who are Deaf or Hard of Hearing</a:t>
            </a:r>
            <a:r>
              <a:rPr lang="en-US" sz="9600" dirty="0"/>
              <a:t>, K. English,  GAP CD</a:t>
            </a:r>
          </a:p>
          <a:p>
            <a:endParaRPr lang="en-US" dirty="0"/>
          </a:p>
        </p:txBody>
      </p:sp>
      <p:pic>
        <p:nvPicPr>
          <p:cNvPr id="10242" name="Picture 2" descr="C:\Users\Cheryl\AppData\Local\Microsoft\Windows\Temporary Internet Files\Content.IE5\30INPK8U\MP90040882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62001" y="361509"/>
            <a:ext cx="1796902" cy="179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822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98" y="124692"/>
            <a:ext cx="6121830" cy="1995054"/>
          </a:xfrm>
          <a:solidFill>
            <a:schemeClr val="accent1">
              <a:lumMod val="20000"/>
              <a:lumOff val="80000"/>
            </a:schemeClr>
          </a:solidFill>
        </p:spPr>
        <p:txBody>
          <a:bodyPr>
            <a:normAutofit fontScale="90000"/>
          </a:bodyPr>
          <a:lstStyle/>
          <a:p>
            <a:r>
              <a:rPr lang="en-US" dirty="0">
                <a:solidFill>
                  <a:schemeClr val="tx1"/>
                </a:solidFill>
              </a:rPr>
              <a:t>Audiology Self-Advocacy Checklists</a:t>
            </a:r>
            <a:br>
              <a:rPr lang="en-US" dirty="0">
                <a:solidFill>
                  <a:schemeClr val="tx1"/>
                </a:solidFill>
              </a:rPr>
            </a:br>
            <a:r>
              <a:rPr lang="en-US" sz="2400" dirty="0">
                <a:solidFill>
                  <a:schemeClr val="tx1"/>
                </a:solidFill>
              </a:rPr>
              <a:t>(Johnson &amp; Spangler, 2013)</a:t>
            </a:r>
            <a:br>
              <a:rPr lang="en-US" sz="2400" dirty="0">
                <a:solidFill>
                  <a:schemeClr val="tx1"/>
                </a:solidFill>
              </a:rPr>
            </a:br>
            <a:endParaRPr lang="en-US" sz="2400" dirty="0">
              <a:solidFill>
                <a:schemeClr val="tx1"/>
              </a:solidFill>
            </a:endParaRPr>
          </a:p>
        </p:txBody>
      </p:sp>
      <p:sp>
        <p:nvSpPr>
          <p:cNvPr id="4" name="TextBox 3"/>
          <p:cNvSpPr txBox="1"/>
          <p:nvPr/>
        </p:nvSpPr>
        <p:spPr>
          <a:xfrm>
            <a:off x="1220843" y="2593265"/>
            <a:ext cx="3690593" cy="1877437"/>
          </a:xfrm>
          <a:prstGeom prst="rect">
            <a:avLst/>
          </a:prstGeom>
          <a:noFill/>
        </p:spPr>
        <p:txBody>
          <a:bodyPr wrap="square" rtlCol="0">
            <a:spAutoFit/>
          </a:bodyPr>
          <a:lstStyle/>
          <a:p>
            <a:r>
              <a:rPr lang="en-US" sz="3200" dirty="0"/>
              <a:t>Teacher Forms</a:t>
            </a:r>
          </a:p>
          <a:p>
            <a:pPr marL="173038" indent="-173038">
              <a:buFont typeface="Arial" panose="020B0604020202020204" pitchFamily="34" charset="0"/>
              <a:buChar char="•"/>
            </a:pPr>
            <a:r>
              <a:rPr lang="en-US" sz="2800" dirty="0"/>
              <a:t>Elementary</a:t>
            </a:r>
          </a:p>
          <a:p>
            <a:pPr marL="173038" indent="-173038">
              <a:buFont typeface="Arial" panose="020B0604020202020204" pitchFamily="34" charset="0"/>
              <a:buChar char="•"/>
            </a:pPr>
            <a:r>
              <a:rPr lang="en-US" sz="2800" dirty="0"/>
              <a:t>Middle School</a:t>
            </a:r>
          </a:p>
          <a:p>
            <a:pPr marL="173038" indent="-173038">
              <a:buFont typeface="Arial" panose="020B0604020202020204" pitchFamily="34" charset="0"/>
              <a:buChar char="•"/>
            </a:pPr>
            <a:r>
              <a:rPr lang="en-US" sz="2800" dirty="0"/>
              <a:t>High School (Student</a:t>
            </a:r>
            <a:r>
              <a:rPr lang="en-US" sz="2400" dirty="0"/>
              <a:t>)</a:t>
            </a:r>
          </a:p>
        </p:txBody>
      </p:sp>
      <p:pic>
        <p:nvPicPr>
          <p:cNvPr id="5" name="Picture 4"/>
          <p:cNvPicPr>
            <a:picLocks noChangeAspect="1"/>
          </p:cNvPicPr>
          <p:nvPr/>
        </p:nvPicPr>
        <p:blipFill>
          <a:blip r:embed="rId3"/>
          <a:stretch>
            <a:fillRect/>
          </a:stretch>
        </p:blipFill>
        <p:spPr>
          <a:xfrm>
            <a:off x="6137563" y="0"/>
            <a:ext cx="6248400" cy="6941810"/>
          </a:xfrm>
          <a:prstGeom prst="rect">
            <a:avLst/>
          </a:prstGeom>
        </p:spPr>
      </p:pic>
      <p:sp>
        <p:nvSpPr>
          <p:cNvPr id="6" name="TextBox 5"/>
          <p:cNvSpPr txBox="1"/>
          <p:nvPr/>
        </p:nvSpPr>
        <p:spPr>
          <a:xfrm>
            <a:off x="415636" y="5292436"/>
            <a:ext cx="4779818" cy="1200329"/>
          </a:xfrm>
          <a:prstGeom prst="rect">
            <a:avLst/>
          </a:prstGeom>
          <a:noFill/>
        </p:spPr>
        <p:txBody>
          <a:bodyPr wrap="square" rtlCol="0">
            <a:spAutoFit/>
          </a:bodyPr>
          <a:lstStyle/>
          <a:p>
            <a:r>
              <a:rPr lang="en-US" sz="2400" dirty="0"/>
              <a:t>Available in Guide to Access Planning or</a:t>
            </a:r>
            <a:br>
              <a:rPr lang="en-US" sz="2400" dirty="0"/>
            </a:br>
            <a:r>
              <a:rPr lang="en-US" sz="2400" dirty="0">
                <a:hlinkClick r:id="rId4"/>
              </a:rPr>
              <a:t>www.adevantage.com</a:t>
            </a:r>
            <a:endParaRPr lang="en-US" sz="2400" dirty="0"/>
          </a:p>
        </p:txBody>
      </p:sp>
    </p:spTree>
    <p:extLst>
      <p:ext uri="{BB962C8B-B14F-4D97-AF65-F5344CB8AC3E}">
        <p14:creationId xmlns:p14="http://schemas.microsoft.com/office/powerpoint/2010/main" val="39918754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0" y="110836"/>
            <a:ext cx="6428509" cy="6981825"/>
          </a:xfrm>
          <a:prstGeom prst="rect">
            <a:avLst/>
          </a:prstGeom>
        </p:spPr>
      </p:pic>
      <p:pic>
        <p:nvPicPr>
          <p:cNvPr id="4" name="Picture 3"/>
          <p:cNvPicPr>
            <a:picLocks noChangeAspect="1"/>
          </p:cNvPicPr>
          <p:nvPr/>
        </p:nvPicPr>
        <p:blipFill>
          <a:blip r:embed="rId4"/>
          <a:stretch>
            <a:fillRect/>
          </a:stretch>
        </p:blipFill>
        <p:spPr>
          <a:xfrm>
            <a:off x="6134100" y="0"/>
            <a:ext cx="6057900" cy="7929724"/>
          </a:xfrm>
          <a:prstGeom prst="rect">
            <a:avLst/>
          </a:prstGeom>
        </p:spPr>
      </p:pic>
    </p:spTree>
    <p:extLst>
      <p:ext uri="{BB962C8B-B14F-4D97-AF65-F5344CB8AC3E}">
        <p14:creationId xmlns:p14="http://schemas.microsoft.com/office/powerpoint/2010/main" val="30612512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D496-A806-4B94-BE77-B90CCC0811A5}"/>
              </a:ext>
            </a:extLst>
          </p:cNvPr>
          <p:cNvSpPr>
            <a:spLocks noGrp="1"/>
          </p:cNvSpPr>
          <p:nvPr>
            <p:ph type="title"/>
          </p:nvPr>
        </p:nvSpPr>
        <p:spPr>
          <a:xfrm>
            <a:off x="544680" y="1000161"/>
            <a:ext cx="10772775" cy="1658198"/>
          </a:xfrm>
        </p:spPr>
        <p:txBody>
          <a:bodyPr>
            <a:normAutofit fontScale="90000"/>
          </a:bodyPr>
          <a:lstStyle/>
          <a:p>
            <a:r>
              <a:rPr lang="en-US" dirty="0">
                <a:solidFill>
                  <a:schemeClr val="tx1">
                    <a:lumMod val="65000"/>
                    <a:lumOff val="35000"/>
                  </a:schemeClr>
                </a:solidFill>
              </a:rPr>
              <a:t>EAA: Input Requested</a:t>
            </a:r>
            <a:br>
              <a:rPr lang="en-US" dirty="0">
                <a:solidFill>
                  <a:schemeClr val="tx1">
                    <a:lumMod val="65000"/>
                    <a:lumOff val="35000"/>
                  </a:schemeClr>
                </a:solidFill>
              </a:rPr>
            </a:br>
            <a:br>
              <a:rPr lang="en-US" dirty="0"/>
            </a:br>
            <a:r>
              <a:rPr lang="en-US" sz="4000" dirty="0">
                <a:hlinkClick r:id="rId2"/>
              </a:rPr>
              <a:t>https://www.surveymmonkey.com/r/WLSYC7K</a:t>
            </a:r>
            <a:br>
              <a:rPr lang="en-US" dirty="0"/>
            </a:br>
            <a:r>
              <a:rPr lang="en-US" sz="4000" dirty="0">
                <a:hlinkClick r:id="rId3"/>
              </a:rPr>
              <a:t>www.edaud.org</a:t>
            </a:r>
            <a:br>
              <a:rPr lang="en-US" dirty="0"/>
            </a:br>
            <a:endParaRPr lang="en-US" dirty="0"/>
          </a:p>
        </p:txBody>
      </p:sp>
      <p:sp>
        <p:nvSpPr>
          <p:cNvPr id="3" name="Content Placeholder 2">
            <a:extLst>
              <a:ext uri="{FF2B5EF4-FFF2-40B4-BE49-F238E27FC236}">
                <a16:creationId xmlns:a16="http://schemas.microsoft.com/office/drawing/2014/main" id="{55463654-740C-4723-AE9B-4F05817D6AEB}"/>
              </a:ext>
            </a:extLst>
          </p:cNvPr>
          <p:cNvSpPr>
            <a:spLocks noGrp="1"/>
          </p:cNvSpPr>
          <p:nvPr>
            <p:ph idx="1"/>
          </p:nvPr>
        </p:nvSpPr>
        <p:spPr>
          <a:xfrm>
            <a:off x="676656" y="3261674"/>
            <a:ext cx="10753725" cy="2855556"/>
          </a:xfrm>
          <a:solidFill>
            <a:schemeClr val="accent1">
              <a:lumMod val="60000"/>
              <a:lumOff val="40000"/>
            </a:schemeClr>
          </a:solidFill>
          <a:ln w="28575">
            <a:solidFill>
              <a:schemeClr val="bg2">
                <a:lumMod val="50000"/>
              </a:schemeClr>
            </a:solidFill>
          </a:ln>
        </p:spPr>
        <p:txBody>
          <a:bodyPr/>
          <a:lstStyle/>
          <a:p>
            <a:endParaRPr lang="en-US" dirty="0"/>
          </a:p>
          <a:p>
            <a:r>
              <a:rPr lang="en-US" sz="2800" b="1" dirty="0"/>
              <a:t>Supporting Student who are Deaf and Hard of Hearing: Shared and Suggested Roles of Educational Audiologists, Teachers of the Deaf and Hard of Hearing, and Speech-Language Pathologists</a:t>
            </a:r>
          </a:p>
          <a:p>
            <a:endParaRPr lang="en-US" sz="2800" b="1" dirty="0"/>
          </a:p>
          <a:p>
            <a:pPr algn="ctr"/>
            <a:r>
              <a:rPr lang="en-US" sz="2800" b="1" dirty="0"/>
              <a:t>A checklist to discuss and distribute roles/responsibilities.</a:t>
            </a:r>
          </a:p>
        </p:txBody>
      </p:sp>
    </p:spTree>
    <p:extLst>
      <p:ext uri="{BB962C8B-B14F-4D97-AF65-F5344CB8AC3E}">
        <p14:creationId xmlns:p14="http://schemas.microsoft.com/office/powerpoint/2010/main" val="3363927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85427"/>
          </a:xfrm>
          <a:solidFill>
            <a:schemeClr val="accent1">
              <a:lumMod val="40000"/>
              <a:lumOff val="60000"/>
            </a:schemeClr>
          </a:solidFill>
        </p:spPr>
        <p:txBody>
          <a:bodyPr>
            <a:normAutofit/>
          </a:bodyPr>
          <a:lstStyle/>
          <a:p>
            <a:r>
              <a:rPr lang="en-US" sz="4000" dirty="0">
                <a:solidFill>
                  <a:schemeClr val="tx1"/>
                </a:solidFill>
              </a:rPr>
              <a:t>Learning Outcomes</a:t>
            </a:r>
          </a:p>
        </p:txBody>
      </p:sp>
      <p:sp>
        <p:nvSpPr>
          <p:cNvPr id="3" name="Content Placeholder 2"/>
          <p:cNvSpPr>
            <a:spLocks noGrp="1"/>
          </p:cNvSpPr>
          <p:nvPr>
            <p:ph idx="1"/>
          </p:nvPr>
        </p:nvSpPr>
        <p:spPr/>
        <p:txBody>
          <a:bodyPr>
            <a:normAutofit/>
          </a:bodyPr>
          <a:lstStyle/>
          <a:p>
            <a:pPr marL="457200" indent="-457200">
              <a:buFont typeface="+mj-lt"/>
              <a:buAutoNum type="arabicPeriod"/>
            </a:pPr>
            <a:endParaRPr lang="en-US" dirty="0"/>
          </a:p>
          <a:p>
            <a:pPr marL="457200" indent="-457200">
              <a:buFont typeface="+mj-lt"/>
              <a:buAutoNum type="arabicPeriod"/>
            </a:pPr>
            <a:r>
              <a:rPr lang="en-US" sz="2800" dirty="0"/>
              <a:t>Differentiate between self-determination and self-advocacy.</a:t>
            </a:r>
          </a:p>
          <a:p>
            <a:pPr marL="457200" indent="-457200">
              <a:buFont typeface="+mj-lt"/>
              <a:buAutoNum type="arabicPeriod"/>
            </a:pPr>
            <a:r>
              <a:rPr lang="en-US" sz="2800" dirty="0"/>
              <a:t>Describe a strategy for supporting families and their children as they move from preschool to adulthood. </a:t>
            </a:r>
          </a:p>
          <a:p>
            <a:pPr marL="457200" indent="-457200">
              <a:buFont typeface="+mj-lt"/>
              <a:buAutoNum type="arabicPeriod"/>
            </a:pPr>
            <a:r>
              <a:rPr lang="en-US" sz="2800" dirty="0"/>
              <a:t>Discuss strategies for implementing self-determination and self-advocacy goals into the IEP.</a:t>
            </a:r>
          </a:p>
          <a:p>
            <a:pPr marL="457200" indent="-457200">
              <a:buFont typeface="+mj-lt"/>
              <a:buAutoNum type="arabicPeriod"/>
            </a:pPr>
            <a:endParaRPr lang="en-US" sz="2800"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19180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96700" y="209007"/>
            <a:ext cx="6496452" cy="6548844"/>
          </a:xfrm>
          <a:prstGeom prst="rect">
            <a:avLst/>
          </a:prstGeom>
        </p:spPr>
      </p:pic>
    </p:spTree>
    <p:extLst>
      <p:ext uri="{BB962C8B-B14F-4D97-AF65-F5344CB8AC3E}">
        <p14:creationId xmlns:p14="http://schemas.microsoft.com/office/powerpoint/2010/main" val="101364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986" y="604346"/>
            <a:ext cx="7200900" cy="1114425"/>
          </a:xfrm>
        </p:spPr>
        <p:txBody>
          <a:bodyPr>
            <a:normAutofit fontScale="90000"/>
          </a:bodyPr>
          <a:lstStyle/>
          <a:p>
            <a:r>
              <a:rPr lang="en-US" dirty="0">
                <a:solidFill>
                  <a:schemeClr val="tx1">
                    <a:lumMod val="65000"/>
                    <a:lumOff val="35000"/>
                  </a:schemeClr>
                </a:solidFill>
              </a:rPr>
              <a:t>Cheryl’s definition: </a:t>
            </a:r>
            <a:br>
              <a:rPr lang="en-US" dirty="0">
                <a:solidFill>
                  <a:schemeClr val="tx1">
                    <a:lumMod val="65000"/>
                    <a:lumOff val="35000"/>
                  </a:schemeClr>
                </a:solidFill>
              </a:rPr>
            </a:br>
            <a:r>
              <a:rPr lang="en-US" dirty="0">
                <a:solidFill>
                  <a:schemeClr val="tx1">
                    <a:lumMod val="65000"/>
                    <a:lumOff val="35000"/>
                  </a:schemeClr>
                </a:solidFill>
              </a:rPr>
              <a:t>Accessible Education</a:t>
            </a:r>
            <a:br>
              <a:rPr lang="en-US" dirty="0"/>
            </a:br>
            <a:endParaRPr lang="en-US" dirty="0"/>
          </a:p>
        </p:txBody>
      </p:sp>
      <p:sp>
        <p:nvSpPr>
          <p:cNvPr id="3" name="Rounded Rectangle 2"/>
          <p:cNvSpPr/>
          <p:nvPr/>
        </p:nvSpPr>
        <p:spPr>
          <a:xfrm>
            <a:off x="2221425" y="1929147"/>
            <a:ext cx="7923770" cy="37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5313535"/>
              </p:ext>
            </p:extLst>
          </p:nvPr>
        </p:nvGraphicFramePr>
        <p:xfrm>
          <a:off x="1718786" y="1718771"/>
          <a:ext cx="8450451" cy="469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76600" y="1981200"/>
            <a:ext cx="5613476" cy="738664"/>
          </a:xfrm>
          <a:prstGeom prst="rect">
            <a:avLst/>
          </a:prstGeom>
          <a:noFill/>
        </p:spPr>
        <p:txBody>
          <a:bodyPr wrap="square" rtlCol="0">
            <a:spAutoFit/>
          </a:bodyPr>
          <a:lstStyle/>
          <a:p>
            <a:pPr lvl="0" algn="ctr"/>
            <a:r>
              <a:rPr lang="en-US" sz="2100" b="1" dirty="0">
                <a:solidFill>
                  <a:schemeClr val="bg1"/>
                </a:solidFill>
              </a:rPr>
              <a:t>Environment </a:t>
            </a:r>
            <a:r>
              <a:rPr lang="en-US" sz="2100" dirty="0">
                <a:solidFill>
                  <a:schemeClr val="bg1"/>
                </a:solidFill>
              </a:rPr>
              <a:t>that supports active participate in dialogue and application of knowledge</a:t>
            </a:r>
          </a:p>
        </p:txBody>
      </p:sp>
      <p:sp>
        <p:nvSpPr>
          <p:cNvPr id="6" name="TextBox 5">
            <a:extLst>
              <a:ext uri="{FF2B5EF4-FFF2-40B4-BE49-F238E27FC236}">
                <a16:creationId xmlns:a16="http://schemas.microsoft.com/office/drawing/2014/main" id="{D520BD77-699E-41CC-9C54-333B0B0C57AE}"/>
              </a:ext>
            </a:extLst>
          </p:cNvPr>
          <p:cNvSpPr txBox="1"/>
          <p:nvPr/>
        </p:nvSpPr>
        <p:spPr>
          <a:xfrm>
            <a:off x="3028322" y="5581786"/>
            <a:ext cx="6668863" cy="646331"/>
          </a:xfrm>
          <a:prstGeom prst="rect">
            <a:avLst/>
          </a:prstGeom>
          <a:solidFill>
            <a:schemeClr val="accent1"/>
          </a:solidFill>
        </p:spPr>
        <p:txBody>
          <a:bodyPr wrap="square" rtlCol="0">
            <a:spAutoFit/>
          </a:bodyPr>
          <a:lstStyle/>
          <a:p>
            <a:pPr algn="ctr"/>
            <a:r>
              <a:rPr lang="en-US" altLang="en-US" b="1" dirty="0"/>
              <a:t>Communication access occurs when there is “shared meaning”.</a:t>
            </a:r>
          </a:p>
          <a:p>
            <a:endParaRPr lang="en-US" dirty="0"/>
          </a:p>
        </p:txBody>
      </p:sp>
    </p:spTree>
    <p:extLst>
      <p:ext uri="{BB962C8B-B14F-4D97-AF65-F5344CB8AC3E}">
        <p14:creationId xmlns:p14="http://schemas.microsoft.com/office/powerpoint/2010/main" val="15827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DE36-5377-4767-944B-331CBF5120B4}"/>
              </a:ext>
            </a:extLst>
          </p:cNvPr>
          <p:cNvSpPr>
            <a:spLocks noGrp="1"/>
          </p:cNvSpPr>
          <p:nvPr>
            <p:ph type="title"/>
          </p:nvPr>
        </p:nvSpPr>
        <p:spPr>
          <a:xfrm>
            <a:off x="972018" y="304661"/>
            <a:ext cx="10772775" cy="862542"/>
          </a:xfrm>
        </p:spPr>
        <p:txBody>
          <a:bodyPr/>
          <a:lstStyle/>
          <a:p>
            <a:r>
              <a:rPr lang="en-US" dirty="0">
                <a:solidFill>
                  <a:schemeClr val="tx1">
                    <a:lumMod val="65000"/>
                    <a:lumOff val="35000"/>
                  </a:schemeClr>
                </a:solidFill>
              </a:rPr>
              <a:t>Communication Access Considerations</a:t>
            </a:r>
          </a:p>
        </p:txBody>
      </p:sp>
      <p:graphicFrame>
        <p:nvGraphicFramePr>
          <p:cNvPr id="4" name="Content Placeholder 3">
            <a:extLst>
              <a:ext uri="{FF2B5EF4-FFF2-40B4-BE49-F238E27FC236}">
                <a16:creationId xmlns:a16="http://schemas.microsoft.com/office/drawing/2014/main" id="{F8AEBC60-E1C7-4D55-BA0F-1CF0E7F6F699}"/>
              </a:ext>
            </a:extLst>
          </p:cNvPr>
          <p:cNvGraphicFramePr>
            <a:graphicFrameLocks noGrp="1"/>
          </p:cNvGraphicFramePr>
          <p:nvPr>
            <p:ph idx="1"/>
            <p:extLst>
              <p:ext uri="{D42A27DB-BD31-4B8C-83A1-F6EECF244321}">
                <p14:modId xmlns:p14="http://schemas.microsoft.com/office/powerpoint/2010/main" val="3566817212"/>
              </p:ext>
            </p:extLst>
          </p:nvPr>
        </p:nvGraphicFramePr>
        <p:xfrm>
          <a:off x="657223" y="1543050"/>
          <a:ext cx="10401302" cy="5095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09713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4572</TotalTime>
  <Words>4574</Words>
  <Application>Microsoft Office PowerPoint</Application>
  <PresentationFormat>Widescreen</PresentationFormat>
  <Paragraphs>759</Paragraphs>
  <Slides>77</Slides>
  <Notes>60</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77</vt:i4>
      </vt:variant>
    </vt:vector>
  </HeadingPairs>
  <TitlesOfParts>
    <vt:vector size="91" baseType="lpstr">
      <vt:lpstr>ＭＳ Ｐゴシック</vt:lpstr>
      <vt:lpstr>ＭＳ Ｐゴシック</vt:lpstr>
      <vt:lpstr>Arial</vt:lpstr>
      <vt:lpstr>Calibri</vt:lpstr>
      <vt:lpstr>Calibri Light</vt:lpstr>
      <vt:lpstr>Courier New</vt:lpstr>
      <vt:lpstr>Georgia</vt:lpstr>
      <vt:lpstr>Gill Sans Ultra Bold</vt:lpstr>
      <vt:lpstr>Tahoma</vt:lpstr>
      <vt:lpstr>Times New Roman</vt:lpstr>
      <vt:lpstr>Verdana</vt:lpstr>
      <vt:lpstr>Wingdings</vt:lpstr>
      <vt:lpstr>Wingdings 2</vt:lpstr>
      <vt:lpstr>Metropolitan</vt:lpstr>
      <vt:lpstr> Achieving Clear Communication in Educational for Student Success</vt:lpstr>
      <vt:lpstr>Access for Success</vt:lpstr>
      <vt:lpstr>PowerPoint Presentation</vt:lpstr>
      <vt:lpstr>Today’s Topics</vt:lpstr>
      <vt:lpstr>PowerPoint Presentation</vt:lpstr>
      <vt:lpstr>PowerPoint Presentation</vt:lpstr>
      <vt:lpstr>Communication Access:  What does it mean to you?</vt:lpstr>
      <vt:lpstr>Cheryl’s definition:  Accessible Education </vt:lpstr>
      <vt:lpstr>Communication Access Considerations</vt:lpstr>
      <vt:lpstr>Communication Approaches vs Modes of Communication</vt:lpstr>
      <vt:lpstr>Communication Approaches vs Modes of Communication</vt:lpstr>
      <vt:lpstr>Communication Mode Continuum: Receptive</vt:lpstr>
      <vt:lpstr>Communication Mode Continuum: Expressive</vt:lpstr>
      <vt:lpstr>Communication Approaches</vt:lpstr>
      <vt:lpstr>OCHL ACCESS: Summary of Evidence M.P. Moeller, Boys Town National Research Hospital</vt:lpstr>
      <vt:lpstr>The Importance of Audibility</vt:lpstr>
      <vt:lpstr>Count-the-Dot Audiogram</vt:lpstr>
      <vt:lpstr>Audibility: Count-the-Dots</vt:lpstr>
      <vt:lpstr>Minimal, Mild, Unilateral, Single-sided Deafness (MMUSSD)  Educational Audiology Association (2017); School-Based Audiology Advocacy Series www.edaud.org  </vt:lpstr>
      <vt:lpstr>Minimal, Mild, Unilateral, Single-sided Deafness (MMUSSD)  Educational Audiology Association (2017); School-Based Audiology Advocacy Series www.edaud.org  </vt:lpstr>
      <vt:lpstr>PowerPoint Presentation</vt:lpstr>
      <vt:lpstr>Education Access:  What does it mean to you?</vt:lpstr>
      <vt:lpstr>Cheryl’s definition:  Accessible Education </vt:lpstr>
      <vt:lpstr>Challenges of Inclusion in Early Childhood Inclusion in Early Childhood Education Programs  U.S. Department of Health and Human Services &amp; U.S. Department of Education (September 14, 2015). Policy Statement on Inclusion of Children with Disabilities in Early Childhood Programs</vt:lpstr>
      <vt:lpstr>Rights: IDEA &amp; 504</vt:lpstr>
      <vt:lpstr>PART B DEVELOPMENT, REVIEW, AND REVISION OF IEP, Consideration of special factors 34CFR300.324(2) </vt:lpstr>
      <vt:lpstr>IDEA – ADA (Title II) - 504</vt:lpstr>
      <vt:lpstr>Rights: ADA Effective Communication</vt:lpstr>
      <vt:lpstr>How are effective communication  aids and services documented?</vt:lpstr>
      <vt:lpstr>IEP/504 Checklist</vt:lpstr>
      <vt:lpstr>PARC: Placement And Readiness Checklists    </vt:lpstr>
      <vt:lpstr>PowerPoint Presentation</vt:lpstr>
      <vt:lpstr>PowerPoint Presentation</vt:lpstr>
      <vt:lpstr>PowerPoint Presentation</vt:lpstr>
      <vt:lpstr>PowerPoint Presentation</vt:lpstr>
      <vt:lpstr>Technology Access:  What does it look like?</vt:lpstr>
      <vt:lpstr>Cheryl’s definition:  Technology to Access Education </vt:lpstr>
      <vt:lpstr>Beyond the Fitting Appointment: Patterns of Hearing Aid and FM System Use in the Classroom Davis, Gustafson, Hornsby, &amp; Bess (AAA, 2015)</vt:lpstr>
      <vt:lpstr>What is the Problem?</vt:lpstr>
      <vt:lpstr>Why Do Students with Hearing Impairments Resist Wearing FM Amplification?</vt:lpstr>
      <vt:lpstr>PowerPoint Presentation</vt:lpstr>
      <vt:lpstr>  Development of Self, Self-Concept, Self-Determination, Self-Advocacy</vt:lpstr>
      <vt:lpstr>Development of Self: Who am I?</vt:lpstr>
      <vt:lpstr>Development of Self</vt:lpstr>
      <vt:lpstr>Social-Emotional Learning (SEL) Competency Clusters*</vt:lpstr>
      <vt:lpstr>Relationship Skills</vt:lpstr>
      <vt:lpstr>Theory of Self-Determination</vt:lpstr>
      <vt:lpstr>Development of Self-Determination:  The right to direct one’s own life</vt:lpstr>
      <vt:lpstr>A more pragmatic definition: (Martin &amp; Marshall, 1996)</vt:lpstr>
      <vt:lpstr>PowerPoint Presentation</vt:lpstr>
      <vt:lpstr>Roadblocks to Self-Determination </vt:lpstr>
      <vt:lpstr>Mason’s IEP Report Video https://www.youtube.com/v/i9HNZQG-bIw </vt:lpstr>
      <vt:lpstr>Strategies and Solutions</vt:lpstr>
      <vt:lpstr>Tips for Promoting Self-Determination National Center on Secondary Education &amp; Transition www.ncset.org</vt:lpstr>
      <vt:lpstr>Parent to Parent Tips to Develop Self-Determination Skills</vt:lpstr>
      <vt:lpstr>PowerPoint Presentation</vt:lpstr>
      <vt:lpstr>PowerPoint Presentation</vt:lpstr>
      <vt:lpstr>PowerPoint Presentation</vt:lpstr>
      <vt:lpstr>Considerations before fitting HAT:  Classroom Listening Assessment</vt:lpstr>
      <vt:lpstr>Testimonials</vt:lpstr>
      <vt:lpstr>Ethan: https://www.youtube.com/watch?v=TMv5UuSAsDs </vt:lpstr>
      <vt:lpstr>Transitioning out of School</vt:lpstr>
      <vt:lpstr>PowerPoint Presentation</vt:lpstr>
      <vt:lpstr>Hit It!  Meeting Transition needs</vt:lpstr>
      <vt:lpstr>PowerPoint Presentation</vt:lpstr>
      <vt:lpstr>Professionals: https://www.phonakpro.com/us/en/resources/counseling-tools/pediatric/guide-to-access-planning/guide-to-access-planning.html </vt:lpstr>
      <vt:lpstr>GAP is…</vt:lpstr>
      <vt:lpstr>Ida Institute, Denmark http://idainstitute.com/toolbox/</vt:lpstr>
      <vt:lpstr>http://idainstitute.com/toolbox/transitions_management/</vt:lpstr>
      <vt:lpstr>http://www.pepnet.org/map-it </vt:lpstr>
      <vt:lpstr>H &amp; V On-Line Module for Parents of Transition Age Students </vt:lpstr>
      <vt:lpstr>Tools for Practice</vt:lpstr>
      <vt:lpstr>Audiology Self-Advocacy Checklists (Johnson &amp; Spangler, 2013) </vt:lpstr>
      <vt:lpstr>PowerPoint Presentation</vt:lpstr>
      <vt:lpstr>EAA: Input Requested  https://www.surveymmonkey.com/r/WLSYC7K www.edaud.org </vt:lpstr>
      <vt:lpstr>Learning Outcomes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to personal responsibility</dc:title>
  <dc:creator>Cheryl Johnson</dc:creator>
  <cp:lastModifiedBy>Cheryl Johnson</cp:lastModifiedBy>
  <cp:revision>203</cp:revision>
  <cp:lastPrinted>2017-02-05T06:53:53Z</cp:lastPrinted>
  <dcterms:created xsi:type="dcterms:W3CDTF">2016-03-01T20:54:30Z</dcterms:created>
  <dcterms:modified xsi:type="dcterms:W3CDTF">2017-09-20T03:13:34Z</dcterms:modified>
</cp:coreProperties>
</file>