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72" r:id="rId2"/>
    <p:sldId id="347" r:id="rId3"/>
    <p:sldId id="345" r:id="rId4"/>
    <p:sldId id="277" r:id="rId5"/>
    <p:sldId id="280" r:id="rId6"/>
    <p:sldId id="281" r:id="rId7"/>
    <p:sldId id="285" r:id="rId8"/>
    <p:sldId id="339" r:id="rId9"/>
    <p:sldId id="337" r:id="rId10"/>
    <p:sldId id="338" r:id="rId11"/>
    <p:sldId id="262" r:id="rId12"/>
    <p:sldId id="340" r:id="rId13"/>
    <p:sldId id="287" r:id="rId14"/>
    <p:sldId id="341" r:id="rId15"/>
    <p:sldId id="346" r:id="rId16"/>
    <p:sldId id="291" r:id="rId17"/>
    <p:sldId id="292" r:id="rId18"/>
    <p:sldId id="298" r:id="rId19"/>
    <p:sldId id="307" r:id="rId20"/>
    <p:sldId id="297" r:id="rId21"/>
    <p:sldId id="305" r:id="rId22"/>
    <p:sldId id="314" r:id="rId23"/>
    <p:sldId id="313" r:id="rId24"/>
    <p:sldId id="310" r:id="rId25"/>
    <p:sldId id="311" r:id="rId26"/>
    <p:sldId id="317" r:id="rId27"/>
    <p:sldId id="302" r:id="rId28"/>
    <p:sldId id="319" r:id="rId29"/>
    <p:sldId id="318" r:id="rId30"/>
    <p:sldId id="299" r:id="rId31"/>
    <p:sldId id="323" r:id="rId32"/>
    <p:sldId id="324" r:id="rId33"/>
    <p:sldId id="300" r:id="rId34"/>
    <p:sldId id="329" r:id="rId35"/>
    <p:sldId id="330" r:id="rId36"/>
    <p:sldId id="301" r:id="rId37"/>
    <p:sldId id="334" r:id="rId38"/>
    <p:sldId id="335" r:id="rId39"/>
    <p:sldId id="289" r:id="rId40"/>
    <p:sldId id="303" r:id="rId41"/>
    <p:sldId id="336" r:id="rId42"/>
  </p:sldIdLst>
  <p:sldSz cx="12192000" cy="6858000"/>
  <p:notesSz cx="6858000" cy="9313863"/>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Johnson" initials="C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696"/>
    <a:srgbClr val="D0D3E7"/>
    <a:srgbClr val="CECECE"/>
    <a:srgbClr val="EFD096"/>
    <a:srgbClr val="B1B1C8"/>
    <a:srgbClr val="DE9DA4"/>
    <a:srgbClr val="99CAD3"/>
    <a:srgbClr val="EBEBEB"/>
    <a:srgbClr val="B2B2B2"/>
    <a:srgbClr val="489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1" autoAdjust="0"/>
    <p:restoredTop sz="86437" autoAdjust="0"/>
  </p:normalViewPr>
  <p:slideViewPr>
    <p:cSldViewPr showGuides="1">
      <p:cViewPr varScale="1">
        <p:scale>
          <a:sx n="57" d="100"/>
          <a:sy n="57" d="100"/>
        </p:scale>
        <p:origin x="40" y="408"/>
      </p:cViewPr>
      <p:guideLst>
        <p:guide orient="horz" pos="2160"/>
        <p:guide pos="3840"/>
      </p:guideLst>
    </p:cSldViewPr>
  </p:slideViewPr>
  <p:outlineViewPr>
    <p:cViewPr>
      <p:scale>
        <a:sx n="33" d="100"/>
        <a:sy n="33" d="100"/>
      </p:scale>
      <p:origin x="0" y="-2772"/>
    </p:cViewPr>
  </p:outlineViewPr>
  <p:notesTextViewPr>
    <p:cViewPr>
      <p:scale>
        <a:sx n="100" d="100"/>
        <a:sy n="100" d="100"/>
      </p:scale>
      <p:origin x="0" y="0"/>
    </p:cViewPr>
  </p:notesTextViewPr>
  <p:sorterViewPr>
    <p:cViewPr>
      <p:scale>
        <a:sx n="153" d="100"/>
        <a:sy n="153" d="100"/>
      </p:scale>
      <p:origin x="0" y="-3864"/>
    </p:cViewPr>
  </p:sorterViewPr>
  <p:notesViewPr>
    <p:cSldViewPr>
      <p:cViewPr varScale="1">
        <p:scale>
          <a:sx n="55" d="100"/>
          <a:sy n="55" d="100"/>
        </p:scale>
        <p:origin x="144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23T11:15:58.241" idx="1">
    <p:pos x="10" y="10"/>
    <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23T11:15:58.241" idx="1">
    <p:pos x="10" y="10"/>
    <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5-23T11:15:58.241" idx="1">
    <p:pos x="10" y="10"/>
    <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5-23T11:15:58.241" idx="1">
    <p:pos x="10" y="10"/>
    <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5-23T11:15:58.241" idx="1">
    <p:pos x="10" y="10"/>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651E0-0A1C-46F0-94BF-8AE289E853D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136E3F3-B0C6-46DE-914A-EBFA40C8E40B}">
      <dgm:prSet phldrT="[Text]" custT="1"/>
      <dgm:spPr>
        <a:solidFill>
          <a:srgbClr val="009999"/>
        </a:solidFill>
      </dgm:spPr>
      <dgm:t>
        <a:bodyPr/>
        <a:lstStyle/>
        <a:p>
          <a:r>
            <a:rPr lang="en-US" sz="2800" dirty="0"/>
            <a:t>Social Communication Skills</a:t>
          </a:r>
        </a:p>
      </dgm:t>
    </dgm:pt>
    <dgm:pt modelId="{8804C9D1-CA82-4730-A4D1-BDA740E435F4}" type="parTrans" cxnId="{788847B0-0127-4748-A443-F7874C8DC38A}">
      <dgm:prSet/>
      <dgm:spPr>
        <a:solidFill>
          <a:schemeClr val="accent3">
            <a:lumMod val="50000"/>
          </a:schemeClr>
        </a:solidFill>
      </dgm:spPr>
      <dgm:t>
        <a:bodyPr/>
        <a:lstStyle/>
        <a:p>
          <a:endParaRPr lang="en-US"/>
        </a:p>
      </dgm:t>
    </dgm:pt>
    <dgm:pt modelId="{442CBF08-9BF4-44B7-BB0F-6B247AEDA0F1}" type="sibTrans" cxnId="{788847B0-0127-4748-A443-F7874C8DC38A}">
      <dgm:prSet/>
      <dgm:spPr/>
      <dgm:t>
        <a:bodyPr/>
        <a:lstStyle/>
        <a:p>
          <a:endParaRPr lang="en-US"/>
        </a:p>
      </dgm:t>
    </dgm:pt>
    <dgm:pt modelId="{659AF2EA-FE14-4C44-BB8E-A72BE2629CAF}">
      <dgm:prSet phldrT="[Text]" custT="1"/>
      <dgm:spPr>
        <a:solidFill>
          <a:srgbClr val="009999"/>
        </a:solidFill>
      </dgm:spPr>
      <dgm:t>
        <a:bodyPr/>
        <a:lstStyle/>
        <a:p>
          <a:r>
            <a:rPr lang="en-US" sz="2800" dirty="0"/>
            <a:t>Social Cognitive Skills</a:t>
          </a:r>
        </a:p>
      </dgm:t>
    </dgm:pt>
    <dgm:pt modelId="{3CB344F4-28BF-402C-9E1E-B74D71A33F4E}" type="parTrans" cxnId="{1F93EFA9-E80E-419F-BAF7-7CD3CF682295}">
      <dgm:prSet/>
      <dgm:spPr>
        <a:solidFill>
          <a:schemeClr val="accent3">
            <a:lumMod val="50000"/>
          </a:schemeClr>
        </a:solidFill>
      </dgm:spPr>
      <dgm:t>
        <a:bodyPr/>
        <a:lstStyle/>
        <a:p>
          <a:endParaRPr lang="en-US"/>
        </a:p>
      </dgm:t>
    </dgm:pt>
    <dgm:pt modelId="{08C0B373-C51C-44D7-808A-37DFD23F3290}" type="sibTrans" cxnId="{1F93EFA9-E80E-419F-BAF7-7CD3CF682295}">
      <dgm:prSet/>
      <dgm:spPr/>
      <dgm:t>
        <a:bodyPr/>
        <a:lstStyle/>
        <a:p>
          <a:endParaRPr lang="en-US"/>
        </a:p>
      </dgm:t>
    </dgm:pt>
    <dgm:pt modelId="{DC965143-CF53-47FA-9953-573E2B00AA67}">
      <dgm:prSet phldrT="[Text]" custT="1"/>
      <dgm:spPr>
        <a:solidFill>
          <a:schemeClr val="accent3"/>
        </a:solidFill>
      </dgm:spPr>
      <dgm:t>
        <a:bodyPr/>
        <a:lstStyle/>
        <a:p>
          <a:r>
            <a:rPr lang="en-US" sz="3000" dirty="0"/>
            <a:t>Social Relationships &amp; Friendships</a:t>
          </a:r>
        </a:p>
      </dgm:t>
    </dgm:pt>
    <dgm:pt modelId="{36B4012B-5CC9-44B1-9187-F06E93D477CC}" type="sibTrans" cxnId="{A04F5498-6D5B-451F-B707-5A3C2CECA32C}">
      <dgm:prSet/>
      <dgm:spPr/>
      <dgm:t>
        <a:bodyPr/>
        <a:lstStyle/>
        <a:p>
          <a:endParaRPr lang="en-US"/>
        </a:p>
      </dgm:t>
    </dgm:pt>
    <dgm:pt modelId="{427C765C-0A38-475F-8047-77C4F5FBE9F0}" type="parTrans" cxnId="{A04F5498-6D5B-451F-B707-5A3C2CECA32C}">
      <dgm:prSet/>
      <dgm:spPr/>
      <dgm:t>
        <a:bodyPr/>
        <a:lstStyle/>
        <a:p>
          <a:endParaRPr lang="en-US"/>
        </a:p>
      </dgm:t>
    </dgm:pt>
    <dgm:pt modelId="{821BF9D5-D35A-475C-AFE2-299021F2E1D1}" type="pres">
      <dgm:prSet presAssocID="{CB9651E0-0A1C-46F0-94BF-8AE289E853D5}" presName="cycle" presStyleCnt="0">
        <dgm:presLayoutVars>
          <dgm:chMax val="1"/>
          <dgm:dir/>
          <dgm:animLvl val="ctr"/>
          <dgm:resizeHandles val="exact"/>
        </dgm:presLayoutVars>
      </dgm:prSet>
      <dgm:spPr/>
    </dgm:pt>
    <dgm:pt modelId="{17B6F197-100F-4AA7-8DF0-BA35A8E25BE9}" type="pres">
      <dgm:prSet presAssocID="{DC965143-CF53-47FA-9953-573E2B00AA67}" presName="centerShape" presStyleLbl="node0" presStyleIdx="0" presStyleCnt="1" custScaleX="164310" custLinFactNeighborX="-41" custLinFactNeighborY="7849"/>
      <dgm:spPr>
        <a:prstGeom prst="star7">
          <a:avLst/>
        </a:prstGeom>
      </dgm:spPr>
    </dgm:pt>
    <dgm:pt modelId="{CA197039-0C16-4016-A68A-7EF15015A879}" type="pres">
      <dgm:prSet presAssocID="{8804C9D1-CA82-4730-A4D1-BDA740E435F4}" presName="parTrans" presStyleLbl="bgSibTrans2D1" presStyleIdx="0" presStyleCnt="2" custLinFactNeighborX="69736" custLinFactNeighborY="45931"/>
      <dgm:spPr/>
    </dgm:pt>
    <dgm:pt modelId="{C06733FE-BE65-4321-BD81-A83812209218}" type="pres">
      <dgm:prSet presAssocID="{C136E3F3-B0C6-46DE-914A-EBFA40C8E40B}" presName="node" presStyleLbl="node1" presStyleIdx="0" presStyleCnt="2" custScaleX="107568" custScaleY="97870" custRadScaleRad="85201" custRadScaleInc="7558">
        <dgm:presLayoutVars>
          <dgm:bulletEnabled val="1"/>
        </dgm:presLayoutVars>
      </dgm:prSet>
      <dgm:spPr/>
    </dgm:pt>
    <dgm:pt modelId="{9AB45506-47AB-4E62-9415-FC930590D22F}" type="pres">
      <dgm:prSet presAssocID="{3CB344F4-28BF-402C-9E1E-B74D71A33F4E}" presName="parTrans" presStyleLbl="bgSibTrans2D1" presStyleIdx="1" presStyleCnt="2" custLinFactNeighborX="-70613" custLinFactNeighborY="50123"/>
      <dgm:spPr/>
    </dgm:pt>
    <dgm:pt modelId="{9E08350B-DF76-4E92-A9FD-7AF4CBC87105}" type="pres">
      <dgm:prSet presAssocID="{659AF2EA-FE14-4C44-BB8E-A72BE2629CAF}" presName="node" presStyleLbl="node1" presStyleIdx="1" presStyleCnt="2" custRadScaleRad="81308" custRadScaleInc="-9666">
        <dgm:presLayoutVars>
          <dgm:bulletEnabled val="1"/>
        </dgm:presLayoutVars>
      </dgm:prSet>
      <dgm:spPr/>
    </dgm:pt>
  </dgm:ptLst>
  <dgm:cxnLst>
    <dgm:cxn modelId="{C99E3511-2422-41E9-9911-82B44CB7A538}" type="presOf" srcId="{3CB344F4-28BF-402C-9E1E-B74D71A33F4E}" destId="{9AB45506-47AB-4E62-9415-FC930590D22F}" srcOrd="0" destOrd="0" presId="urn:microsoft.com/office/officeart/2005/8/layout/radial4"/>
    <dgm:cxn modelId="{68B4F644-4AE7-40BA-A202-6AA0E1B3B69D}" type="presOf" srcId="{C136E3F3-B0C6-46DE-914A-EBFA40C8E40B}" destId="{C06733FE-BE65-4321-BD81-A83812209218}" srcOrd="0" destOrd="0" presId="urn:microsoft.com/office/officeart/2005/8/layout/radial4"/>
    <dgm:cxn modelId="{A04F5498-6D5B-451F-B707-5A3C2CECA32C}" srcId="{CB9651E0-0A1C-46F0-94BF-8AE289E853D5}" destId="{DC965143-CF53-47FA-9953-573E2B00AA67}" srcOrd="0" destOrd="0" parTransId="{427C765C-0A38-475F-8047-77C4F5FBE9F0}" sibTransId="{36B4012B-5CC9-44B1-9187-F06E93D477CC}"/>
    <dgm:cxn modelId="{1F93EFA9-E80E-419F-BAF7-7CD3CF682295}" srcId="{DC965143-CF53-47FA-9953-573E2B00AA67}" destId="{659AF2EA-FE14-4C44-BB8E-A72BE2629CAF}" srcOrd="1" destOrd="0" parTransId="{3CB344F4-28BF-402C-9E1E-B74D71A33F4E}" sibTransId="{08C0B373-C51C-44D7-808A-37DFD23F3290}"/>
    <dgm:cxn modelId="{A008C6AE-B0BA-4274-801B-2F2E998EBB88}" type="presOf" srcId="{CB9651E0-0A1C-46F0-94BF-8AE289E853D5}" destId="{821BF9D5-D35A-475C-AFE2-299021F2E1D1}" srcOrd="0" destOrd="0" presId="urn:microsoft.com/office/officeart/2005/8/layout/radial4"/>
    <dgm:cxn modelId="{788847B0-0127-4748-A443-F7874C8DC38A}" srcId="{DC965143-CF53-47FA-9953-573E2B00AA67}" destId="{C136E3F3-B0C6-46DE-914A-EBFA40C8E40B}" srcOrd="0" destOrd="0" parTransId="{8804C9D1-CA82-4730-A4D1-BDA740E435F4}" sibTransId="{442CBF08-9BF4-44B7-BB0F-6B247AEDA0F1}"/>
    <dgm:cxn modelId="{BCFDF0DA-C4F1-4D43-9B4B-8C8A7FE89E50}" type="presOf" srcId="{659AF2EA-FE14-4C44-BB8E-A72BE2629CAF}" destId="{9E08350B-DF76-4E92-A9FD-7AF4CBC87105}" srcOrd="0" destOrd="0" presId="urn:microsoft.com/office/officeart/2005/8/layout/radial4"/>
    <dgm:cxn modelId="{3D9550E6-77B3-4A84-969B-7CE585C60878}" type="presOf" srcId="{8804C9D1-CA82-4730-A4D1-BDA740E435F4}" destId="{CA197039-0C16-4016-A68A-7EF15015A879}" srcOrd="0" destOrd="0" presId="urn:microsoft.com/office/officeart/2005/8/layout/radial4"/>
    <dgm:cxn modelId="{3A0AFCF6-76C8-4612-9A7F-0E7B938363F1}" type="presOf" srcId="{DC965143-CF53-47FA-9953-573E2B00AA67}" destId="{17B6F197-100F-4AA7-8DF0-BA35A8E25BE9}" srcOrd="0" destOrd="0" presId="urn:microsoft.com/office/officeart/2005/8/layout/radial4"/>
    <dgm:cxn modelId="{6F976FC5-9037-41EE-AA07-DB8BD3B3CC78}" type="presParOf" srcId="{821BF9D5-D35A-475C-AFE2-299021F2E1D1}" destId="{17B6F197-100F-4AA7-8DF0-BA35A8E25BE9}" srcOrd="0" destOrd="0" presId="urn:microsoft.com/office/officeart/2005/8/layout/radial4"/>
    <dgm:cxn modelId="{AEEC21F4-C55C-4373-83F1-56EBDB99BF54}" type="presParOf" srcId="{821BF9D5-D35A-475C-AFE2-299021F2E1D1}" destId="{CA197039-0C16-4016-A68A-7EF15015A879}" srcOrd="1" destOrd="0" presId="urn:microsoft.com/office/officeart/2005/8/layout/radial4"/>
    <dgm:cxn modelId="{4C756DEC-F98C-4B6B-BD63-F29AD17D901D}" type="presParOf" srcId="{821BF9D5-D35A-475C-AFE2-299021F2E1D1}" destId="{C06733FE-BE65-4321-BD81-A83812209218}" srcOrd="2" destOrd="0" presId="urn:microsoft.com/office/officeart/2005/8/layout/radial4"/>
    <dgm:cxn modelId="{5C3E2145-A32D-428B-8BB1-5DA5417D0D89}" type="presParOf" srcId="{821BF9D5-D35A-475C-AFE2-299021F2E1D1}" destId="{9AB45506-47AB-4E62-9415-FC930590D22F}" srcOrd="3" destOrd="0" presId="urn:microsoft.com/office/officeart/2005/8/layout/radial4"/>
    <dgm:cxn modelId="{E468917C-D9C8-4B71-BAF6-3DB7E9E4C6DF}" type="presParOf" srcId="{821BF9D5-D35A-475C-AFE2-299021F2E1D1}" destId="{9E08350B-DF76-4E92-A9FD-7AF4CBC87105}"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6F197-100F-4AA7-8DF0-BA35A8E25BE9}">
      <dsp:nvSpPr>
        <dsp:cNvPr id="0" name=""/>
        <dsp:cNvSpPr/>
      </dsp:nvSpPr>
      <dsp:spPr>
        <a:xfrm>
          <a:off x="3168320" y="1735204"/>
          <a:ext cx="4509849" cy="2744720"/>
        </a:xfrm>
        <a:prstGeom prst="star7">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Social Relationships &amp; Friendships</a:t>
          </a:r>
        </a:p>
      </dsp:txBody>
      <dsp:txXfrm>
        <a:off x="4171857" y="2278833"/>
        <a:ext cx="2502775" cy="1523210"/>
      </dsp:txXfrm>
    </dsp:sp>
    <dsp:sp modelId="{CA197039-0C16-4016-A68A-7EF15015A879}">
      <dsp:nvSpPr>
        <dsp:cNvPr id="0" name=""/>
        <dsp:cNvSpPr/>
      </dsp:nvSpPr>
      <dsp:spPr>
        <a:xfrm rot="13310550">
          <a:off x="3874366" y="1461257"/>
          <a:ext cx="1287610" cy="782245"/>
        </a:xfrm>
        <a:prstGeom prst="lef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C06733FE-BE65-4321-BD81-A83812209218}">
      <dsp:nvSpPr>
        <dsp:cNvPr id="0" name=""/>
        <dsp:cNvSpPr/>
      </dsp:nvSpPr>
      <dsp:spPr>
        <a:xfrm>
          <a:off x="1738210" y="42835"/>
          <a:ext cx="2804818" cy="2041555"/>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Social Communication Skills</a:t>
          </a:r>
        </a:p>
      </dsp:txBody>
      <dsp:txXfrm>
        <a:off x="1798005" y="102630"/>
        <a:ext cx="2685228" cy="1921965"/>
      </dsp:txXfrm>
    </dsp:sp>
    <dsp:sp modelId="{9AB45506-47AB-4E62-9415-FC930590D22F}">
      <dsp:nvSpPr>
        <dsp:cNvPr id="0" name=""/>
        <dsp:cNvSpPr/>
      </dsp:nvSpPr>
      <dsp:spPr>
        <a:xfrm rot="18980215">
          <a:off x="5686179" y="1495339"/>
          <a:ext cx="1183412" cy="782245"/>
        </a:xfrm>
        <a:prstGeom prst="lef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E08350B-DF76-4E92-A9FD-7AF4CBC87105}">
      <dsp:nvSpPr>
        <dsp:cNvPr id="0" name=""/>
        <dsp:cNvSpPr/>
      </dsp:nvSpPr>
      <dsp:spPr>
        <a:xfrm>
          <a:off x="6237834" y="42859"/>
          <a:ext cx="2607484" cy="2085987"/>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Social Cognitive Skills</a:t>
          </a:r>
        </a:p>
      </dsp:txBody>
      <dsp:txXfrm>
        <a:off x="6298930" y="103955"/>
        <a:ext cx="2485292" cy="196379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da-DK"/>
          </a:p>
        </p:txBody>
      </p:sp>
      <p:sp>
        <p:nvSpPr>
          <p:cNvPr id="17411" name="Rectangle 3"/>
          <p:cNvSpPr>
            <a:spLocks noGrp="1" noChangeArrowheads="1"/>
          </p:cNvSpPr>
          <p:nvPr>
            <p:ph type="dt" sz="quarter" idx="1"/>
          </p:nvPr>
        </p:nvSpPr>
        <p:spPr bwMode="auto">
          <a:xfrm>
            <a:off x="3884614"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D2AF37B-E2AC-47AA-BDCC-611064C9784D}" type="datetimeFigureOut">
              <a:rPr lang="da-DK"/>
              <a:pPr/>
              <a:t>19-09-2017</a:t>
            </a:fld>
            <a:endParaRPr lang="da-DK"/>
          </a:p>
        </p:txBody>
      </p:sp>
      <p:sp>
        <p:nvSpPr>
          <p:cNvPr id="17412" name="Rectangle 4"/>
          <p:cNvSpPr>
            <a:spLocks noGrp="1" noChangeArrowheads="1"/>
          </p:cNvSpPr>
          <p:nvPr>
            <p:ph type="ftr" sz="quarter" idx="2"/>
          </p:nvPr>
        </p:nvSpPr>
        <p:spPr bwMode="auto">
          <a:xfrm>
            <a:off x="0" y="8846554"/>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da-DK"/>
          </a:p>
        </p:txBody>
      </p:sp>
      <p:sp>
        <p:nvSpPr>
          <p:cNvPr id="17413" name="Rectangle 5"/>
          <p:cNvSpPr>
            <a:spLocks noGrp="1" noChangeArrowheads="1"/>
          </p:cNvSpPr>
          <p:nvPr>
            <p:ph type="sldNum" sz="quarter" idx="3"/>
          </p:nvPr>
        </p:nvSpPr>
        <p:spPr bwMode="auto">
          <a:xfrm>
            <a:off x="3884614" y="8846554"/>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804DC3B-D4DD-4E15-A916-8A12C9CCC723}" type="slidenum">
              <a:rPr lang="da-DK"/>
              <a:pPr/>
              <a:t>‹#›</a:t>
            </a:fld>
            <a:endParaRPr lang="da-DK"/>
          </a:p>
        </p:txBody>
      </p:sp>
    </p:spTree>
    <p:extLst>
      <p:ext uri="{BB962C8B-B14F-4D97-AF65-F5344CB8AC3E}">
        <p14:creationId xmlns:p14="http://schemas.microsoft.com/office/powerpoint/2010/main" val="43956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4" y="0"/>
            <a:ext cx="2971800" cy="46569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323850" y="698500"/>
            <a:ext cx="621030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1" y="4424086"/>
            <a:ext cx="5486400" cy="4191238"/>
          </a:xfrm>
          <a:prstGeom prst="rect">
            <a:avLst/>
          </a:prstGeom>
        </p:spPr>
        <p:txBody>
          <a:bodyPr vert="horz" lIns="91440" tIns="45720" rIns="91440" bIns="45720" rtlCol="0">
            <a:normAutofit/>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sp>
        <p:nvSpPr>
          <p:cNvPr id="6" name="Footer Placeholder 5"/>
          <p:cNvSpPr>
            <a:spLocks noGrp="1"/>
          </p:cNvSpPr>
          <p:nvPr>
            <p:ph type="ftr" sz="quarter" idx="4"/>
          </p:nvPr>
        </p:nvSpPr>
        <p:spPr>
          <a:xfrm>
            <a:off x="0" y="8846554"/>
            <a:ext cx="2971800" cy="46569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4" y="8846554"/>
            <a:ext cx="2971800" cy="46569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043411-9BC9-4D67-B1BC-2D2322A39B58}" type="slidenum">
              <a:rPr/>
              <a:pPr>
                <a:defRPr/>
              </a:pPr>
              <a:t>‹#›</a:t>
            </a:fld>
            <a:endParaRPr lang="en-US"/>
          </a:p>
        </p:txBody>
      </p:sp>
    </p:spTree>
    <p:extLst>
      <p:ext uri="{BB962C8B-B14F-4D97-AF65-F5344CB8AC3E}">
        <p14:creationId xmlns:p14="http://schemas.microsoft.com/office/powerpoint/2010/main" val="3288327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a:t>
            </a:fld>
            <a:endParaRPr lang="en-US"/>
          </a:p>
        </p:txBody>
      </p:sp>
    </p:spTree>
    <p:extLst>
      <p:ext uri="{BB962C8B-B14F-4D97-AF65-F5344CB8AC3E}">
        <p14:creationId xmlns:p14="http://schemas.microsoft.com/office/powerpoint/2010/main" val="237006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Identify needs they have </a:t>
            </a:r>
          </a:p>
          <a:p>
            <a:r>
              <a:rPr lang="en-US" dirty="0"/>
              <a:t>Know solutions</a:t>
            </a:r>
          </a:p>
          <a:p>
            <a:r>
              <a:rPr lang="en-US" dirty="0"/>
              <a:t>Have appropriate people &amp; social skills</a:t>
            </a:r>
          </a:p>
          <a:p>
            <a:r>
              <a:rPr lang="en-US" dirty="0"/>
              <a:t>be able to know oneself</a:t>
            </a:r>
          </a:p>
          <a:p>
            <a:r>
              <a:rPr lang="en-US" dirty="0"/>
              <a:t>know yourself and be able to voice it</a:t>
            </a:r>
          </a:p>
          <a:p>
            <a:r>
              <a:rPr lang="en-US" dirty="0"/>
              <a:t>find a way to achieve</a:t>
            </a:r>
          </a:p>
          <a:p>
            <a:r>
              <a:rPr lang="en-US" dirty="0"/>
              <a:t>Understanding </a:t>
            </a:r>
            <a:r>
              <a:rPr lang="en-US" dirty="0" err="1"/>
              <a:t>ownself</a:t>
            </a:r>
            <a:r>
              <a:rPr lang="en-US" dirty="0"/>
              <a:t> to be able to convey these to others</a:t>
            </a:r>
          </a:p>
          <a:p>
            <a:r>
              <a:rPr lang="en-US" dirty="0"/>
              <a:t>owning his needs; gaining confidence to convey these needs</a:t>
            </a:r>
          </a:p>
          <a:p>
            <a:r>
              <a:rPr lang="en-US" dirty="0"/>
              <a:t>teach him his needs for all learning accommodations</a:t>
            </a:r>
          </a:p>
          <a:p>
            <a:r>
              <a:rPr lang="en-US" dirty="0"/>
              <a:t>Ability to make decisions about her own life and future</a:t>
            </a:r>
          </a:p>
          <a:p>
            <a:r>
              <a:rPr lang="en-US" dirty="0"/>
              <a:t>Being able to decide your life</a:t>
            </a:r>
          </a:p>
          <a:p>
            <a:r>
              <a:rPr lang="en-US" dirty="0"/>
              <a:t>Be heard, understood and respected</a:t>
            </a:r>
          </a:p>
          <a:p>
            <a:r>
              <a:rPr lang="en-US" dirty="0"/>
              <a:t>able to set goals &amp; see them through self-advocacy</a:t>
            </a:r>
          </a:p>
          <a:p>
            <a:r>
              <a:rPr lang="en-US" dirty="0"/>
              <a:t>Not allowing others to define or limit you</a:t>
            </a:r>
          </a:p>
          <a:p>
            <a:r>
              <a:rPr lang="en-US" dirty="0"/>
              <a:t>internal motivation and goals, independent of what people want for him</a:t>
            </a:r>
          </a:p>
          <a:p>
            <a:r>
              <a:rPr lang="en-US" dirty="0"/>
              <a:t>my child advocates for himself</a:t>
            </a:r>
          </a:p>
          <a:p>
            <a:r>
              <a:rPr lang="en-US" dirty="0"/>
              <a:t>Ability to be successful in life and knowing what you want from life</a:t>
            </a:r>
          </a:p>
          <a:p>
            <a:r>
              <a:rPr lang="en-US" dirty="0"/>
              <a:t>Identifying own needs wants, goals, and advocating for those</a:t>
            </a:r>
          </a:p>
          <a:p>
            <a:r>
              <a:rPr lang="en-US" dirty="0"/>
              <a:t>Knowing and owning your story</a:t>
            </a:r>
          </a:p>
          <a:p>
            <a:r>
              <a:rPr lang="en-US" dirty="0"/>
              <a:t>Ability to motivate </a:t>
            </a:r>
            <a:r>
              <a:rPr lang="en-US" dirty="0" err="1"/>
              <a:t>ownself</a:t>
            </a:r>
            <a:r>
              <a:rPr lang="en-US" dirty="0"/>
              <a:t> by focusing  your personal strengths</a:t>
            </a:r>
          </a:p>
          <a:p>
            <a:r>
              <a:rPr lang="en-US" dirty="0"/>
              <a:t>Ability to identify yourself comfortably and confidently</a:t>
            </a:r>
          </a:p>
          <a:p>
            <a:r>
              <a:rPr lang="en-US" dirty="0"/>
              <a:t>Avoiding learned helplessness</a:t>
            </a:r>
          </a:p>
          <a:p>
            <a:r>
              <a:rPr lang="en-US" dirty="0"/>
              <a:t>Does what he wants to</a:t>
            </a:r>
          </a:p>
          <a:p>
            <a:r>
              <a:rPr lang="en-US" dirty="0"/>
              <a:t>Being confident, liking who you are</a:t>
            </a:r>
          </a:p>
          <a:p>
            <a:r>
              <a:rPr lang="en-US" dirty="0"/>
              <a:t>Knowing your value</a:t>
            </a:r>
          </a:p>
          <a:p>
            <a:r>
              <a:rPr lang="en-US" dirty="0"/>
              <a:t>Striving for your full potential while encouraging others to do the same</a:t>
            </a:r>
          </a:p>
          <a:p>
            <a:r>
              <a:rPr lang="en-US" dirty="0"/>
              <a:t>Caring for self</a:t>
            </a:r>
          </a:p>
          <a:p>
            <a:r>
              <a:rPr lang="en-US" dirty="0"/>
              <a:t>Being a competent, productive adult</a:t>
            </a:r>
          </a:p>
          <a:p>
            <a:r>
              <a:rPr lang="en-US" dirty="0"/>
              <a:t>Feeling confident and having goals</a:t>
            </a:r>
          </a:p>
          <a:p>
            <a:r>
              <a:rPr lang="en-US" dirty="0"/>
              <a:t>Self-advocate</a:t>
            </a:r>
          </a:p>
          <a:p>
            <a:r>
              <a:rPr lang="en-US" dirty="0"/>
              <a:t>Respecting my child as an individual, valuing her interests and fostering them, </a:t>
            </a:r>
          </a:p>
          <a:p>
            <a:r>
              <a:rPr lang="en-US" dirty="0"/>
              <a:t>Self-advocacy, confidence</a:t>
            </a:r>
          </a:p>
          <a:p>
            <a:r>
              <a:rPr lang="en-US" dirty="0"/>
              <a:t>Independence, being comfortable with who they are</a:t>
            </a:r>
          </a:p>
          <a:p>
            <a:r>
              <a:rPr lang="en-US" dirty="0"/>
              <a:t>Taking responsibility for oneself</a:t>
            </a:r>
          </a:p>
          <a:p>
            <a:r>
              <a:rPr lang="en-US" dirty="0"/>
              <a:t>Accomplishing ones goals</a:t>
            </a:r>
          </a:p>
          <a:p>
            <a:r>
              <a:rPr lang="en-US" dirty="0"/>
              <a:t>Not giving up, finding other ways to do things</a:t>
            </a:r>
          </a:p>
          <a:p>
            <a:r>
              <a:rPr lang="en-US" dirty="0"/>
              <a:t>Independence, self-confidence</a:t>
            </a:r>
          </a:p>
          <a:p>
            <a:r>
              <a:rPr lang="en-US" dirty="0"/>
              <a:t>Being independent</a:t>
            </a:r>
          </a:p>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15</a:t>
            </a:fld>
            <a:endParaRPr lang="en-US"/>
          </a:p>
        </p:txBody>
      </p:sp>
    </p:spTree>
    <p:extLst>
      <p:ext uri="{BB962C8B-B14F-4D97-AF65-F5344CB8AC3E}">
        <p14:creationId xmlns:p14="http://schemas.microsoft.com/office/powerpoint/2010/main" val="376805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minutes conversation</a:t>
            </a: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39</a:t>
            </a:fld>
            <a:endParaRPr lang="en-US"/>
          </a:p>
        </p:txBody>
      </p:sp>
    </p:spTree>
    <p:extLst>
      <p:ext uri="{BB962C8B-B14F-4D97-AF65-F5344CB8AC3E}">
        <p14:creationId xmlns:p14="http://schemas.microsoft.com/office/powerpoint/2010/main" val="285792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3</a:t>
            </a:fld>
            <a:endParaRPr lang="en-US"/>
          </a:p>
        </p:txBody>
      </p:sp>
    </p:spTree>
    <p:extLst>
      <p:ext uri="{BB962C8B-B14F-4D97-AF65-F5344CB8AC3E}">
        <p14:creationId xmlns:p14="http://schemas.microsoft.com/office/powerpoint/2010/main" val="139634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4</a:t>
            </a:fld>
            <a:endParaRPr lang="da-DK"/>
          </a:p>
        </p:txBody>
      </p:sp>
    </p:spTree>
    <p:extLst>
      <p:ext uri="{BB962C8B-B14F-4D97-AF65-F5344CB8AC3E}">
        <p14:creationId xmlns:p14="http://schemas.microsoft.com/office/powerpoint/2010/main" val="271858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5</a:t>
            </a:fld>
            <a:endParaRPr lang="en-US"/>
          </a:p>
        </p:txBody>
      </p:sp>
    </p:spTree>
    <p:extLst>
      <p:ext uri="{BB962C8B-B14F-4D97-AF65-F5344CB8AC3E}">
        <p14:creationId xmlns:p14="http://schemas.microsoft.com/office/powerpoint/2010/main" val="171175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10  Min clip  to set stage for presentation/discussion</a:t>
            </a:r>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6</a:t>
            </a:fld>
            <a:endParaRPr lang="en-US"/>
          </a:p>
        </p:txBody>
      </p:sp>
    </p:spTree>
    <p:extLst>
      <p:ext uri="{BB962C8B-B14F-4D97-AF65-F5344CB8AC3E}">
        <p14:creationId xmlns:p14="http://schemas.microsoft.com/office/powerpoint/2010/main" val="148807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10  Min clip  to set stage for presentation/discussion</a:t>
            </a:r>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7</a:t>
            </a:fld>
            <a:endParaRPr lang="en-US"/>
          </a:p>
        </p:txBody>
      </p:sp>
    </p:spTree>
    <p:extLst>
      <p:ext uri="{BB962C8B-B14F-4D97-AF65-F5344CB8AC3E}">
        <p14:creationId xmlns:p14="http://schemas.microsoft.com/office/powerpoint/2010/main" val="61150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en-US" sz="2800" b="1" dirty="0"/>
              <a:t>Pragmatic Language</a:t>
            </a:r>
          </a:p>
          <a:p>
            <a:pPr marL="0" indent="0">
              <a:buFont typeface="Arial" panose="020B0604020202020204" pitchFamily="34" charset="0"/>
              <a:buNone/>
            </a:pPr>
            <a:r>
              <a:rPr lang="en-US" sz="2800" dirty="0"/>
              <a:t>Social Communication Skills</a:t>
            </a:r>
          </a:p>
          <a:p>
            <a:pPr marL="540195" lvl="1" indent="-284163">
              <a:buFont typeface="Arial" panose="020B0604020202020204" pitchFamily="34" charset="0"/>
              <a:buChar char="•"/>
            </a:pPr>
            <a:r>
              <a:rPr lang="en-US" sz="2800" dirty="0"/>
              <a:t>Appropriate social rules for greetings, exiting conversations, thank you, getting attention</a:t>
            </a:r>
          </a:p>
          <a:p>
            <a:pPr marL="0" indent="0">
              <a:buFont typeface="Arial" panose="020B0604020202020204" pitchFamily="34" charset="0"/>
              <a:buNone/>
            </a:pPr>
            <a:r>
              <a:rPr lang="en-US" sz="2800" dirty="0"/>
              <a:t>Social Cognitive Skills</a:t>
            </a:r>
          </a:p>
          <a:p>
            <a:pPr marL="540195" lvl="1" indent="-284163">
              <a:buFont typeface="Arial" panose="020B0604020202020204" pitchFamily="34" charset="0"/>
              <a:buChar char="•"/>
            </a:pPr>
            <a:r>
              <a:rPr lang="en-US" sz="2800" dirty="0"/>
              <a:t>Perceiving and interpreting situations</a:t>
            </a:r>
          </a:p>
          <a:p>
            <a:pPr marL="540195" lvl="1" indent="-284163">
              <a:buFont typeface="Arial" panose="020B0604020202020204" pitchFamily="34" charset="0"/>
              <a:buChar char="•"/>
            </a:pPr>
            <a:r>
              <a:rPr lang="en-US" sz="2800" dirty="0"/>
              <a:t>Determining what to say (initiate and response)</a:t>
            </a:r>
          </a:p>
          <a:p>
            <a:pPr marL="540195" lvl="1" indent="-284163">
              <a:buFont typeface="Arial" panose="020B0604020202020204" pitchFamily="34" charset="0"/>
              <a:buChar char="•"/>
            </a:pPr>
            <a:r>
              <a:rPr lang="en-US" sz="2800" dirty="0"/>
              <a:t>Executive Function</a:t>
            </a:r>
          </a:p>
          <a:p>
            <a:pPr marL="0" indent="0">
              <a:buFont typeface="Arial" panose="020B0604020202020204" pitchFamily="34" charset="0"/>
              <a:buNone/>
            </a:pPr>
            <a:r>
              <a:rPr lang="en-US" sz="2800" dirty="0"/>
              <a:t>Social Relationships impacted by awkward </a:t>
            </a:r>
          </a:p>
          <a:p>
            <a:pPr marL="0" indent="0">
              <a:buFont typeface="Arial" panose="020B0604020202020204" pitchFamily="34" charset="0"/>
              <a:buNone/>
            </a:pPr>
            <a:r>
              <a:rPr lang="en-US" sz="2800" dirty="0"/>
              <a:t>Friendships</a:t>
            </a:r>
          </a:p>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12</a:t>
            </a:fld>
            <a:endParaRPr lang="en-US"/>
          </a:p>
        </p:txBody>
      </p:sp>
    </p:spTree>
    <p:extLst>
      <p:ext uri="{BB962C8B-B14F-4D97-AF65-F5344CB8AC3E}">
        <p14:creationId xmlns:p14="http://schemas.microsoft.com/office/powerpoint/2010/main" val="91118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The</a:t>
            </a:r>
            <a:r>
              <a:rPr lang="en-GB" baseline="0" dirty="0"/>
              <a:t> Theory of self-Determination</a:t>
            </a:r>
          </a:p>
          <a:p>
            <a:r>
              <a:rPr lang="en-GB" baseline="0" dirty="0"/>
              <a:t>Underlying principle: children have the natural propensity to take in behaviours and make them their own</a:t>
            </a:r>
          </a:p>
          <a:p>
            <a:endParaRPr lang="en-GB" baseline="0" dirty="0"/>
          </a:p>
          <a:p>
            <a:r>
              <a:rPr lang="en-GB" baseline="0" dirty="0"/>
              <a:t>3 Central Constructs:</a:t>
            </a:r>
          </a:p>
          <a:p>
            <a:pPr marL="231069" indent="-231069">
              <a:buAutoNum type="arabicPeriod"/>
            </a:pPr>
            <a:r>
              <a:rPr lang="en-GB" baseline="0" dirty="0"/>
              <a:t>Relatedness – the starting point of self-</a:t>
            </a:r>
            <a:r>
              <a:rPr lang="en-GB" baseline="0" dirty="0" err="1"/>
              <a:t>determintation</a:t>
            </a:r>
            <a:endParaRPr lang="en-GB" baseline="0" dirty="0"/>
          </a:p>
          <a:p>
            <a:r>
              <a:rPr lang="en-GB" baseline="0" dirty="0"/>
              <a:t>	children have the desire or need for positive, understanding relationships that facilitate motivation and growth</a:t>
            </a:r>
          </a:p>
          <a:p>
            <a:r>
              <a:rPr lang="en-GB" baseline="0" dirty="0"/>
              <a:t>2. Competency:</a:t>
            </a:r>
          </a:p>
          <a:p>
            <a:r>
              <a:rPr lang="en-GB" baseline="0" dirty="0"/>
              <a:t>	desire to succeed in achievement type tasks</a:t>
            </a:r>
          </a:p>
          <a:p>
            <a:r>
              <a:rPr lang="en-GB" baseline="0" dirty="0"/>
              <a:t>	by doing so we perceive our own success</a:t>
            </a:r>
          </a:p>
          <a:p>
            <a:r>
              <a:rPr lang="en-GB" baseline="0" dirty="0"/>
              <a:t>	we learn this through the process of active engagement</a:t>
            </a:r>
          </a:p>
          <a:p>
            <a:r>
              <a:rPr lang="en-GB" baseline="0" dirty="0"/>
              <a:t>	active engagement allows us to learn about yourself and the environment</a:t>
            </a:r>
          </a:p>
          <a:p>
            <a:r>
              <a:rPr lang="en-GB" baseline="0" dirty="0"/>
              <a:t>	 and therefore to feel in control and feel more successful</a:t>
            </a:r>
          </a:p>
          <a:p>
            <a:r>
              <a:rPr lang="en-GB" baseline="0" dirty="0"/>
              <a:t>3. Autonomy</a:t>
            </a:r>
          </a:p>
          <a:p>
            <a:r>
              <a:rPr lang="en-GB" baseline="0" dirty="0"/>
              <a:t>	this relates to feeling independent and able to have a choice to make</a:t>
            </a:r>
          </a:p>
          <a:p>
            <a:r>
              <a:rPr lang="en-GB" baseline="0" dirty="0"/>
              <a:t>	</a:t>
            </a:r>
            <a:r>
              <a:rPr lang="en-GB" baseline="0" dirty="0" err="1"/>
              <a:t>choicefulness</a:t>
            </a:r>
            <a:r>
              <a:rPr lang="en-GB" baseline="0" dirty="0"/>
              <a:t> is essential for self-determination</a:t>
            </a:r>
          </a:p>
          <a:p>
            <a:r>
              <a:rPr lang="en-GB" baseline="0" dirty="0"/>
              <a:t>	supported by a non-</a:t>
            </a:r>
            <a:r>
              <a:rPr lang="en-GB" baseline="0" dirty="0" err="1"/>
              <a:t>coersive</a:t>
            </a:r>
            <a:r>
              <a:rPr lang="en-GB" baseline="0" dirty="0"/>
              <a:t> family and social environment</a:t>
            </a:r>
          </a:p>
          <a:p>
            <a:endParaRPr lang="en-GB" baseline="0" dirty="0"/>
          </a:p>
          <a:p>
            <a:r>
              <a:rPr lang="en-GB" baseline="0" dirty="0"/>
              <a:t>Autonomy and the possibility to make ones own choices is essential for self-determination</a:t>
            </a:r>
          </a:p>
          <a:p>
            <a:r>
              <a:rPr lang="en-GB" baseline="0" dirty="0" err="1"/>
              <a:t>Choicefulness</a:t>
            </a:r>
            <a:r>
              <a:rPr lang="en-GB" baseline="0" dirty="0"/>
              <a:t> is correlated with:</a:t>
            </a:r>
          </a:p>
          <a:p>
            <a:r>
              <a:rPr lang="en-GB" baseline="0" dirty="0"/>
              <a:t>Improved sense of well being</a:t>
            </a:r>
          </a:p>
          <a:p>
            <a:r>
              <a:rPr lang="en-GB" baseline="0" dirty="0"/>
              <a:t>Improved academic functioning and adherence to care</a:t>
            </a:r>
          </a:p>
          <a:p>
            <a:r>
              <a:rPr lang="en-GB" baseline="0" dirty="0"/>
              <a:t>Without it: there is decreased social development and identity construction	</a:t>
            </a: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13</a:t>
            </a:fld>
            <a:endParaRPr lang="en-US"/>
          </a:p>
        </p:txBody>
      </p:sp>
    </p:spTree>
    <p:extLst>
      <p:ext uri="{BB962C8B-B14F-4D97-AF65-F5344CB8AC3E}">
        <p14:creationId xmlns:p14="http://schemas.microsoft.com/office/powerpoint/2010/main" val="411502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a:t>
            </a:r>
            <a:r>
              <a:rPr lang="en-GB" baseline="0" dirty="0"/>
              <a:t> should do this: parents, teachers, </a:t>
            </a:r>
            <a:r>
              <a:rPr lang="en-GB" baseline="0" dirty="0" err="1"/>
              <a:t>puils</a:t>
            </a:r>
            <a:r>
              <a:rPr lang="en-GB" baseline="0" dirty="0"/>
              <a:t>, HCP’s all have a role</a:t>
            </a:r>
          </a:p>
          <a:p>
            <a:endParaRPr lang="en-GB" baseline="0" dirty="0"/>
          </a:p>
          <a:p>
            <a:r>
              <a:rPr lang="en-GB" baseline="0" dirty="0"/>
              <a:t>Why should we do this: SD skills enable children to actively and competently manage transitions at home and at school</a:t>
            </a:r>
          </a:p>
          <a:p>
            <a:endParaRPr lang="en-GB" baseline="0" dirty="0"/>
          </a:p>
          <a:p>
            <a:r>
              <a:rPr lang="en-GB" baseline="0" dirty="0"/>
              <a:t>In particular for children with hearing loss:</a:t>
            </a:r>
          </a:p>
          <a:p>
            <a:pPr marL="173302" indent="-173302">
              <a:buFont typeface="Arial" panose="020B0604020202020204" pitchFamily="34" charset="0"/>
              <a:buChar char="•"/>
            </a:pPr>
            <a:r>
              <a:rPr lang="en-GB" baseline="0" dirty="0"/>
              <a:t>Help to understand their hearing loss</a:t>
            </a:r>
          </a:p>
          <a:p>
            <a:pPr marL="173302" indent="-173302">
              <a:buFont typeface="Arial" panose="020B0604020202020204" pitchFamily="34" charset="0"/>
              <a:buChar char="•"/>
            </a:pPr>
            <a:r>
              <a:rPr lang="en-GB" baseline="0" dirty="0"/>
              <a:t>Strategies to cope with hearing loss</a:t>
            </a:r>
          </a:p>
          <a:p>
            <a:pPr marL="173302" indent="-173302">
              <a:buFont typeface="Arial" panose="020B0604020202020204" pitchFamily="34" charset="0"/>
              <a:buChar char="•"/>
            </a:pPr>
            <a:r>
              <a:rPr lang="en-GB" baseline="0" dirty="0"/>
              <a:t>Work to internalise these skills</a:t>
            </a:r>
          </a:p>
          <a:p>
            <a:pPr marL="173302" indent="-173302">
              <a:buFont typeface="Arial" panose="020B0604020202020204" pitchFamily="34" charset="0"/>
              <a:buChar char="•"/>
            </a:pPr>
            <a:endParaRPr lang="en-GB" baseline="0" dirty="0"/>
          </a:p>
          <a:p>
            <a:pPr marL="173302" indent="-17330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14</a:t>
            </a:fld>
            <a:endParaRPr lang="en-US"/>
          </a:p>
        </p:txBody>
      </p:sp>
    </p:spTree>
    <p:extLst>
      <p:ext uri="{BB962C8B-B14F-4D97-AF65-F5344CB8AC3E}">
        <p14:creationId xmlns:p14="http://schemas.microsoft.com/office/powerpoint/2010/main" val="1406511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2"/>
          <p:cNvSpPr>
            <a:spLocks noGrp="1"/>
          </p:cNvSpPr>
          <p:nvPr>
            <p:ph type="subTitle" idx="1"/>
          </p:nvPr>
        </p:nvSpPr>
        <p:spPr>
          <a:xfrm>
            <a:off x="508000" y="3644900"/>
            <a:ext cx="3067720" cy="622300"/>
          </a:xfrm>
        </p:spPr>
        <p:txBody>
          <a:bodyPr/>
          <a:lstStyle>
            <a:lvl1pPr>
              <a:defRPr sz="1400" i="1" smtClean="0">
                <a:solidFill>
                  <a:srgbClr val="7F7F7F"/>
                </a:solidFill>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3"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title style</a:t>
            </a:r>
            <a:endParaRPr lang="da-DK" noProof="0" dirty="0"/>
          </a:p>
        </p:txBody>
      </p:sp>
    </p:spTree>
    <p:extLst>
      <p:ext uri="{BB962C8B-B14F-4D97-AF65-F5344CB8AC3E}">
        <p14:creationId xmlns:p14="http://schemas.microsoft.com/office/powerpoint/2010/main" val="134114532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nd picture + reference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4" name="Text Placeholder 10"/>
          <p:cNvSpPr>
            <a:spLocks noGrp="1"/>
          </p:cNvSpPr>
          <p:nvPr>
            <p:ph type="body" sz="quarter" idx="16"/>
          </p:nvPr>
        </p:nvSpPr>
        <p:spPr>
          <a:xfrm>
            <a:off x="342000" y="1268413"/>
            <a:ext cx="7596152" cy="4897437"/>
          </a:xfrm>
          <a:solidFill>
            <a:schemeClr val="accent4"/>
          </a:solidFill>
        </p:spPr>
        <p:txBody>
          <a:bodyPr lIns="180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2"/>
          </a:solidFill>
        </p:spPr>
        <p:txBody>
          <a:bodyPr lIns="108000" tIns="108000" rIns="108000" bIns="108000"/>
          <a:lstStyle>
            <a:lvl1pP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9"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2684412690"/>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s and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2" name="Text Placeholder 10"/>
          <p:cNvSpPr>
            <a:spLocks noGrp="1"/>
          </p:cNvSpPr>
          <p:nvPr>
            <p:ph type="body" sz="quarter" idx="14"/>
          </p:nvPr>
        </p:nvSpPr>
        <p:spPr>
          <a:xfrm>
            <a:off x="6249388" y="3860800"/>
            <a:ext cx="5616575" cy="2305050"/>
          </a:xfrm>
          <a:solidFill>
            <a:schemeClr val="accent4">
              <a:alpha val="70000"/>
            </a:schemeClr>
          </a:solidFill>
        </p:spPr>
        <p:txBody>
          <a:bodyPr lIns="144000" tIns="108000" rIns="108000" bIns="108000"/>
          <a:lstStyle>
            <a:lvl1pPr>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0"/>
          <p:cNvSpPr>
            <a:spLocks noGrp="1"/>
          </p:cNvSpPr>
          <p:nvPr>
            <p:ph type="body" sz="quarter" idx="13"/>
          </p:nvPr>
        </p:nvSpPr>
        <p:spPr>
          <a:xfrm>
            <a:off x="342000" y="3860800"/>
            <a:ext cx="5607203" cy="2305050"/>
          </a:xfrm>
          <a:solidFill>
            <a:schemeClr val="accent6">
              <a:alpha val="70000"/>
            </a:schemeClr>
          </a:solidFill>
        </p:spPr>
        <p:txBody>
          <a:bodyPr lIns="144000" tIns="108000" rIns="108000" bIns="108000"/>
          <a:lstStyle>
            <a:lvl1pPr>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560373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8" name="Picture Placeholder 16"/>
          <p:cNvSpPr>
            <a:spLocks noGrp="1"/>
          </p:cNvSpPr>
          <p:nvPr>
            <p:ph type="pic" sz="quarter" idx="16"/>
          </p:nvPr>
        </p:nvSpPr>
        <p:spPr>
          <a:xfrm>
            <a:off x="6258913" y="1276540"/>
            <a:ext cx="560705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415464861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 and 3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bg2"/>
          </a:solidFill>
        </p:spPr>
        <p:txBody>
          <a:bodyPr lIns="144000" tIns="108000" rIns="108000" bIns="108000"/>
          <a:lstStyle>
            <a:lvl1pPr>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1">
              <a:alpha val="50000"/>
            </a:schemeClr>
          </a:solidFill>
        </p:spPr>
        <p:txBody>
          <a:bodyPr lIns="144000" tIns="108000" rIns="108000" bIns="108000"/>
          <a:lstStyle>
            <a:lvl1pPr>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4">
              <a:alpha val="50000"/>
            </a:schemeClr>
          </a:solidFill>
        </p:spPr>
        <p:txBody>
          <a:bodyPr lIns="144000" tIns="108000" rIns="108000" bIns="108000"/>
          <a:lstStyle>
            <a:lvl1pPr>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948615596"/>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s + three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accent4">
              <a:alpha val="50000"/>
            </a:schemeClr>
          </a:solidFill>
        </p:spPr>
        <p:txBody>
          <a:bodyPr lIns="144000" tIns="108000" rIns="108000" bIns="108000"/>
          <a:lstStyle>
            <a:lvl1pPr>
              <a:defRPr sz="2400">
                <a:latin typeface="+mj-lt"/>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mj-lt"/>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alpha val="50000"/>
            </a:schemeClr>
          </a:solidFill>
        </p:spPr>
        <p:txBody>
          <a:bodyPr lIns="144000" tIns="108000" rIns="108000" bIns="108000"/>
          <a:lstStyle>
            <a:lvl1pPr>
              <a:defRPr sz="2400">
                <a:latin typeface="+mj-lt"/>
              </a:defRPr>
            </a:lvl1pPr>
          </a:lstStyle>
          <a:p>
            <a:pPr lvl="0"/>
            <a:r>
              <a:rPr lang="en-US"/>
              <a:t>Click to edit Master text styles</a:t>
            </a:r>
          </a:p>
        </p:txBody>
      </p:sp>
      <p:sp>
        <p:nvSpPr>
          <p:cNvPr id="15" name="Picture Placeholder 16"/>
          <p:cNvSpPr>
            <a:spLocks noGrp="1"/>
          </p:cNvSpPr>
          <p:nvPr>
            <p:ph type="pic" sz="quarter" idx="17"/>
          </p:nvPr>
        </p:nvSpPr>
        <p:spPr>
          <a:xfrm>
            <a:off x="4268924" y="1268413"/>
            <a:ext cx="3663280" cy="2376487"/>
          </a:xfrm>
        </p:spPr>
        <p:txBody>
          <a:bodyPr/>
          <a:lstStyle>
            <a:lvl1pPr>
              <a:defRPr>
                <a:latin typeface="+mj-lt"/>
              </a:defRPr>
            </a:lvl1pPr>
          </a:lstStyle>
          <a:p>
            <a:r>
              <a:rPr lang="en-US"/>
              <a:t>Click icon to add picture</a:t>
            </a:r>
            <a:endParaRPr lang="da-DK" dirty="0"/>
          </a:p>
        </p:txBody>
      </p:sp>
      <p:sp>
        <p:nvSpPr>
          <p:cNvPr id="16" name="Text Placeholder 10"/>
          <p:cNvSpPr>
            <a:spLocks noGrp="1"/>
          </p:cNvSpPr>
          <p:nvPr>
            <p:ph type="body" sz="quarter" idx="18"/>
          </p:nvPr>
        </p:nvSpPr>
        <p:spPr>
          <a:xfrm>
            <a:off x="8193208" y="3860800"/>
            <a:ext cx="3663380" cy="2305050"/>
          </a:xfrm>
          <a:solidFill>
            <a:schemeClr val="accent6">
              <a:alpha val="50000"/>
            </a:schemeClr>
          </a:solidFill>
        </p:spPr>
        <p:txBody>
          <a:bodyPr lIns="144000" tIns="108000" rIns="108000" bIns="108000"/>
          <a:lstStyle>
            <a:lvl1pPr>
              <a:defRPr sz="2400">
                <a:latin typeface="+mj-lt"/>
              </a:defRPr>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mj-lt"/>
              </a:defRPr>
            </a:lvl1pPr>
          </a:lstStyle>
          <a:p>
            <a:r>
              <a:rPr lang="en-US"/>
              <a:t>Click icon to add picture</a:t>
            </a:r>
            <a:endParaRPr lang="da-DK" dirty="0"/>
          </a:p>
        </p:txBody>
      </p:sp>
      <p:sp>
        <p:nvSpPr>
          <p:cNvPr id="12" name="Title 1"/>
          <p:cNvSpPr>
            <a:spLocks noGrp="1"/>
          </p:cNvSpPr>
          <p:nvPr>
            <p:ph type="title"/>
          </p:nvPr>
        </p:nvSpPr>
        <p:spPr>
          <a:xfrm>
            <a:off x="336000" y="260350"/>
            <a:ext cx="11521038" cy="855537"/>
          </a:xfrm>
        </p:spPr>
        <p:txBody>
          <a:bodyPr/>
          <a:lstStyle/>
          <a:p>
            <a:r>
              <a:rPr lang="en-US"/>
              <a:t>Click to edit Master title style</a:t>
            </a:r>
            <a:endParaRPr lang="da-DK" dirty="0"/>
          </a:p>
        </p:txBody>
      </p:sp>
    </p:spTree>
    <p:extLst>
      <p:ext uri="{BB962C8B-B14F-4D97-AF65-F5344CB8AC3E}">
        <p14:creationId xmlns:p14="http://schemas.microsoft.com/office/powerpoint/2010/main" val="4423866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9" name="Table Placeholder 8"/>
          <p:cNvSpPr>
            <a:spLocks noGrp="1"/>
          </p:cNvSpPr>
          <p:nvPr>
            <p:ph type="tbl" sz="quarter" idx="13"/>
          </p:nvPr>
        </p:nvSpPr>
        <p:spPr>
          <a:xfrm>
            <a:off x="550863" y="1844675"/>
            <a:ext cx="10298112" cy="3600450"/>
          </a:xfrm>
        </p:spPr>
        <p:txBody>
          <a:bodyPr/>
          <a:lstStyle/>
          <a:p>
            <a:r>
              <a:rPr lang="en-US"/>
              <a:t>Click icon to add table</a:t>
            </a:r>
            <a:endParaRPr lang="da-DK"/>
          </a:p>
        </p:txBody>
      </p:sp>
      <p:graphicFrame>
        <p:nvGraphicFramePr>
          <p:cNvPr id="10" name="Table 9"/>
          <p:cNvGraphicFramePr>
            <a:graphicFrameLocks noGrp="1"/>
          </p:cNvGraphicFramePr>
          <p:nvPr userDrawn="1">
            <p:extLst>
              <p:ext uri="{D42A27DB-BD31-4B8C-83A1-F6EECF244321}">
                <p14:modId xmlns:p14="http://schemas.microsoft.com/office/powerpoint/2010/main" val="2500032465"/>
              </p:ext>
            </p:extLst>
          </p:nvPr>
        </p:nvGraphicFramePr>
        <p:xfrm>
          <a:off x="342000" y="1268412"/>
          <a:ext cx="11519451" cy="4897437"/>
        </p:xfrm>
        <a:graphic>
          <a:graphicData uri="http://schemas.openxmlformats.org/drawingml/2006/table">
            <a:tbl>
              <a:tblPr firstRow="1" bandRow="1">
                <a:tableStyleId>{5C22544A-7EE6-4342-B048-85BDC9FD1C3A}</a:tableStyleId>
              </a:tblPr>
              <a:tblGrid>
                <a:gridCol w="3839817">
                  <a:extLst>
                    <a:ext uri="{9D8B030D-6E8A-4147-A177-3AD203B41FA5}">
                      <a16:colId xmlns:a16="http://schemas.microsoft.com/office/drawing/2014/main" val="20000"/>
                    </a:ext>
                  </a:extLst>
                </a:gridCol>
                <a:gridCol w="3839817">
                  <a:extLst>
                    <a:ext uri="{9D8B030D-6E8A-4147-A177-3AD203B41FA5}">
                      <a16:colId xmlns:a16="http://schemas.microsoft.com/office/drawing/2014/main" val="20001"/>
                    </a:ext>
                  </a:extLst>
                </a:gridCol>
                <a:gridCol w="3839817">
                  <a:extLst>
                    <a:ext uri="{9D8B030D-6E8A-4147-A177-3AD203B41FA5}">
                      <a16:colId xmlns:a16="http://schemas.microsoft.com/office/drawing/2014/main" val="20002"/>
                    </a:ext>
                  </a:extLst>
                </a:gridCol>
              </a:tblGrid>
              <a:tr h="827009">
                <a:tc>
                  <a:txBody>
                    <a:bodyPr/>
                    <a:lstStyle/>
                    <a:p>
                      <a:endParaRPr lang="da-DK" sz="2400" dirty="0">
                        <a:latin typeface="+mj-lt"/>
                      </a:endParaRPr>
                    </a:p>
                  </a:txBody>
                  <a:tcPr>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a-DK" sz="2400" b="1" kern="1200" dirty="0">
                        <a:solidFill>
                          <a:schemeClr val="lt1"/>
                        </a:solidFill>
                        <a:latin typeface="+mj-lt"/>
                        <a:ea typeface="+mn-ea"/>
                        <a:cs typeface="+mn-cs"/>
                      </a:endParaRPr>
                    </a:p>
                    <a:p>
                      <a:endParaRPr lang="da-DK" sz="2000" dirty="0">
                        <a:latin typeface="+mj-lt"/>
                      </a:endParaRPr>
                    </a:p>
                  </a:txBody>
                  <a:tcPr>
                    <a:solidFill>
                      <a:schemeClr val="accent2"/>
                    </a:solidFill>
                  </a:tcPr>
                </a:tc>
                <a:tc>
                  <a:txBody>
                    <a:bodyPr/>
                    <a:lstStyle/>
                    <a:p>
                      <a:endParaRPr lang="da-DK" sz="2000" dirty="0">
                        <a:latin typeface="+mj-lt"/>
                      </a:endParaRPr>
                    </a:p>
                  </a:txBody>
                  <a:tcPr>
                    <a:solidFill>
                      <a:schemeClr val="accent3"/>
                    </a:solidFill>
                  </a:tcPr>
                </a:tc>
                <a:extLst>
                  <a:ext uri="{0D108BD9-81ED-4DB2-BD59-A6C34878D82A}">
                    <a16:rowId xmlns:a16="http://schemas.microsoft.com/office/drawing/2014/main" val="10000"/>
                  </a:ext>
                </a:extLst>
              </a:tr>
              <a:tr h="4070428">
                <a:tc>
                  <a:txBody>
                    <a:bodyPr/>
                    <a:lstStyle/>
                    <a:p>
                      <a:endParaRPr lang="da-DK" sz="1800" dirty="0">
                        <a:latin typeface="+mj-lt"/>
                      </a:endParaRPr>
                    </a:p>
                  </a:txBody>
                  <a:tcPr/>
                </a:tc>
                <a:tc>
                  <a:txBody>
                    <a:bodyPr/>
                    <a:lstStyle/>
                    <a:p>
                      <a:endParaRPr lang="da-DK" sz="1800" dirty="0">
                        <a:latin typeface="+mj-lt"/>
                      </a:endParaRPr>
                    </a:p>
                  </a:txBody>
                  <a:tcPr/>
                </a:tc>
                <a:tc>
                  <a:txBody>
                    <a:bodyPr/>
                    <a:lstStyle/>
                    <a:p>
                      <a:endParaRPr lang="da-DK" sz="1800" dirty="0">
                        <a:latin typeface="+mj-lt"/>
                      </a:endParaRPr>
                    </a:p>
                  </a:txBody>
                  <a:tcPr/>
                </a:tc>
                <a:extLst>
                  <a:ext uri="{0D108BD9-81ED-4DB2-BD59-A6C34878D82A}">
                    <a16:rowId xmlns:a16="http://schemas.microsoft.com/office/drawing/2014/main" val="10001"/>
                  </a:ext>
                </a:extLst>
              </a:tr>
            </a:tbl>
          </a:graphicData>
        </a:graphic>
      </p:graphicFrame>
      <p:sp>
        <p:nvSpPr>
          <p:cNvPr id="8"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365120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5615434" cy="4823866"/>
          </a:xfrm>
          <a:solidFill>
            <a:schemeClr val="accent1"/>
          </a:solidFill>
        </p:spPr>
        <p:txBody>
          <a:bodyPr/>
          <a:lstStyle>
            <a:lvl1pPr marL="342900" indent="-342900">
              <a:buFont typeface="Arial" panose="020B0604020202020204" pitchFamily="34" charset="0"/>
              <a:buChar cha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6"/>
          <p:cNvSpPr>
            <a:spLocks noGrp="1"/>
          </p:cNvSpPr>
          <p:nvPr>
            <p:ph type="body" sz="quarter" idx="14"/>
          </p:nvPr>
        </p:nvSpPr>
        <p:spPr>
          <a:xfrm>
            <a:off x="6245768" y="1365733"/>
            <a:ext cx="5615434" cy="4823866"/>
          </a:xfrm>
          <a:solidFill>
            <a:schemeClr val="accent6"/>
          </a:solidFill>
        </p:spPr>
        <p:txBody>
          <a:bodyPr/>
          <a:lstStyle>
            <a:lvl1pPr marL="342900" indent="-342900">
              <a:buFont typeface="Arial" panose="020B0604020202020204" pitchFamily="34" charset="0"/>
              <a:buChar cha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86759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for video">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da-DK" noProof="0" dirty="0"/>
          </a:p>
        </p:txBody>
      </p:sp>
      <p:sp>
        <p:nvSpPr>
          <p:cNvPr id="6" name="Title 1"/>
          <p:cNvSpPr>
            <a:spLocks noGrp="1"/>
          </p:cNvSpPr>
          <p:nvPr>
            <p:ph type="title"/>
          </p:nvPr>
        </p:nvSpPr>
        <p:spPr>
          <a:xfrm>
            <a:off x="336000" y="260350"/>
            <a:ext cx="11521038" cy="855537"/>
          </a:xfrm>
        </p:spPr>
        <p:txBody>
          <a:bodyPr/>
          <a:lstStyle/>
          <a:p>
            <a:r>
              <a:rPr lang="en-US"/>
              <a:t>Click to edit Master title style</a:t>
            </a:r>
            <a:endParaRPr lang="da-DK" dirty="0"/>
          </a:p>
        </p:txBody>
      </p:sp>
      <p:sp>
        <p:nvSpPr>
          <p:cNvPr id="7" name="Text Placeholder 6"/>
          <p:cNvSpPr>
            <a:spLocks noGrp="1"/>
          </p:cNvSpPr>
          <p:nvPr>
            <p:ph type="body" sz="quarter" idx="13"/>
          </p:nvPr>
        </p:nvSpPr>
        <p:spPr>
          <a:xfrm>
            <a:off x="336550" y="1412875"/>
            <a:ext cx="11518900" cy="2447925"/>
          </a:xfrm>
          <a:solidFill>
            <a:schemeClr val="accent1"/>
          </a:solidFill>
        </p:spPr>
        <p:txBody>
          <a:bodyPr/>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Picture Placeholder 8"/>
          <p:cNvSpPr>
            <a:spLocks noGrp="1"/>
          </p:cNvSpPr>
          <p:nvPr>
            <p:ph type="pic" sz="quarter" idx="14"/>
          </p:nvPr>
        </p:nvSpPr>
        <p:spPr>
          <a:xfrm>
            <a:off x="336550" y="4076700"/>
            <a:ext cx="11518900" cy="2089150"/>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266940424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Picture Placeholder 6"/>
          <p:cNvSpPr>
            <a:spLocks noGrp="1"/>
          </p:cNvSpPr>
          <p:nvPr>
            <p:ph type="pic" sz="quarter" idx="13"/>
          </p:nvPr>
        </p:nvSpPr>
        <p:spPr>
          <a:xfrm>
            <a:off x="336550" y="1340769"/>
            <a:ext cx="3527202" cy="2664296"/>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Picture Placeholder 6"/>
          <p:cNvSpPr>
            <a:spLocks noGrp="1"/>
          </p:cNvSpPr>
          <p:nvPr>
            <p:ph type="pic" sz="quarter" idx="14"/>
          </p:nvPr>
        </p:nvSpPr>
        <p:spPr>
          <a:xfrm>
            <a:off x="4332399" y="1340768"/>
            <a:ext cx="3527202" cy="266429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1" name="Picture Placeholder 6"/>
          <p:cNvSpPr>
            <a:spLocks noGrp="1"/>
          </p:cNvSpPr>
          <p:nvPr>
            <p:ph type="pic" sz="quarter" idx="15"/>
          </p:nvPr>
        </p:nvSpPr>
        <p:spPr>
          <a:xfrm>
            <a:off x="8328249" y="1340768"/>
            <a:ext cx="3527202" cy="266429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3" name="Text Placeholder 12"/>
          <p:cNvSpPr>
            <a:spLocks noGrp="1"/>
          </p:cNvSpPr>
          <p:nvPr>
            <p:ph type="body" sz="quarter" idx="16"/>
          </p:nvPr>
        </p:nvSpPr>
        <p:spPr>
          <a:xfrm>
            <a:off x="336550" y="4149725"/>
            <a:ext cx="3527425" cy="1150938"/>
          </a:xfrm>
          <a:solidFill>
            <a:schemeClr val="accent6"/>
          </a:solidFill>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Text Placeholder 12"/>
          <p:cNvSpPr>
            <a:spLocks noGrp="1"/>
          </p:cNvSpPr>
          <p:nvPr>
            <p:ph type="body" sz="quarter" idx="17"/>
          </p:nvPr>
        </p:nvSpPr>
        <p:spPr>
          <a:xfrm>
            <a:off x="4332399" y="4149725"/>
            <a:ext cx="3527425" cy="1150938"/>
          </a:xfrm>
          <a:solidFill>
            <a:schemeClr val="accent2"/>
          </a:solidFill>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2"/>
          <p:cNvSpPr>
            <a:spLocks noGrp="1"/>
          </p:cNvSpPr>
          <p:nvPr>
            <p:ph type="body" sz="quarter" idx="18"/>
          </p:nvPr>
        </p:nvSpPr>
        <p:spPr>
          <a:xfrm>
            <a:off x="8328026" y="4149725"/>
            <a:ext cx="3527425" cy="1150938"/>
          </a:xfrm>
          <a:solidFill>
            <a:schemeClr val="accent1"/>
          </a:solidFill>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1"/>
          <p:cNvSpPr>
            <a:spLocks noGrp="1"/>
          </p:cNvSpPr>
          <p:nvPr>
            <p:ph type="body" sz="quarter" idx="19"/>
          </p:nvPr>
        </p:nvSpPr>
        <p:spPr>
          <a:xfrm>
            <a:off x="336550" y="5445125"/>
            <a:ext cx="11518900" cy="720725"/>
          </a:xfrm>
          <a:solidFill>
            <a:schemeClr val="accent4"/>
          </a:solidFill>
        </p:spPr>
        <p:txBody>
          <a:bodyPr anchor="ctr" anchorCtr="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5593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5543426" cy="4823866"/>
          </a:xfrm>
          <a:solidFill>
            <a:schemeClr val="accent1"/>
          </a:solidFill>
        </p:spPr>
        <p:txBody>
          <a:bodyPr/>
          <a:lstStyle>
            <a:lvl1pPr marL="0" indent="0">
              <a:buFontTx/>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Picture Placeholder 7"/>
          <p:cNvSpPr>
            <a:spLocks noGrp="1"/>
          </p:cNvSpPr>
          <p:nvPr>
            <p:ph type="pic" sz="quarter" idx="14"/>
          </p:nvPr>
        </p:nvSpPr>
        <p:spPr>
          <a:xfrm>
            <a:off x="6312024" y="1340892"/>
            <a:ext cx="5543427" cy="4824412"/>
          </a:xfrm>
        </p:spPr>
        <p:txBody>
          <a:bodyPr/>
          <a:lstStyle>
            <a:lvl1pPr>
              <a:defRPr sz="2400">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394024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7847682" cy="4823866"/>
          </a:xfrm>
          <a:solidFill>
            <a:schemeClr val="accent4"/>
          </a:solidFill>
        </p:spPr>
        <p:txBody>
          <a:bodyPr/>
          <a:lstStyle>
            <a:lvl1pPr marL="342900" indent="-342900">
              <a:buFont typeface="Arial" panose="020B0604020202020204" pitchFamily="34" charset="0"/>
              <a:buChar cha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Picture Placeholder 7"/>
          <p:cNvSpPr>
            <a:spLocks noGrp="1"/>
          </p:cNvSpPr>
          <p:nvPr>
            <p:ph type="pic" sz="quarter" idx="14"/>
          </p:nvPr>
        </p:nvSpPr>
        <p:spPr>
          <a:xfrm>
            <a:off x="8472264" y="1340892"/>
            <a:ext cx="3383187" cy="2232124"/>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9" name="Picture Placeholder 7"/>
          <p:cNvSpPr>
            <a:spLocks noGrp="1"/>
          </p:cNvSpPr>
          <p:nvPr>
            <p:ph type="pic" sz="quarter" idx="15"/>
          </p:nvPr>
        </p:nvSpPr>
        <p:spPr>
          <a:xfrm>
            <a:off x="8470524" y="3933180"/>
            <a:ext cx="3383187" cy="2232124"/>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2051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2"/>
          <p:cNvSpPr>
            <a:spLocks noGrp="1"/>
          </p:cNvSpPr>
          <p:nvPr>
            <p:ph type="subTitle" idx="1"/>
          </p:nvPr>
        </p:nvSpPr>
        <p:spPr>
          <a:xfrm>
            <a:off x="508000" y="3644900"/>
            <a:ext cx="3211736" cy="622300"/>
          </a:xfrm>
        </p:spPr>
        <p:txBody>
          <a:bodyPr/>
          <a:lstStyle>
            <a:lvl1pPr>
              <a:defRPr sz="1400" i="1" smtClean="0">
                <a:solidFill>
                  <a:srgbClr val="7F7F7F"/>
                </a:solidFill>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1"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418272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A4C43ABD-2FA1-4E29-A336-38C8069762FF}" type="datetime6">
              <a:rPr lang="da-DK" noProof="0" smtClean="0"/>
              <a:pPr/>
              <a:t>19.9.2017</a:t>
            </a:fld>
            <a:endParaRPr lang="da-DK" noProof="0"/>
          </a:p>
        </p:txBody>
      </p:sp>
      <p:sp>
        <p:nvSpPr>
          <p:cNvPr id="3" name="Footer Placeholder 4"/>
          <p:cNvSpPr>
            <a:spLocks noGrp="1"/>
          </p:cNvSpPr>
          <p:nvPr>
            <p:ph type="ftr" sz="quarter" idx="11"/>
          </p:nvPr>
        </p:nvSpPr>
        <p:spPr/>
        <p:txBody>
          <a:bodyPr/>
          <a:lstStyle>
            <a:lvl1pPr>
              <a:defRPr/>
            </a:lvl1pPr>
          </a:lstStyle>
          <a:p>
            <a:endParaRPr lang="da-DK" noProof="0"/>
          </a:p>
        </p:txBody>
      </p:sp>
      <p:sp>
        <p:nvSpPr>
          <p:cNvPr id="4" name="Slide Number Placeholder 5"/>
          <p:cNvSpPr>
            <a:spLocks noGrp="1"/>
          </p:cNvSpPr>
          <p:nvPr>
            <p:ph type="sldNum" sz="quarter" idx="12"/>
          </p:nvPr>
        </p:nvSpPr>
        <p:spPr>
          <a:ln/>
        </p:spPr>
        <p:txBody>
          <a:bodyPr/>
          <a:lstStyle>
            <a:lvl1pPr>
              <a:defRPr/>
            </a:lvl1pPr>
          </a:lstStyle>
          <a:p>
            <a:r>
              <a:rPr lang="da-DK" noProof="0"/>
              <a:t>Slide </a:t>
            </a:r>
            <a:fld id="{75F8453C-898E-495E-8E0F-B4147C274AD2}" type="slidenum">
              <a:rPr lang="da-DK" noProof="0" smtClean="0"/>
              <a:pPr/>
              <a:t>‹#›</a:t>
            </a:fld>
            <a:endParaRPr lang="da-DK" noProof="0"/>
          </a:p>
        </p:txBody>
      </p:sp>
    </p:spTree>
    <p:extLst>
      <p:ext uri="{BB962C8B-B14F-4D97-AF65-F5344CB8AC3E}">
        <p14:creationId xmlns:p14="http://schemas.microsoft.com/office/powerpoint/2010/main" val="4124406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Arial" pitchFamily="34" charset="0"/>
              <a:buChar char="•"/>
              <a:defRPr/>
            </a:lvl3pPr>
            <a:lvl4pPr marL="280800" indent="1588">
              <a:defRPr/>
            </a:lvl4pPr>
            <a:lvl5pPr marL="561600" indent="-277200">
              <a:buFont typeface="Arial"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a:ln/>
        </p:spPr>
        <p:txBody>
          <a:bodyPr/>
          <a:lstStyle>
            <a:lvl1pPr>
              <a:defRPr/>
            </a:lvl1pPr>
          </a:lstStyle>
          <a:p>
            <a:fld id="{6DFFF724-838A-4F0A-B01F-BF4076E7BBC1}" type="datetime6">
              <a:rPr lang="da-DK" noProof="0" smtClean="0"/>
              <a:pPr/>
              <a:t>19.9.2017</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a:ln/>
        </p:spPr>
        <p:txBody>
          <a:bodyPr/>
          <a:lstStyle>
            <a:lvl1pPr>
              <a:defRPr/>
            </a:lvl1pPr>
          </a:lstStyle>
          <a:p>
            <a:r>
              <a:rPr lang="da-DK" noProof="0"/>
              <a:t>Slide </a:t>
            </a:r>
            <a:fld id="{528F685B-0DF0-4F2F-8B83-33C056DD4FD2}" type="slidenum">
              <a:rPr lang="da-DK" noProof="0" smtClean="0"/>
              <a:pPr/>
              <a:t>‹#›</a:t>
            </a:fld>
            <a:endParaRPr lang="da-DK" noProof="0"/>
          </a:p>
        </p:txBody>
      </p:sp>
      <p:grpSp>
        <p:nvGrpSpPr>
          <p:cNvPr id="15" name="Group 14"/>
          <p:cNvGrpSpPr/>
          <p:nvPr userDrawn="1"/>
        </p:nvGrpSpPr>
        <p:grpSpPr>
          <a:xfrm>
            <a:off x="-2229224" y="1333308"/>
            <a:ext cx="2134144" cy="1538069"/>
            <a:chOff x="-1692696" y="832764"/>
            <a:chExt cx="1600608" cy="1538069"/>
          </a:xfrm>
        </p:grpSpPr>
        <p:sp>
          <p:nvSpPr>
            <p:cNvPr id="9" name="TextBox 8"/>
            <p:cNvSpPr txBox="1"/>
            <p:nvPr userDrawn="1"/>
          </p:nvSpPr>
          <p:spPr>
            <a:xfrm>
              <a:off x="-1692696" y="832764"/>
              <a:ext cx="1600608" cy="1115690"/>
            </a:xfrm>
            <a:prstGeom prst="rect">
              <a:avLst/>
            </a:prstGeom>
            <a:noFill/>
          </p:spPr>
          <p:txBody>
            <a:bodyPr wrap="square" lIns="0" tIns="0" rIns="0" bIns="0" rtlCol="0">
              <a:spAutoFit/>
            </a:bodyPr>
            <a:lstStyle/>
            <a:p>
              <a:pPr algn="r"/>
              <a:r>
                <a:rPr lang="da-DK" sz="1000" noProof="0" dirty="0">
                  <a:solidFill>
                    <a:schemeClr val="bg1"/>
                  </a:solidFill>
                  <a:latin typeface="Arial" pitchFamily="34" charset="0"/>
                  <a:cs typeface="Arial" pitchFamily="34" charset="0"/>
                </a:rPr>
                <a:t>Level 1: Underoverskrift</a:t>
              </a:r>
            </a:p>
            <a:p>
              <a:pPr algn="r"/>
              <a:r>
                <a:rPr lang="da-DK" sz="1000" kern="1200" cap="none" baseline="0" noProof="0" dirty="0" err="1">
                  <a:solidFill>
                    <a:schemeClr val="bg1"/>
                  </a:solidFill>
                  <a:latin typeface="Arial" pitchFamily="34" charset="0"/>
                  <a:ea typeface="+mn-ea"/>
                  <a:cs typeface="Arial" pitchFamily="34" charset="0"/>
                </a:rPr>
                <a:t>Level</a:t>
              </a:r>
              <a:r>
                <a:rPr lang="da-DK" sz="1000" kern="1200" cap="none" baseline="0" noProof="0" dirty="0">
                  <a:solidFill>
                    <a:schemeClr val="bg1"/>
                  </a:solidFill>
                  <a:latin typeface="Arial" pitchFamily="34" charset="0"/>
                  <a:ea typeface="+mn-ea"/>
                  <a:cs typeface="Arial" pitchFamily="34" charset="0"/>
                </a:rPr>
                <a:t> 2: Brødtekst</a:t>
              </a:r>
            </a:p>
            <a:p>
              <a:pPr algn="r"/>
              <a:r>
                <a:rPr lang="da-DK" sz="1000" kern="1200" cap="none" baseline="0" noProof="0" dirty="0" err="1">
                  <a:solidFill>
                    <a:schemeClr val="bg1"/>
                  </a:solidFill>
                  <a:latin typeface="Arial" pitchFamily="34" charset="0"/>
                  <a:ea typeface="+mn-ea"/>
                  <a:cs typeface="Arial" pitchFamily="34" charset="0"/>
                </a:rPr>
                <a:t>Level</a:t>
              </a:r>
              <a:r>
                <a:rPr lang="da-DK" sz="1000" kern="1200" cap="none" baseline="0" noProof="0" dirty="0">
                  <a:solidFill>
                    <a:schemeClr val="bg1"/>
                  </a:solidFill>
                  <a:latin typeface="Arial" pitchFamily="34" charset="0"/>
                  <a:ea typeface="+mn-ea"/>
                  <a:cs typeface="Arial" pitchFamily="34" charset="0"/>
                </a:rPr>
                <a:t> 3: </a:t>
              </a:r>
              <a:r>
                <a:rPr lang="da-DK" sz="1000" kern="1200" cap="none" baseline="0" noProof="0" dirty="0" err="1">
                  <a:solidFill>
                    <a:schemeClr val="bg1"/>
                  </a:solidFill>
                  <a:latin typeface="Arial" pitchFamily="34" charset="0"/>
                  <a:ea typeface="+mn-ea"/>
                  <a:cs typeface="Arial" pitchFamily="34" charset="0"/>
                </a:rPr>
                <a:t>Bulletbrødtekst</a:t>
              </a:r>
              <a:endParaRPr lang="da-DK" sz="1000" kern="1200" cap="none" baseline="0" noProof="0" dirty="0">
                <a:solidFill>
                  <a:schemeClr val="bg1"/>
                </a:solidFill>
                <a:latin typeface="Arial" pitchFamily="34" charset="0"/>
                <a:ea typeface="+mn-ea"/>
                <a:cs typeface="Arial" pitchFamily="34" charset="0"/>
              </a:endParaRPr>
            </a:p>
            <a:p>
              <a:pPr algn="r"/>
              <a:r>
                <a:rPr lang="da-DK" sz="1000" kern="1200" cap="none" baseline="0" noProof="0" dirty="0" err="1">
                  <a:solidFill>
                    <a:schemeClr val="bg1"/>
                  </a:solidFill>
                  <a:latin typeface="Arial" pitchFamily="34" charset="0"/>
                  <a:ea typeface="+mn-ea"/>
                  <a:cs typeface="Arial" pitchFamily="34" charset="0"/>
                </a:rPr>
                <a:t>Level</a:t>
              </a:r>
              <a:r>
                <a:rPr lang="da-DK" sz="1000" kern="1200" cap="none" baseline="0" noProof="0" dirty="0">
                  <a:solidFill>
                    <a:schemeClr val="bg1"/>
                  </a:solidFill>
                  <a:latin typeface="Arial" pitchFamily="34" charset="0"/>
                  <a:ea typeface="+mn-ea"/>
                  <a:cs typeface="Arial" pitchFamily="34" charset="0"/>
                </a:rPr>
                <a:t> 4: som </a:t>
              </a:r>
              <a:r>
                <a:rPr lang="da-DK" sz="1000" kern="1200" cap="none" baseline="0" noProof="0" dirty="0" err="1">
                  <a:solidFill>
                    <a:schemeClr val="bg1"/>
                  </a:solidFill>
                  <a:latin typeface="Arial" pitchFamily="34" charset="0"/>
                  <a:ea typeface="+mn-ea"/>
                  <a:cs typeface="Arial" pitchFamily="34" charset="0"/>
                </a:rPr>
                <a:t>level</a:t>
              </a:r>
              <a:r>
                <a:rPr lang="da-DK" sz="1000" kern="1200" cap="none" baseline="0" noProof="0" dirty="0">
                  <a:solidFill>
                    <a:schemeClr val="bg1"/>
                  </a:solidFill>
                  <a:latin typeface="Arial" pitchFamily="34" charset="0"/>
                  <a:ea typeface="+mn-ea"/>
                  <a:cs typeface="Arial" pitchFamily="34" charset="0"/>
                </a:rPr>
                <a:t> 3 men uden </a:t>
              </a:r>
              <a:r>
                <a:rPr lang="da-DK" sz="1000" kern="1200" cap="none" baseline="0" noProof="0" dirty="0" err="1">
                  <a:solidFill>
                    <a:schemeClr val="bg1"/>
                  </a:solidFill>
                  <a:latin typeface="Arial" pitchFamily="34" charset="0"/>
                  <a:ea typeface="+mn-ea"/>
                  <a:cs typeface="Arial" pitchFamily="34" charset="0"/>
                </a:rPr>
                <a:t>bullet</a:t>
              </a:r>
              <a:endParaRPr lang="da-DK" sz="1000" kern="1200" cap="none" baseline="0" noProof="0" dirty="0">
                <a:solidFill>
                  <a:schemeClr val="bg1"/>
                </a:solidFill>
                <a:latin typeface="Arial" pitchFamily="34" charset="0"/>
                <a:ea typeface="+mn-ea"/>
                <a:cs typeface="Arial" pitchFamily="34" charset="0"/>
              </a:endParaRPr>
            </a:p>
            <a:p>
              <a:pPr algn="r">
                <a:lnSpc>
                  <a:spcPts val="1300"/>
                </a:lnSpc>
              </a:pPr>
              <a:r>
                <a:rPr lang="da-DK" sz="1000" kern="1200" noProof="0" dirty="0">
                  <a:solidFill>
                    <a:schemeClr val="bg1"/>
                  </a:solidFill>
                  <a:latin typeface="Arial" pitchFamily="34" charset="0"/>
                  <a:ea typeface="+mn-ea"/>
                  <a:cs typeface="Arial" pitchFamily="34" charset="0"/>
                </a:rPr>
                <a:t>For at skifte niveau, klik på ’forøge listeniveau’</a:t>
              </a:r>
            </a:p>
            <a:p>
              <a:pPr algn="r">
                <a:lnSpc>
                  <a:spcPts val="1300"/>
                </a:lnSpc>
              </a:pPr>
              <a:r>
                <a:rPr lang="da-DK" sz="1000" kern="1200" noProof="0" dirty="0">
                  <a:solidFill>
                    <a:schemeClr val="bg1"/>
                  </a:solidFill>
                  <a:latin typeface="Arial" pitchFamily="34" charset="0"/>
                  <a:ea typeface="+mn-ea"/>
                  <a:cs typeface="Arial" pitchFamily="34" charset="0"/>
                </a:rPr>
                <a:t> eller ’mindske</a:t>
              </a:r>
              <a:r>
                <a:rPr lang="da-DK" sz="1000" kern="1200" baseline="0" noProof="0" dirty="0">
                  <a:solidFill>
                    <a:schemeClr val="bg1"/>
                  </a:solidFill>
                  <a:latin typeface="Arial" pitchFamily="34" charset="0"/>
                  <a:ea typeface="+mn-ea"/>
                  <a:cs typeface="Arial" pitchFamily="34" charset="0"/>
                </a:rPr>
                <a:t> listeniveau’</a:t>
              </a:r>
              <a:endParaRPr lang="da-DK" sz="1000" noProof="0" dirty="0">
                <a:solidFill>
                  <a:schemeClr val="bg1"/>
                </a:solidFill>
                <a:latin typeface="Arial" pitchFamily="34" charset="0"/>
                <a:cs typeface="Arial" pitchFamily="34" charset="0"/>
              </a:endParaRPr>
            </a:p>
          </p:txBody>
        </p:sp>
        <p:pic>
          <p:nvPicPr>
            <p:cNvPr id="21" name="Picture 51"/>
            <p:cNvPicPr>
              <a:picLocks noChangeAspect="1" noChangeArrowheads="1"/>
            </p:cNvPicPr>
            <p:nvPr userDrawn="1"/>
          </p:nvPicPr>
          <p:blipFill>
            <a:blip r:embed="rId2" cstate="print"/>
            <a:srcRect/>
            <a:stretch>
              <a:fillRect/>
            </a:stretch>
          </p:blipFill>
          <p:spPr bwMode="auto">
            <a:xfrm>
              <a:off x="-640936" y="2113658"/>
              <a:ext cx="504825" cy="257175"/>
            </a:xfrm>
            <a:prstGeom prst="rect">
              <a:avLst/>
            </a:prstGeom>
            <a:noFill/>
            <a:ln w="9525">
              <a:noFill/>
              <a:miter lim="800000"/>
              <a:headEnd/>
              <a:tailEnd/>
            </a:ln>
            <a:effectLst/>
          </p:spPr>
        </p:pic>
      </p:grpSp>
      <p:sp>
        <p:nvSpPr>
          <p:cNvPr id="16" name="Title 15"/>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124544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image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2" name="Text Placeholder 10"/>
          <p:cNvSpPr>
            <a:spLocks noGrp="1"/>
          </p:cNvSpPr>
          <p:nvPr>
            <p:ph type="body" sz="quarter" idx="14"/>
          </p:nvPr>
        </p:nvSpPr>
        <p:spPr>
          <a:xfrm>
            <a:off x="6249388" y="3860800"/>
            <a:ext cx="5616575" cy="2305050"/>
          </a:xfrm>
          <a:solidFill>
            <a:schemeClr val="accent2"/>
          </a:solidFill>
        </p:spPr>
        <p:txBody>
          <a:bodyPr lIns="180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0"/>
          <p:cNvSpPr>
            <a:spLocks noGrp="1"/>
          </p:cNvSpPr>
          <p:nvPr>
            <p:ph type="body" sz="quarter" idx="13"/>
          </p:nvPr>
        </p:nvSpPr>
        <p:spPr>
          <a:xfrm>
            <a:off x="342000" y="3860800"/>
            <a:ext cx="5607203" cy="2305050"/>
          </a:xfrm>
          <a:solidFill>
            <a:schemeClr val="accent1"/>
          </a:solidFill>
        </p:spPr>
        <p:txBody>
          <a:bodyPr lIns="180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560373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8" name="Picture Placeholder 16"/>
          <p:cNvSpPr>
            <a:spLocks noGrp="1"/>
          </p:cNvSpPr>
          <p:nvPr>
            <p:ph type="pic" sz="quarter" idx="16"/>
          </p:nvPr>
        </p:nvSpPr>
        <p:spPr>
          <a:xfrm>
            <a:off x="6258913" y="1276540"/>
            <a:ext cx="560705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dirty="0"/>
          </a:p>
        </p:txBody>
      </p:sp>
    </p:spTree>
    <p:extLst>
      <p:ext uri="{BB962C8B-B14F-4D97-AF65-F5344CB8AC3E}">
        <p14:creationId xmlns:p14="http://schemas.microsoft.com/office/powerpoint/2010/main" val="3894190777"/>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 pics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accent4"/>
          </a:solidFill>
        </p:spPr>
        <p:txBody>
          <a:bodyPr lIns="108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solidFill>
        </p:spPr>
        <p:txBody>
          <a:bodyPr lIns="108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Picture Placeholder 16"/>
          <p:cNvSpPr>
            <a:spLocks noGrp="1"/>
          </p:cNvSpPr>
          <p:nvPr>
            <p:ph type="pic" sz="quarter" idx="17"/>
          </p:nvPr>
        </p:nvSpPr>
        <p:spPr>
          <a:xfrm>
            <a:off x="4268924"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6" name="Text Placeholder 10"/>
          <p:cNvSpPr>
            <a:spLocks noGrp="1"/>
          </p:cNvSpPr>
          <p:nvPr>
            <p:ph type="body" sz="quarter" idx="18"/>
          </p:nvPr>
        </p:nvSpPr>
        <p:spPr>
          <a:xfrm>
            <a:off x="8193208" y="3860800"/>
            <a:ext cx="3663380" cy="2305050"/>
          </a:xfrm>
          <a:solidFill>
            <a:schemeClr val="accent1"/>
          </a:solidFill>
        </p:spPr>
        <p:txBody>
          <a:bodyPr lIns="108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2"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28100663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pics and one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5" cy="2305050"/>
          </a:xfrm>
          <a:solidFill>
            <a:schemeClr val="accent4"/>
          </a:solidFill>
        </p:spPr>
        <p:txBody>
          <a:bodyPr lIns="180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5" name="Picture Placeholder 16"/>
          <p:cNvSpPr>
            <a:spLocks noGrp="1"/>
          </p:cNvSpPr>
          <p:nvPr>
            <p:ph type="pic" sz="quarter" idx="17"/>
          </p:nvPr>
        </p:nvSpPr>
        <p:spPr>
          <a:xfrm>
            <a:off x="4268924"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1"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75055438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ic and three text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58124"/>
            <a:ext cx="3663380" cy="2305050"/>
          </a:xfrm>
          <a:solidFill>
            <a:schemeClr val="tx2"/>
          </a:solidFill>
        </p:spPr>
        <p:txBody>
          <a:bodyPr lIns="144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1"/>
          </a:solidFill>
        </p:spPr>
        <p:txBody>
          <a:bodyPr lIns="144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4"/>
          </a:solidFill>
        </p:spPr>
        <p:txBody>
          <a:bodyPr lIns="144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2653933463"/>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and one text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4" cy="2305050"/>
          </a:xfrm>
          <a:solidFill>
            <a:schemeClr val="accent4"/>
          </a:solidFill>
        </p:spPr>
        <p:txBody>
          <a:bodyPr lIns="180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8"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75147022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enum questions - 3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1277897"/>
            <a:ext cx="5040000" cy="1504800"/>
          </a:xfrm>
          <a:solidFill>
            <a:schemeClr val="accent2"/>
          </a:solidFill>
        </p:spPr>
        <p:txBody>
          <a:bodyPr/>
          <a:lstStyle>
            <a:lvl1pPr>
              <a:defRPr sz="2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Text Placeholder 10"/>
          <p:cNvSpPr>
            <a:spLocks noGrp="1"/>
          </p:cNvSpPr>
          <p:nvPr>
            <p:ph type="body" sz="quarter" idx="14"/>
          </p:nvPr>
        </p:nvSpPr>
        <p:spPr>
          <a:xfrm>
            <a:off x="3580687" y="2969200"/>
            <a:ext cx="5040000" cy="1504800"/>
          </a:xfrm>
          <a:solidFill>
            <a:schemeClr val="accent4"/>
          </a:solidFill>
        </p:spPr>
        <p:txBody>
          <a:bodyPr/>
          <a:lstStyle>
            <a:lvl1pPr>
              <a:defRPr sz="2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0"/>
          <p:cNvSpPr>
            <a:spLocks noGrp="1"/>
          </p:cNvSpPr>
          <p:nvPr>
            <p:ph type="body" sz="quarter" idx="15"/>
          </p:nvPr>
        </p:nvSpPr>
        <p:spPr>
          <a:xfrm>
            <a:off x="6815451" y="4660504"/>
            <a:ext cx="5040000" cy="1504800"/>
          </a:xfrm>
          <a:solidFill>
            <a:schemeClr val="accent1"/>
          </a:solidFill>
        </p:spPr>
        <p:txBody>
          <a:bodyPr/>
          <a:lstStyle>
            <a:lvl1pPr>
              <a:defRPr sz="2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dirty="0"/>
          </a:p>
        </p:txBody>
      </p:sp>
    </p:spTree>
    <p:extLst>
      <p:ext uri="{BB962C8B-B14F-4D97-AF65-F5344CB8AC3E}">
        <p14:creationId xmlns:p14="http://schemas.microsoft.com/office/powerpoint/2010/main" val="27274638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1277896"/>
            <a:ext cx="11509527" cy="3789401"/>
          </a:xfrm>
          <a:solidFill>
            <a:schemeClr val="accent1"/>
          </a:solidFill>
        </p:spPr>
        <p:txBody>
          <a:bodyPr lIns="180000" tIns="108000" rIns="108000" bIns="108000"/>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0"/>
          <p:cNvSpPr>
            <a:spLocks noGrp="1"/>
          </p:cNvSpPr>
          <p:nvPr>
            <p:ph type="body" sz="quarter" idx="15"/>
          </p:nvPr>
        </p:nvSpPr>
        <p:spPr>
          <a:xfrm>
            <a:off x="342000" y="5301208"/>
            <a:ext cx="11509527" cy="864096"/>
          </a:xfrm>
          <a:solidFill>
            <a:schemeClr val="accent4"/>
          </a:solidFill>
        </p:spPr>
        <p:txBody>
          <a:bodyPr lIns="144000" tIns="72000" rIns="72000" bIns="72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42958672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42000" y="1271444"/>
            <a:ext cx="11521678" cy="4894406"/>
          </a:xfrm>
          <a:prstGeom prst="rect">
            <a:avLst/>
          </a:prstGeom>
          <a:noFill/>
          <a:ln w="9525">
            <a:noFill/>
            <a:miter lim="800000"/>
            <a:headEnd/>
            <a:tailEnd/>
          </a:ln>
        </p:spPr>
        <p:txBody>
          <a:bodyPr vert="horz" wrap="square" lIns="50800" tIns="50400" rIns="50400" bIns="50400" numCol="1" anchor="t" anchorCtr="0" compatLnSpc="1">
            <a:prstTxWarp prst="textNoShape">
              <a:avLst/>
            </a:prstTxWarp>
          </a:bodyPr>
          <a:lstStyle/>
          <a:p>
            <a:pPr lvl="0"/>
            <a:endParaRPr lang="en-US" noProof="0" dirty="0"/>
          </a:p>
        </p:txBody>
      </p:sp>
      <p:sp>
        <p:nvSpPr>
          <p:cNvPr id="4" name="Date Placeholder 3"/>
          <p:cNvSpPr>
            <a:spLocks noGrp="1"/>
          </p:cNvSpPr>
          <p:nvPr>
            <p:ph type="dt" sz="half" idx="2"/>
          </p:nvPr>
        </p:nvSpPr>
        <p:spPr bwMode="auto">
          <a:xfrm>
            <a:off x="10162118" y="6534151"/>
            <a:ext cx="1693333" cy="182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fld id="{38AF6AC0-A584-4699-A38E-B7D230F9D472}" type="datetime6">
              <a:rPr lang="da-DK" smtClean="0"/>
              <a:pPr/>
              <a:t>19.9.2017</a:t>
            </a:fld>
            <a:endParaRPr lang="da-DK" dirty="0"/>
          </a:p>
        </p:txBody>
      </p:sp>
      <p:sp>
        <p:nvSpPr>
          <p:cNvPr id="5" name="Footer Placeholder 4"/>
          <p:cNvSpPr>
            <a:spLocks noGrp="1"/>
          </p:cNvSpPr>
          <p:nvPr>
            <p:ph type="ftr" sz="quarter" idx="3"/>
          </p:nvPr>
        </p:nvSpPr>
        <p:spPr>
          <a:xfrm>
            <a:off x="2736851" y="6399214"/>
            <a:ext cx="6720416" cy="103187"/>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endParaRPr lang="da-DK" dirty="0"/>
          </a:p>
        </p:txBody>
      </p:sp>
      <p:sp>
        <p:nvSpPr>
          <p:cNvPr id="6" name="Slide Number Placeholder 5"/>
          <p:cNvSpPr>
            <a:spLocks noGrp="1"/>
          </p:cNvSpPr>
          <p:nvPr>
            <p:ph type="sldNum" sz="quarter" idx="4"/>
          </p:nvPr>
        </p:nvSpPr>
        <p:spPr bwMode="auto">
          <a:xfrm>
            <a:off x="10498667" y="6397625"/>
            <a:ext cx="1358900" cy="12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Georgia" pitchFamily="18" charset="0"/>
              </a:defRPr>
            </a:lvl1pPr>
          </a:lstStyle>
          <a:p>
            <a:r>
              <a:rPr lang="da-DK" dirty="0">
                <a:latin typeface="Verdana" panose="020B0604030504040204" pitchFamily="34" charset="0"/>
                <a:ea typeface="Verdana" panose="020B0604030504040204" pitchFamily="34" charset="0"/>
                <a:cs typeface="Verdana" panose="020B0604030504040204" pitchFamily="34" charset="0"/>
              </a:rPr>
              <a:t>Slide</a:t>
            </a:r>
            <a:r>
              <a:rPr lang="da-DK" dirty="0"/>
              <a:t> </a:t>
            </a:r>
            <a:fld id="{8A58E4B7-0C53-4D1B-89B3-DED3806AF999}" type="slidenum">
              <a:rPr lang="da-DK" smtClean="0"/>
              <a:pPr/>
              <a:t>‹#›</a:t>
            </a:fld>
            <a:endParaRPr lang="da-DK" dirty="0"/>
          </a:p>
        </p:txBody>
      </p:sp>
      <p:cxnSp>
        <p:nvCxnSpPr>
          <p:cNvPr id="7" name="Straight Connector 6"/>
          <p:cNvCxnSpPr/>
          <p:nvPr/>
        </p:nvCxnSpPr>
        <p:spPr>
          <a:xfrm flipV="1">
            <a:off x="335360" y="6310313"/>
            <a:ext cx="11520000" cy="1"/>
          </a:xfrm>
          <a:prstGeom prst="line">
            <a:avLst/>
          </a:prstGeom>
          <a:ln w="3175" cap="flat" cmpd="sng" algn="ctr">
            <a:solidFill>
              <a:schemeClr val="tx1">
                <a:lumMod val="85000"/>
                <a:lumOff val="15000"/>
                <a:alpha val="31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07576" y="6409745"/>
            <a:ext cx="1530775" cy="187607"/>
          </a:xfrm>
          <a:prstGeom prst="rect">
            <a:avLst/>
          </a:prstGeom>
        </p:spPr>
      </p:pic>
      <p:sp>
        <p:nvSpPr>
          <p:cNvPr id="10" name="Title Placeholder 1"/>
          <p:cNvSpPr>
            <a:spLocks noGrp="1"/>
          </p:cNvSpPr>
          <p:nvPr>
            <p:ph type="title"/>
          </p:nvPr>
        </p:nvSpPr>
        <p:spPr bwMode="auto">
          <a:xfrm>
            <a:off x="336000" y="260350"/>
            <a:ext cx="11521038" cy="855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title style</a:t>
            </a:r>
            <a:endParaRPr lang="da-DK" noProof="0"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72" r:id="rId4"/>
    <p:sldLayoutId id="2147483675" r:id="rId5"/>
    <p:sldLayoutId id="2147483681" r:id="rId6"/>
    <p:sldLayoutId id="2147483673" r:id="rId7"/>
    <p:sldLayoutId id="2147483676" r:id="rId8"/>
    <p:sldLayoutId id="2147483677" r:id="rId9"/>
    <p:sldLayoutId id="2147483678" r:id="rId10"/>
    <p:sldLayoutId id="2147483680" r:id="rId11"/>
    <p:sldLayoutId id="2147483674" r:id="rId12"/>
    <p:sldLayoutId id="2147483679" r:id="rId13"/>
    <p:sldLayoutId id="2147483682" r:id="rId14"/>
    <p:sldLayoutId id="2147483684" r:id="rId15"/>
    <p:sldLayoutId id="2147483683" r:id="rId16"/>
    <p:sldLayoutId id="2147483685" r:id="rId17"/>
    <p:sldLayoutId id="2147483686" r:id="rId18"/>
    <p:sldLayoutId id="2147483687" r:id="rId19"/>
    <p:sldLayoutId id="2147483688" r:id="rId20"/>
    <p:sldLayoutId id="2147483689" r:id="rId21"/>
  </p:sldLayoutIdLst>
  <p:hf hdr="0" ftr="0"/>
  <p:txStyles>
    <p:titleStyle>
      <a:lvl1pPr algn="l" defTabSz="457200" rtl="0" eaLnBrk="1" fontAlgn="base" hangingPunct="1">
        <a:spcBef>
          <a:spcPct val="0"/>
        </a:spcBef>
        <a:spcAft>
          <a:spcPct val="0"/>
        </a:spcAft>
        <a:defRPr sz="2800" kern="1200" cap="none" baseline="0">
          <a:solidFill>
            <a:schemeClr val="accent2"/>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2400">
          <a:solidFill>
            <a:schemeClr val="tx2"/>
          </a:solidFill>
          <a:latin typeface="Gotham Light" pitchFamily="50" charset="0"/>
        </a:defRPr>
      </a:lvl2pPr>
      <a:lvl3pPr algn="l" defTabSz="457200" rtl="0" eaLnBrk="1" fontAlgn="base" hangingPunct="1">
        <a:spcBef>
          <a:spcPct val="0"/>
        </a:spcBef>
        <a:spcAft>
          <a:spcPct val="0"/>
        </a:spcAft>
        <a:defRPr sz="2400">
          <a:solidFill>
            <a:schemeClr val="tx2"/>
          </a:solidFill>
          <a:latin typeface="Gotham Light" pitchFamily="50" charset="0"/>
        </a:defRPr>
      </a:lvl3pPr>
      <a:lvl4pPr algn="l" defTabSz="457200" rtl="0" eaLnBrk="1" fontAlgn="base" hangingPunct="1">
        <a:spcBef>
          <a:spcPct val="0"/>
        </a:spcBef>
        <a:spcAft>
          <a:spcPct val="0"/>
        </a:spcAft>
        <a:defRPr sz="2400">
          <a:solidFill>
            <a:schemeClr val="tx2"/>
          </a:solidFill>
          <a:latin typeface="Gotham Light" pitchFamily="50" charset="0"/>
        </a:defRPr>
      </a:lvl4pPr>
      <a:lvl5pPr algn="l" defTabSz="457200" rtl="0" eaLnBrk="1" fontAlgn="base" hangingPunct="1">
        <a:spcBef>
          <a:spcPct val="0"/>
        </a:spcBef>
        <a:spcAft>
          <a:spcPct val="0"/>
        </a:spcAft>
        <a:defRPr sz="2400">
          <a:solidFill>
            <a:schemeClr val="tx2"/>
          </a:solidFill>
          <a:latin typeface="Gotham Light" pitchFamily="50" charset="0"/>
        </a:defRPr>
      </a:lvl5pPr>
      <a:lvl6pPr marL="457200" algn="l" defTabSz="457200" rtl="0" eaLnBrk="1" fontAlgn="base" hangingPunct="1">
        <a:spcBef>
          <a:spcPct val="0"/>
        </a:spcBef>
        <a:spcAft>
          <a:spcPct val="0"/>
        </a:spcAft>
        <a:defRPr sz="2400">
          <a:solidFill>
            <a:schemeClr val="tx2"/>
          </a:solidFill>
          <a:latin typeface="Gotham Light" pitchFamily="50" charset="0"/>
        </a:defRPr>
      </a:lvl6pPr>
      <a:lvl7pPr marL="914400" algn="l" defTabSz="457200" rtl="0" eaLnBrk="1" fontAlgn="base" hangingPunct="1">
        <a:spcBef>
          <a:spcPct val="0"/>
        </a:spcBef>
        <a:spcAft>
          <a:spcPct val="0"/>
        </a:spcAft>
        <a:defRPr sz="2400">
          <a:solidFill>
            <a:schemeClr val="tx2"/>
          </a:solidFill>
          <a:latin typeface="Gotham Light" pitchFamily="50" charset="0"/>
        </a:defRPr>
      </a:lvl7pPr>
      <a:lvl8pPr marL="1371600" algn="l" defTabSz="457200" rtl="0" eaLnBrk="1" fontAlgn="base" hangingPunct="1">
        <a:spcBef>
          <a:spcPct val="0"/>
        </a:spcBef>
        <a:spcAft>
          <a:spcPct val="0"/>
        </a:spcAft>
        <a:defRPr sz="2400">
          <a:solidFill>
            <a:schemeClr val="tx2"/>
          </a:solidFill>
          <a:latin typeface="Gotham Light" pitchFamily="50" charset="0"/>
        </a:defRPr>
      </a:lvl8pPr>
      <a:lvl9pPr marL="1828800" algn="l" defTabSz="457200" rtl="0" eaLnBrk="1" fontAlgn="base" hangingPunct="1">
        <a:spcBef>
          <a:spcPct val="0"/>
        </a:spcBef>
        <a:spcAft>
          <a:spcPct val="0"/>
        </a:spcAft>
        <a:defRPr sz="2400">
          <a:solidFill>
            <a:schemeClr val="tx2"/>
          </a:solidFill>
          <a:latin typeface="Gotham Light" pitchFamily="50" charset="0"/>
        </a:defRPr>
      </a:lvl9pPr>
    </p:titleStyle>
    <p:bodyStyle>
      <a:lvl1pPr algn="l" defTabSz="457200" rtl="0" eaLnBrk="1" fontAlgn="base" hangingPunct="1">
        <a:spcBef>
          <a:spcPct val="20000"/>
        </a:spcBef>
        <a:spcAft>
          <a:spcPct val="0"/>
        </a:spcAft>
        <a:buFont typeface="Arial" charset="0"/>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4" userDrawn="1">
          <p15:clr>
            <a:srgbClr val="F26B43"/>
          </p15:clr>
        </p15:guide>
        <p15:guide id="3" orient="horz" pos="709" userDrawn="1">
          <p15:clr>
            <a:srgbClr val="F26B43"/>
          </p15:clr>
        </p15:guide>
        <p15:guide id="4" orient="horz" pos="3884" userDrawn="1">
          <p15:clr>
            <a:srgbClr val="F26B43"/>
          </p15:clr>
        </p15:guide>
        <p15:guide id="5" orient="horz" pos="799" userDrawn="1">
          <p15:clr>
            <a:srgbClr val="F26B43"/>
          </p15:clr>
        </p15:guide>
        <p15:guide id="6" pos="211" userDrawn="1">
          <p15:clr>
            <a:srgbClr val="F26B43"/>
          </p15:clr>
        </p15:guide>
        <p15:guide id="7" pos="74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dainstitute.com/toolbox/transitions_management/" TargetMode="External"/><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idainstitute.com/fileadmin/user_upload/Downloads/Transitions_Management/Resources/teenAsHealthCareConsumers.pdf" TargetMode="External"/><Relationship Id="rId2" Type="http://schemas.openxmlformats.org/officeDocument/2006/relationships/hyperlink" Target="http://www.idainstitute.com/" TargetMode="External"/><Relationship Id="rId1" Type="http://schemas.openxmlformats.org/officeDocument/2006/relationships/slideLayout" Target="../slideLayouts/slideLayout21.xml"/><Relationship Id="rId5" Type="http://schemas.openxmlformats.org/officeDocument/2006/relationships/hyperlink" Target="http://idainstitute.com/fileadmin/user_upload/Downloads/Transitions_Management/Resources/PlanningSuccesTransition1.pdf" TargetMode="External"/><Relationship Id="rId4" Type="http://schemas.openxmlformats.org/officeDocument/2006/relationships/hyperlink" Target="http://idainstitute.com/fileadmin/user_upload/Downloads/Transitions_Management/Resources/Theory_and_Research_in_Education-2009-Niemiec-133-44.pdf"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ndcs.org.uk/family_support/leaving_school/index.html" TargetMode="External"/><Relationship Id="rId3" Type="http://schemas.openxmlformats.org/officeDocument/2006/relationships/hyperlink" Target="http://idainstitute.com/fileadmin/user_upload/Downloads/Transitions_Management/Resources/Transitions_in_the_Lives_of_Children_and_Young_People_Resilience_Factors.pdf" TargetMode="External"/><Relationship Id="rId7" Type="http://schemas.openxmlformats.org/officeDocument/2006/relationships/hyperlink" Target="http://idainstitute.com/fileadmin/user_upload/Downloads/Transitions_Management/Resources/ParentsAndTranstion.pdf" TargetMode="External"/><Relationship Id="rId2" Type="http://schemas.openxmlformats.org/officeDocument/2006/relationships/hyperlink" Target="http://idainstitute.com/fileadmin/user_upload/Downloads/Transitions_Management/Resources/2007_-_Michael_L_Wehmeyer_-_SelfDeterminationandStudentTransitionPlanningKnowl_retrieved_2015-05-07_.pdf" TargetMode="External"/><Relationship Id="rId1" Type="http://schemas.openxmlformats.org/officeDocument/2006/relationships/slideLayout" Target="../slideLayouts/slideLayout21.xml"/><Relationship Id="rId6" Type="http://schemas.openxmlformats.org/officeDocument/2006/relationships/hyperlink" Target="http://www.bcfamilyhearing.com/images/uploads/K_transition_workbook_edited_October_2012.pdf" TargetMode="External"/><Relationship Id="rId5" Type="http://schemas.openxmlformats.org/officeDocument/2006/relationships/hyperlink" Target="http://idainstitute.com/fileadmin/user_upload/Downloads/Transitions_Management/Resources/Wellness_Skills_Development_Chart.pdf" TargetMode="External"/><Relationship Id="rId4" Type="http://schemas.openxmlformats.org/officeDocument/2006/relationships/hyperlink" Target="http://idainstitute.com/fileadmin/user_upload/Downloads/Transitions_Management/Resources/RiteOfPassage.pdf" TargetMode="External"/><Relationship Id="rId9" Type="http://schemas.openxmlformats.org/officeDocument/2006/relationships/hyperlink" Target="http://idainstitute.com/fileadmin/user_upload/Downloads/Transitions_Management/Resources/Supporting_deaf_young_people_through_transition__England__WEB_FINAL.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23392" y="3645024"/>
            <a:ext cx="10513168" cy="622300"/>
          </a:xfrm>
        </p:spPr>
        <p:txBody>
          <a:bodyPr/>
          <a:lstStyle/>
          <a:p>
            <a:r>
              <a:rPr lang="en-US" sz="2400" b="1" dirty="0"/>
              <a:t>Cheryl DeConde Johnson</a:t>
            </a:r>
          </a:p>
          <a:p>
            <a:r>
              <a:rPr lang="en-US" sz="2400" b="1" dirty="0"/>
              <a:t>The </a:t>
            </a:r>
            <a:r>
              <a:rPr lang="en-US" sz="2400" b="1" dirty="0" err="1"/>
              <a:t>ADEvantage</a:t>
            </a:r>
            <a:r>
              <a:rPr lang="en-US" sz="2400" b="1" dirty="0"/>
              <a:t>: Audiology-Deaf Education vantage consulting </a:t>
            </a:r>
          </a:p>
        </p:txBody>
      </p:sp>
      <p:sp>
        <p:nvSpPr>
          <p:cNvPr id="3" name="Title 2"/>
          <p:cNvSpPr>
            <a:spLocks noGrp="1"/>
          </p:cNvSpPr>
          <p:nvPr>
            <p:ph type="title"/>
          </p:nvPr>
        </p:nvSpPr>
        <p:spPr>
          <a:xfrm>
            <a:off x="695400" y="980728"/>
            <a:ext cx="9217024" cy="432048"/>
          </a:xfrm>
        </p:spPr>
        <p:txBody>
          <a:bodyPr/>
          <a:lstStyle/>
          <a:p>
            <a:r>
              <a:rPr lang="en-US" sz="4800" b="1" dirty="0">
                <a:solidFill>
                  <a:srgbClr val="FF0000"/>
                </a:solidFill>
              </a:rPr>
              <a:t>Supporting Children and Teens As They Navigate Their Access</a:t>
            </a:r>
          </a:p>
        </p:txBody>
      </p:sp>
    </p:spTree>
    <p:extLst>
      <p:ext uri="{BB962C8B-B14F-4D97-AF65-F5344CB8AC3E}">
        <p14:creationId xmlns:p14="http://schemas.microsoft.com/office/powerpoint/2010/main" val="59541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0162118" y="6534151"/>
            <a:ext cx="1693333" cy="182563"/>
          </a:xfrm>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4294967295"/>
          </p:nvPr>
        </p:nvSpPr>
        <p:spPr>
          <a:xfrm>
            <a:off x="10498667" y="6397625"/>
            <a:ext cx="1358900" cy="127000"/>
          </a:xfrm>
        </p:spPr>
        <p:txBody>
          <a:bodyPr/>
          <a:lstStyle/>
          <a:p>
            <a:r>
              <a:rPr lang="da-DK" noProof="0"/>
              <a:t>Slide </a:t>
            </a:r>
            <a:fld id="{8A58E4B7-0C53-4D1B-89B3-DED3806AF999}" type="slidenum">
              <a:rPr lang="da-DK" noProof="0" smtClean="0"/>
              <a:pPr/>
              <a:t>10</a:t>
            </a:fld>
            <a:endParaRPr lang="da-DK" noProof="0"/>
          </a:p>
        </p:txBody>
      </p:sp>
      <p:sp>
        <p:nvSpPr>
          <p:cNvPr id="4" name="Title 3"/>
          <p:cNvSpPr>
            <a:spLocks noGrp="1"/>
          </p:cNvSpPr>
          <p:nvPr>
            <p:ph type="title"/>
          </p:nvPr>
        </p:nvSpPr>
        <p:spPr/>
        <p:txBody>
          <a:bodyPr/>
          <a:lstStyle/>
          <a:p>
            <a:r>
              <a:rPr lang="en-US" dirty="0"/>
              <a:t>How to Support Transitions</a:t>
            </a:r>
          </a:p>
        </p:txBody>
      </p:sp>
      <p:sp>
        <p:nvSpPr>
          <p:cNvPr id="5" name="Text Placeholder 4"/>
          <p:cNvSpPr>
            <a:spLocks noGrp="1"/>
          </p:cNvSpPr>
          <p:nvPr>
            <p:ph type="body" sz="quarter" idx="13"/>
          </p:nvPr>
        </p:nvSpPr>
        <p:spPr>
          <a:xfrm>
            <a:off x="263352" y="908721"/>
            <a:ext cx="11592098" cy="5256584"/>
          </a:xfrm>
        </p:spPr>
        <p:txBody>
          <a:bodyPr/>
          <a:lstStyle/>
          <a:p>
            <a:pPr marL="342900" indent="-342900">
              <a:buFont typeface="Arial" panose="020B0604020202020204" pitchFamily="34" charset="0"/>
              <a:buChar char="•"/>
            </a:pPr>
            <a:r>
              <a:rPr lang="en-US" dirty="0"/>
              <a:t>Identify key transitions in educational settings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Name those transitions for parents and children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Determine what will be needed for upcoming transition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Dialogue with parents and children about upcoming transition</a:t>
            </a:r>
          </a:p>
          <a:p>
            <a:r>
              <a:rPr lang="en-US" dirty="0"/>
              <a:t> </a:t>
            </a:r>
          </a:p>
          <a:p>
            <a:pPr marL="342900" indent="-342900">
              <a:buFont typeface="Arial" panose="020B0604020202020204" pitchFamily="34" charset="0"/>
              <a:buChar char="•"/>
            </a:pPr>
            <a:r>
              <a:rPr lang="en-US" dirty="0"/>
              <a:t>Create opportunities for reflection, exploration and experience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Recognize the parents’ and children’s growth</a:t>
            </a:r>
          </a:p>
          <a:p>
            <a:pPr marL="342900" indent="-342900">
              <a:buFont typeface="Arial" panose="020B0604020202020204" pitchFamily="34" charset="0"/>
              <a:buChar char="•"/>
            </a:pPr>
            <a:endParaRPr lang="en-US" dirty="0"/>
          </a:p>
          <a:p>
            <a:r>
              <a:rPr lang="en-US" dirty="0"/>
              <a:t> </a:t>
            </a:r>
          </a:p>
          <a:p>
            <a:endParaRPr lang="en-US" dirty="0"/>
          </a:p>
        </p:txBody>
      </p:sp>
    </p:spTree>
    <p:extLst>
      <p:ext uri="{BB962C8B-B14F-4D97-AF65-F5344CB8AC3E}">
        <p14:creationId xmlns:p14="http://schemas.microsoft.com/office/powerpoint/2010/main" val="120897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11</a:t>
            </a:fld>
            <a:endParaRPr lang="da-DK" noProof="0"/>
          </a:p>
        </p:txBody>
      </p:sp>
      <p:sp>
        <p:nvSpPr>
          <p:cNvPr id="2" name="Title 1"/>
          <p:cNvSpPr>
            <a:spLocks noGrp="1"/>
          </p:cNvSpPr>
          <p:nvPr>
            <p:ph type="title"/>
          </p:nvPr>
        </p:nvSpPr>
        <p:spPr>
          <a:xfrm>
            <a:off x="335360" y="116632"/>
            <a:ext cx="11521038" cy="504354"/>
          </a:xfrm>
        </p:spPr>
        <p:txBody>
          <a:bodyPr/>
          <a:lstStyle/>
          <a:p>
            <a:r>
              <a:rPr lang="da-DK" dirty="0"/>
              <a:t>Social-Emotional Learning (SEL) Competency Clusters*</a:t>
            </a:r>
          </a:p>
        </p:txBody>
      </p:sp>
      <p:grpSp>
        <p:nvGrpSpPr>
          <p:cNvPr id="9" name="Group 8"/>
          <p:cNvGrpSpPr/>
          <p:nvPr/>
        </p:nvGrpSpPr>
        <p:grpSpPr>
          <a:xfrm>
            <a:off x="1559496" y="620688"/>
            <a:ext cx="9078419" cy="6088735"/>
            <a:chOff x="1559496" y="692696"/>
            <a:chExt cx="9078419" cy="6088735"/>
          </a:xfrm>
        </p:grpSpPr>
        <p:grpSp>
          <p:nvGrpSpPr>
            <p:cNvPr id="59" name="Group 58"/>
            <p:cNvGrpSpPr/>
            <p:nvPr/>
          </p:nvGrpSpPr>
          <p:grpSpPr>
            <a:xfrm>
              <a:off x="1559496" y="692696"/>
              <a:ext cx="9078419" cy="4669424"/>
              <a:chOff x="2423592" y="1628800"/>
              <a:chExt cx="7459857" cy="3836927"/>
            </a:xfrm>
          </p:grpSpPr>
          <p:sp>
            <p:nvSpPr>
              <p:cNvPr id="27" name="Oval 26"/>
              <p:cNvSpPr/>
              <p:nvPr/>
            </p:nvSpPr>
            <p:spPr>
              <a:xfrm>
                <a:off x="5053175" y="2449141"/>
                <a:ext cx="2196244" cy="219624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da-DK" sz="1400" dirty="0"/>
              </a:p>
            </p:txBody>
          </p:sp>
          <p:grpSp>
            <p:nvGrpSpPr>
              <p:cNvPr id="28" name="Group 27"/>
              <p:cNvGrpSpPr/>
              <p:nvPr/>
            </p:nvGrpSpPr>
            <p:grpSpPr>
              <a:xfrm>
                <a:off x="2423592" y="1628800"/>
                <a:ext cx="2016224" cy="1512168"/>
                <a:chOff x="1061610" y="1752313"/>
                <a:chExt cx="2016224" cy="1512168"/>
              </a:xfrm>
            </p:grpSpPr>
            <p:sp>
              <p:nvSpPr>
                <p:cNvPr id="44" name="Oval 43"/>
                <p:cNvSpPr/>
                <p:nvPr/>
              </p:nvSpPr>
              <p:spPr>
                <a:xfrm>
                  <a:off x="1313638" y="1752313"/>
                  <a:ext cx="1512168" cy="151216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endParaRPr lang="da-DK" sz="1600" dirty="0"/>
                </a:p>
              </p:txBody>
            </p:sp>
            <p:sp>
              <p:nvSpPr>
                <p:cNvPr id="45" name="Rectangle 44"/>
                <p:cNvSpPr/>
                <p:nvPr/>
              </p:nvSpPr>
              <p:spPr>
                <a:xfrm>
                  <a:off x="1061610" y="2277565"/>
                  <a:ext cx="2016224" cy="632260"/>
                </a:xfrm>
                <a:prstGeom prst="rect">
                  <a:avLst/>
                </a:prstGeom>
              </p:spPr>
              <p:txBody>
                <a:bodyPr wrap="square">
                  <a:spAutoFit/>
                </a:bodyPr>
                <a:lstStyle/>
                <a:p>
                  <a:pPr algn="ctr"/>
                  <a:r>
                    <a:rPr lang="da-DK" sz="2200" dirty="0">
                      <a:solidFill>
                        <a:schemeClr val="bg1"/>
                      </a:solidFill>
                      <a:latin typeface="+mn-lt"/>
                    </a:rPr>
                    <a:t>Relationship </a:t>
                  </a:r>
                </a:p>
                <a:p>
                  <a:pPr algn="ctr"/>
                  <a:r>
                    <a:rPr lang="da-DK" sz="2200" dirty="0">
                      <a:solidFill>
                        <a:schemeClr val="bg1"/>
                      </a:solidFill>
                      <a:latin typeface="+mn-lt"/>
                    </a:rPr>
                    <a:t>Skills</a:t>
                  </a:r>
                </a:p>
              </p:txBody>
            </p:sp>
          </p:grpSp>
          <p:sp>
            <p:nvSpPr>
              <p:cNvPr id="29" name="Oval 28"/>
              <p:cNvSpPr/>
              <p:nvPr/>
            </p:nvSpPr>
            <p:spPr>
              <a:xfrm>
                <a:off x="2675620" y="3953559"/>
                <a:ext cx="1512168" cy="151216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endParaRPr lang="da-DK" sz="1600" dirty="0"/>
              </a:p>
            </p:txBody>
          </p:sp>
          <p:sp>
            <p:nvSpPr>
              <p:cNvPr id="30" name="Rectangle 29"/>
              <p:cNvSpPr/>
              <p:nvPr/>
            </p:nvSpPr>
            <p:spPr>
              <a:xfrm>
                <a:off x="2423592" y="4341499"/>
                <a:ext cx="2016224" cy="657550"/>
              </a:xfrm>
              <a:prstGeom prst="rect">
                <a:avLst/>
              </a:prstGeom>
              <a:noFill/>
            </p:spPr>
            <p:txBody>
              <a:bodyPr wrap="square">
                <a:spAutoFit/>
              </a:bodyPr>
              <a:lstStyle/>
              <a:p>
                <a:pPr algn="ctr"/>
                <a:r>
                  <a:rPr lang="da-DK" sz="2200" dirty="0">
                    <a:solidFill>
                      <a:schemeClr val="bg1"/>
                    </a:solidFill>
                    <a:latin typeface="+mn-lt"/>
                  </a:rPr>
                  <a:t>Social </a:t>
                </a:r>
              </a:p>
              <a:p>
                <a:pPr algn="ctr"/>
                <a:r>
                  <a:rPr lang="da-DK" sz="2200" dirty="0">
                    <a:solidFill>
                      <a:schemeClr val="bg1"/>
                    </a:solidFill>
                    <a:latin typeface="+mn-lt"/>
                  </a:rPr>
                  <a:t>Awarene</a:t>
                </a:r>
                <a:r>
                  <a:rPr lang="da-DK" sz="2400" dirty="0">
                    <a:solidFill>
                      <a:schemeClr val="bg1"/>
                    </a:solidFill>
                    <a:latin typeface="+mn-lt"/>
                  </a:rPr>
                  <a:t>ss</a:t>
                </a:r>
              </a:p>
            </p:txBody>
          </p:sp>
          <p:grpSp>
            <p:nvGrpSpPr>
              <p:cNvPr id="31" name="Group 30"/>
              <p:cNvGrpSpPr/>
              <p:nvPr/>
            </p:nvGrpSpPr>
            <p:grpSpPr>
              <a:xfrm>
                <a:off x="7867225" y="1628800"/>
                <a:ext cx="2016224" cy="1512168"/>
                <a:chOff x="6070612" y="1752313"/>
                <a:chExt cx="2016224" cy="1512168"/>
              </a:xfrm>
            </p:grpSpPr>
            <p:sp>
              <p:nvSpPr>
                <p:cNvPr id="42" name="Oval 41"/>
                <p:cNvSpPr/>
                <p:nvPr/>
              </p:nvSpPr>
              <p:spPr>
                <a:xfrm>
                  <a:off x="6318194" y="1752313"/>
                  <a:ext cx="1512168" cy="1512168"/>
                </a:xfrm>
                <a:prstGeom prst="ellipse">
                  <a:avLst/>
                </a:prstGeom>
                <a:solidFill>
                  <a:srgbClr val="676697"/>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da-DK" sz="1400" dirty="0"/>
                </a:p>
              </p:txBody>
            </p:sp>
            <p:sp>
              <p:nvSpPr>
                <p:cNvPr id="43" name="Rectangle 42"/>
                <p:cNvSpPr/>
                <p:nvPr/>
              </p:nvSpPr>
              <p:spPr>
                <a:xfrm>
                  <a:off x="6070612" y="2157385"/>
                  <a:ext cx="2016224" cy="632260"/>
                </a:xfrm>
                <a:prstGeom prst="rect">
                  <a:avLst/>
                </a:prstGeom>
              </p:spPr>
              <p:txBody>
                <a:bodyPr wrap="square">
                  <a:spAutoFit/>
                </a:bodyPr>
                <a:lstStyle/>
                <a:p>
                  <a:pPr algn="ctr"/>
                  <a:r>
                    <a:rPr lang="da-DK" sz="2200" dirty="0">
                      <a:solidFill>
                        <a:schemeClr val="bg1"/>
                      </a:solidFill>
                      <a:latin typeface="+mn-lt"/>
                    </a:rPr>
                    <a:t>Self-</a:t>
                  </a:r>
                </a:p>
                <a:p>
                  <a:pPr algn="ctr"/>
                  <a:r>
                    <a:rPr lang="da-DK" sz="2200" dirty="0">
                      <a:solidFill>
                        <a:schemeClr val="bg1"/>
                      </a:solidFill>
                      <a:latin typeface="+mn-lt"/>
                    </a:rPr>
                    <a:t>awareness</a:t>
                  </a:r>
                </a:p>
              </p:txBody>
            </p:sp>
          </p:grpSp>
          <p:grpSp>
            <p:nvGrpSpPr>
              <p:cNvPr id="32" name="Group 31"/>
              <p:cNvGrpSpPr/>
              <p:nvPr/>
            </p:nvGrpSpPr>
            <p:grpSpPr>
              <a:xfrm>
                <a:off x="7867225" y="3953559"/>
                <a:ext cx="2016224" cy="1512168"/>
                <a:chOff x="6070612" y="4128577"/>
                <a:chExt cx="2016224" cy="1512168"/>
              </a:xfrm>
            </p:grpSpPr>
            <p:sp>
              <p:nvSpPr>
                <p:cNvPr id="40" name="Oval 39"/>
                <p:cNvSpPr/>
                <p:nvPr/>
              </p:nvSpPr>
              <p:spPr>
                <a:xfrm>
                  <a:off x="6318194" y="4128577"/>
                  <a:ext cx="1512168" cy="151216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endParaRPr lang="da-DK" sz="1600" dirty="0"/>
                </a:p>
              </p:txBody>
            </p:sp>
            <p:sp>
              <p:nvSpPr>
                <p:cNvPr id="41" name="Rectangle 40"/>
                <p:cNvSpPr/>
                <p:nvPr/>
              </p:nvSpPr>
              <p:spPr>
                <a:xfrm>
                  <a:off x="6070612" y="4457347"/>
                  <a:ext cx="2016224" cy="657550"/>
                </a:xfrm>
                <a:prstGeom prst="rect">
                  <a:avLst/>
                </a:prstGeom>
              </p:spPr>
              <p:txBody>
                <a:bodyPr wrap="square">
                  <a:spAutoFit/>
                </a:bodyPr>
                <a:lstStyle/>
                <a:p>
                  <a:pPr algn="ctr"/>
                  <a:r>
                    <a:rPr lang="da-DK" sz="2200" dirty="0">
                      <a:solidFill>
                        <a:schemeClr val="bg1"/>
                      </a:solidFill>
                      <a:latin typeface="+mn-lt"/>
                    </a:rPr>
                    <a:t>Self-</a:t>
                  </a:r>
                </a:p>
                <a:p>
                  <a:pPr algn="ctr"/>
                  <a:r>
                    <a:rPr lang="da-DK" sz="2200" dirty="0">
                      <a:solidFill>
                        <a:schemeClr val="bg1"/>
                      </a:solidFill>
                      <a:latin typeface="+mn-lt"/>
                    </a:rPr>
                    <a:t>managemen</a:t>
                  </a:r>
                  <a:r>
                    <a:rPr lang="da-DK" sz="2400" dirty="0">
                      <a:solidFill>
                        <a:schemeClr val="bg1"/>
                      </a:solidFill>
                      <a:latin typeface="+mn-lt"/>
                    </a:rPr>
                    <a:t>t</a:t>
                  </a:r>
                </a:p>
              </p:txBody>
            </p:sp>
          </p:grpSp>
          <p:grpSp>
            <p:nvGrpSpPr>
              <p:cNvPr id="33" name="Group 32"/>
              <p:cNvGrpSpPr/>
              <p:nvPr/>
            </p:nvGrpSpPr>
            <p:grpSpPr>
              <a:xfrm>
                <a:off x="4218993" y="2655726"/>
                <a:ext cx="3864608" cy="1783075"/>
                <a:chOff x="2843808" y="2860086"/>
                <a:chExt cx="3528392" cy="1630028"/>
              </a:xfrm>
            </p:grpSpPr>
            <p:cxnSp>
              <p:nvCxnSpPr>
                <p:cNvPr id="35" name="Straight Connector 34"/>
                <p:cNvCxnSpPr/>
                <p:nvPr/>
              </p:nvCxnSpPr>
              <p:spPr>
                <a:xfrm>
                  <a:off x="2843808" y="2860086"/>
                  <a:ext cx="648072" cy="3410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5724128" y="2860086"/>
                  <a:ext cx="648072" cy="3410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2843808" y="4149080"/>
                  <a:ext cx="3528392" cy="341034"/>
                  <a:chOff x="2843808" y="4383676"/>
                  <a:chExt cx="3528392" cy="341034"/>
                </a:xfrm>
              </p:grpSpPr>
              <p:cxnSp>
                <p:nvCxnSpPr>
                  <p:cNvPr id="38" name="Straight Connector 37"/>
                  <p:cNvCxnSpPr/>
                  <p:nvPr/>
                </p:nvCxnSpPr>
                <p:spPr>
                  <a:xfrm>
                    <a:off x="5724128" y="4383676"/>
                    <a:ext cx="648072" cy="3410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843808" y="4383676"/>
                    <a:ext cx="648072" cy="3410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4" name="TextBox 33"/>
              <p:cNvSpPr txBox="1"/>
              <p:nvPr/>
            </p:nvSpPr>
            <p:spPr>
              <a:xfrm>
                <a:off x="5145409" y="3158100"/>
                <a:ext cx="2016224" cy="904697"/>
              </a:xfrm>
              <a:prstGeom prst="rect">
                <a:avLst/>
              </a:prstGeom>
              <a:noFill/>
            </p:spPr>
            <p:txBody>
              <a:bodyPr wrap="none" lIns="144000" tIns="144000" rIns="144000" bIns="144000" rtlCol="0">
                <a:noAutofit/>
              </a:bodyPr>
              <a:lstStyle/>
              <a:p>
                <a:pPr algn="ctr"/>
                <a:r>
                  <a:rPr lang="da-DK" sz="2400" b="1" dirty="0">
                    <a:solidFill>
                      <a:schemeClr val="bg1"/>
                    </a:solidFill>
                    <a:latin typeface="+mn-lt"/>
                    <a:ea typeface="Verdana" pitchFamily="34" charset="0"/>
                    <a:cs typeface="Verdana" pitchFamily="34" charset="0"/>
                  </a:rPr>
                  <a:t>Social-Emotional </a:t>
                </a:r>
              </a:p>
              <a:p>
                <a:pPr algn="ctr"/>
                <a:r>
                  <a:rPr lang="da-DK" sz="2400" b="1" dirty="0">
                    <a:solidFill>
                      <a:schemeClr val="bg1"/>
                    </a:solidFill>
                    <a:latin typeface="+mn-lt"/>
                    <a:ea typeface="Verdana" pitchFamily="34" charset="0"/>
                    <a:cs typeface="Verdana" pitchFamily="34" charset="0"/>
                  </a:rPr>
                  <a:t>Learning</a:t>
                </a:r>
                <a:endParaRPr lang="da-DK" sz="2400" b="1" dirty="0">
                  <a:solidFill>
                    <a:schemeClr val="bg1"/>
                  </a:solidFill>
                  <a:latin typeface="+mn-lt"/>
                </a:endParaRPr>
              </a:p>
            </p:txBody>
          </p:sp>
        </p:grpSp>
        <p:sp>
          <p:nvSpPr>
            <p:cNvPr id="25" name="Oval 24"/>
            <p:cNvSpPr/>
            <p:nvPr/>
          </p:nvSpPr>
          <p:spPr>
            <a:xfrm>
              <a:off x="5231904" y="4941168"/>
              <a:ext cx="1840262" cy="184026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Autofit/>
            </a:bodyPr>
            <a:lstStyle/>
            <a:p>
              <a:endParaRPr lang="da-DK" sz="2200" dirty="0"/>
            </a:p>
          </p:txBody>
        </p:sp>
        <p:cxnSp>
          <p:nvCxnSpPr>
            <p:cNvPr id="26" name="Straight Connector 25"/>
            <p:cNvCxnSpPr/>
            <p:nvPr/>
          </p:nvCxnSpPr>
          <p:spPr>
            <a:xfrm>
              <a:off x="6096000" y="4437112"/>
              <a:ext cx="0" cy="36004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31904" y="5301208"/>
              <a:ext cx="1872208" cy="936104"/>
            </a:xfrm>
            <a:prstGeom prst="rect">
              <a:avLst/>
            </a:prstGeom>
            <a:noFill/>
          </p:spPr>
          <p:txBody>
            <a:bodyPr wrap="square" lIns="144000" tIns="144000" rIns="144000" bIns="144000" rtlCol="0">
              <a:noAutofit/>
            </a:bodyPr>
            <a:lstStyle/>
            <a:p>
              <a:pPr algn="ctr"/>
              <a:r>
                <a:rPr lang="en-US" sz="2200" dirty="0">
                  <a:solidFill>
                    <a:schemeClr val="bg1"/>
                  </a:solidFill>
                  <a:latin typeface="+mn-lt"/>
                </a:rPr>
                <a:t>Responsible Decision Making</a:t>
              </a:r>
            </a:p>
          </p:txBody>
        </p:sp>
      </p:grpSp>
      <p:sp>
        <p:nvSpPr>
          <p:cNvPr id="10" name="TextBox 9"/>
          <p:cNvSpPr txBox="1"/>
          <p:nvPr/>
        </p:nvSpPr>
        <p:spPr>
          <a:xfrm>
            <a:off x="263352" y="5373216"/>
            <a:ext cx="3456384" cy="864096"/>
          </a:xfrm>
          <a:prstGeom prst="rect">
            <a:avLst/>
          </a:prstGeom>
          <a:noFill/>
        </p:spPr>
        <p:txBody>
          <a:bodyPr wrap="square" lIns="144000" tIns="144000" rIns="144000" bIns="144000" rtlCol="0">
            <a:noAutofit/>
          </a:bodyPr>
          <a:lstStyle/>
          <a:p>
            <a:r>
              <a:rPr lang="en-US" dirty="0">
                <a:latin typeface="+mn-lt"/>
              </a:rPr>
              <a:t>*Collaborative for Academic, Social, and Emotional Learning (CASEL)</a:t>
            </a:r>
          </a:p>
        </p:txBody>
      </p:sp>
    </p:spTree>
    <p:extLst>
      <p:ext uri="{BB962C8B-B14F-4D97-AF65-F5344CB8AC3E}">
        <p14:creationId xmlns:p14="http://schemas.microsoft.com/office/powerpoint/2010/main" val="270149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04664"/>
            <a:ext cx="10772775" cy="774630"/>
          </a:xfrm>
          <a:noFill/>
          <a:ln>
            <a:solidFill>
              <a:schemeClr val="bg1"/>
            </a:solidFill>
          </a:ln>
        </p:spPr>
        <p:txBody>
          <a:bodyPr>
            <a:normAutofit/>
          </a:bodyPr>
          <a:lstStyle/>
          <a:p>
            <a:r>
              <a:rPr lang="en-US" dirty="0">
                <a:solidFill>
                  <a:srgbClr val="FF0000"/>
                </a:solidFill>
              </a:rPr>
              <a:t>Relationship Skills</a:t>
            </a:r>
          </a:p>
        </p:txBody>
      </p:sp>
      <p:graphicFrame>
        <p:nvGraphicFramePr>
          <p:cNvPr id="4" name="Content Placeholder 3"/>
          <p:cNvGraphicFramePr>
            <a:graphicFrameLocks noGrp="1"/>
          </p:cNvGraphicFramePr>
          <p:nvPr>
            <p:ph idx="1"/>
            <p:extLst/>
          </p:nvPr>
        </p:nvGraphicFramePr>
        <p:xfrm>
          <a:off x="551384" y="1844824"/>
          <a:ext cx="10753725"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Callout 6"/>
          <p:cNvSpPr/>
          <p:nvPr/>
        </p:nvSpPr>
        <p:spPr>
          <a:xfrm>
            <a:off x="191344" y="1268760"/>
            <a:ext cx="2808312" cy="2038662"/>
          </a:xfrm>
          <a:prstGeom prst="rightArrowCallout">
            <a:avLst>
              <a:gd name="adj1" fmla="val 25000"/>
              <a:gd name="adj2" fmla="val 25000"/>
              <a:gd name="adj3" fmla="val 25000"/>
              <a:gd name="adj4" fmla="val 6855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Appropriate social conversation rules</a:t>
            </a:r>
          </a:p>
        </p:txBody>
      </p:sp>
      <p:sp>
        <p:nvSpPr>
          <p:cNvPr id="8" name="Left Arrow Callout 7"/>
          <p:cNvSpPr/>
          <p:nvPr/>
        </p:nvSpPr>
        <p:spPr>
          <a:xfrm>
            <a:off x="8472264" y="764704"/>
            <a:ext cx="3541173" cy="3013023"/>
          </a:xfrm>
          <a:prstGeom prst="leftArrowCallout">
            <a:avLst>
              <a:gd name="adj1" fmla="val 16858"/>
              <a:gd name="adj2" fmla="val 17968"/>
              <a:gd name="adj3" fmla="val 23890"/>
              <a:gd name="adj4" fmla="val 649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lvl="1" indent="-165100">
              <a:buFont typeface="Arial" panose="020B0604020202020204" pitchFamily="34" charset="0"/>
              <a:buChar char="•"/>
            </a:pPr>
            <a:r>
              <a:rPr lang="en-US" sz="2400" dirty="0"/>
              <a:t>Perceiving &amp; interpreting situations</a:t>
            </a:r>
          </a:p>
          <a:p>
            <a:pPr marL="165100" lvl="1" indent="-165100">
              <a:buFont typeface="Arial" panose="020B0604020202020204" pitchFamily="34" charset="0"/>
              <a:buChar char="•"/>
            </a:pPr>
            <a:r>
              <a:rPr lang="en-US" sz="2400" dirty="0"/>
              <a:t>Determining what to say</a:t>
            </a:r>
          </a:p>
          <a:p>
            <a:pPr marL="165100" lvl="1" indent="-165100">
              <a:buFont typeface="Arial" panose="020B0604020202020204" pitchFamily="34" charset="0"/>
              <a:buChar char="•"/>
            </a:pPr>
            <a:r>
              <a:rPr lang="en-US" sz="2400" dirty="0"/>
              <a:t>Executive Function</a:t>
            </a:r>
          </a:p>
        </p:txBody>
      </p:sp>
    </p:spTree>
    <p:extLst>
      <p:ext uri="{BB962C8B-B14F-4D97-AF65-F5344CB8AC3E}">
        <p14:creationId xmlns:p14="http://schemas.microsoft.com/office/powerpoint/2010/main" val="143550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13</a:t>
            </a:fld>
            <a:endParaRPr lang="da-DK" noProof="0"/>
          </a:p>
        </p:txBody>
      </p:sp>
      <p:sp>
        <p:nvSpPr>
          <p:cNvPr id="5" name="Title 4"/>
          <p:cNvSpPr>
            <a:spLocks noGrp="1"/>
          </p:cNvSpPr>
          <p:nvPr>
            <p:ph type="title"/>
          </p:nvPr>
        </p:nvSpPr>
        <p:spPr/>
        <p:txBody>
          <a:bodyPr/>
          <a:lstStyle/>
          <a:p>
            <a:r>
              <a:rPr lang="en-GB" dirty="0"/>
              <a:t>Theory of Self-Determination</a:t>
            </a:r>
            <a:endParaRPr lang="en-US" dirty="0"/>
          </a:p>
        </p:txBody>
      </p:sp>
      <p:sp>
        <p:nvSpPr>
          <p:cNvPr id="6" name="Rectangle 5"/>
          <p:cNvSpPr/>
          <p:nvPr/>
        </p:nvSpPr>
        <p:spPr>
          <a:xfrm>
            <a:off x="1784496" y="1133029"/>
            <a:ext cx="2592288" cy="1728192"/>
          </a:xfrm>
          <a:prstGeom prst="rect">
            <a:avLst/>
          </a:prstGeom>
          <a:solidFill>
            <a:srgbClr val="D0D3E7"/>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r>
              <a:rPr lang="en-GB" sz="2400" dirty="0">
                <a:solidFill>
                  <a:schemeClr val="tx1"/>
                </a:solidFill>
              </a:rPr>
              <a:t>Relatedness</a:t>
            </a:r>
          </a:p>
        </p:txBody>
      </p:sp>
      <p:sp>
        <p:nvSpPr>
          <p:cNvPr id="7" name="Rectangle 6"/>
          <p:cNvSpPr/>
          <p:nvPr/>
        </p:nvSpPr>
        <p:spPr>
          <a:xfrm>
            <a:off x="4645534" y="2996952"/>
            <a:ext cx="2592288" cy="1728192"/>
          </a:xfrm>
          <a:prstGeom prst="rect">
            <a:avLst/>
          </a:prstGeom>
          <a:solidFill>
            <a:srgbClr val="D0D3E7"/>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r>
              <a:rPr lang="en-GB" sz="2400" dirty="0">
                <a:solidFill>
                  <a:schemeClr val="tx1"/>
                </a:solidFill>
              </a:rPr>
              <a:t>Competency</a:t>
            </a:r>
          </a:p>
        </p:txBody>
      </p:sp>
      <p:sp>
        <p:nvSpPr>
          <p:cNvPr id="8" name="Rectangle 7"/>
          <p:cNvSpPr/>
          <p:nvPr/>
        </p:nvSpPr>
        <p:spPr>
          <a:xfrm>
            <a:off x="7652107" y="4451334"/>
            <a:ext cx="2592288" cy="1728192"/>
          </a:xfrm>
          <a:prstGeom prst="rect">
            <a:avLst/>
          </a:prstGeom>
          <a:solidFill>
            <a:srgbClr val="D0D3E7"/>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r>
              <a:rPr lang="en-GB" sz="2400" dirty="0">
                <a:solidFill>
                  <a:schemeClr val="tx1"/>
                </a:solidFill>
              </a:rPr>
              <a:t>Autonomy</a:t>
            </a:r>
          </a:p>
        </p:txBody>
      </p:sp>
      <p:pic>
        <p:nvPicPr>
          <p:cNvPr id="9" name="Picture 2" descr="http://youngpeople.ndcsbuzz.org.uk/images/magic/cache/LI5555CDE3CBD96=large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573" y="1157412"/>
            <a:ext cx="2773737" cy="30962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3468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ate Placeholder 3"/>
          <p:cNvSpPr txBox="1">
            <a:spLocks/>
          </p:cNvSpPr>
          <p:nvPr/>
        </p:nvSpPr>
        <p:spPr bwMode="auto">
          <a:xfrm>
            <a:off x="9144001" y="6968455"/>
            <a:ext cx="1270000" cy="182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defTabSz="457200" rtl="0" fontAlgn="base">
              <a:spcBef>
                <a:spcPct val="0"/>
              </a:spcBef>
              <a:spcAft>
                <a:spcPct val="0"/>
              </a:spcAft>
              <a:defRPr sz="900" kern="1200">
                <a:solidFill>
                  <a:srgbClr val="898989"/>
                </a:solidFill>
                <a:latin typeface="Georgia" pitchFamily="18"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6DFFF724-838A-4F0A-B01F-BF4076E7BBC1}" type="datetime6">
              <a:rPr lang="da-DK">
                <a:solidFill>
                  <a:schemeClr val="tx1"/>
                </a:solidFill>
              </a:rPr>
              <a:pPr/>
              <a:t>19.9.2017</a:t>
            </a:fld>
            <a:endParaRPr lang="da-DK">
              <a:solidFill>
                <a:schemeClr val="tx1"/>
              </a:solidFill>
            </a:endParaRPr>
          </a:p>
        </p:txBody>
      </p:sp>
      <p:sp>
        <p:nvSpPr>
          <p:cNvPr id="8" name="Slide Number Placeholder 4"/>
          <p:cNvSpPr txBox="1">
            <a:spLocks/>
          </p:cNvSpPr>
          <p:nvPr/>
        </p:nvSpPr>
        <p:spPr bwMode="auto">
          <a:xfrm>
            <a:off x="9396414" y="6831930"/>
            <a:ext cx="1019175" cy="12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defTabSz="457200" rtl="0" fontAlgn="base">
              <a:spcBef>
                <a:spcPct val="0"/>
              </a:spcBef>
              <a:spcAft>
                <a:spcPct val="0"/>
              </a:spcAft>
              <a:defRPr sz="900" kern="1200">
                <a:solidFill>
                  <a:srgbClr val="898989"/>
                </a:solidFill>
                <a:latin typeface="Georgia" pitchFamily="18"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a:solidFill>
                  <a:schemeClr val="tx1"/>
                </a:solidFill>
              </a:rPr>
              <a:t>Slide </a:t>
            </a:r>
            <a:fld id="{528F685B-0DF0-4F2F-8B83-33C056DD4FD2}" type="slidenum">
              <a:rPr lang="da-DK">
                <a:solidFill>
                  <a:schemeClr val="tx1"/>
                </a:solidFill>
              </a:rPr>
              <a:pPr/>
              <a:t>14</a:t>
            </a:fld>
            <a:endParaRPr lang="da-DK">
              <a:solidFill>
                <a:schemeClr val="tx1"/>
              </a:solidFill>
            </a:endParaRPr>
          </a:p>
        </p:txBody>
      </p:sp>
      <p:sp>
        <p:nvSpPr>
          <p:cNvPr id="9" name="Rectangle 8"/>
          <p:cNvSpPr/>
          <p:nvPr/>
        </p:nvSpPr>
        <p:spPr>
          <a:xfrm>
            <a:off x="1847528" y="4581129"/>
            <a:ext cx="2121791" cy="14401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Promote choice making</a:t>
            </a:r>
          </a:p>
        </p:txBody>
      </p:sp>
      <p:sp>
        <p:nvSpPr>
          <p:cNvPr id="10" name="Rectangle 9"/>
          <p:cNvSpPr/>
          <p:nvPr/>
        </p:nvSpPr>
        <p:spPr>
          <a:xfrm>
            <a:off x="5015880" y="1052736"/>
            <a:ext cx="2148285" cy="148960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Support exploration of  possibilities</a:t>
            </a:r>
          </a:p>
        </p:txBody>
      </p:sp>
      <p:sp>
        <p:nvSpPr>
          <p:cNvPr id="11" name="Rectangle 10"/>
          <p:cNvSpPr/>
          <p:nvPr/>
        </p:nvSpPr>
        <p:spPr>
          <a:xfrm>
            <a:off x="7824192" y="2708920"/>
            <a:ext cx="2098553" cy="151916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Promote reasonable risk taking</a:t>
            </a:r>
          </a:p>
        </p:txBody>
      </p:sp>
      <p:sp>
        <p:nvSpPr>
          <p:cNvPr id="12" name="Rectangle 11"/>
          <p:cNvSpPr/>
          <p:nvPr/>
        </p:nvSpPr>
        <p:spPr>
          <a:xfrm>
            <a:off x="7824192" y="908720"/>
            <a:ext cx="2121791" cy="15653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Encourage problem solving</a:t>
            </a:r>
          </a:p>
        </p:txBody>
      </p:sp>
      <p:sp>
        <p:nvSpPr>
          <p:cNvPr id="14" name="Rectangle 13"/>
          <p:cNvSpPr/>
          <p:nvPr/>
        </p:nvSpPr>
        <p:spPr>
          <a:xfrm>
            <a:off x="1847528" y="1196752"/>
            <a:ext cx="2098553" cy="15121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Promote the development of self-esteem</a:t>
            </a:r>
          </a:p>
        </p:txBody>
      </p:sp>
      <p:sp>
        <p:nvSpPr>
          <p:cNvPr id="15" name="Rectangle 14"/>
          <p:cNvSpPr/>
          <p:nvPr/>
        </p:nvSpPr>
        <p:spPr>
          <a:xfrm>
            <a:off x="5015880" y="2780928"/>
            <a:ext cx="2103633" cy="15149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fontScale="92500" lnSpcReduction="20000"/>
          </a:bodyPr>
          <a:lstStyle/>
          <a:p>
            <a:pPr algn="ctr"/>
            <a:r>
              <a:rPr lang="en-GB" sz="2000" b="1" dirty="0">
                <a:solidFill>
                  <a:schemeClr val="bg1"/>
                </a:solidFill>
              </a:rPr>
              <a:t>Develop and understand the process of goal setting and planning</a:t>
            </a:r>
          </a:p>
        </p:txBody>
      </p:sp>
      <p:sp>
        <p:nvSpPr>
          <p:cNvPr id="16" name="Rectangle 15"/>
          <p:cNvSpPr/>
          <p:nvPr/>
        </p:nvSpPr>
        <p:spPr>
          <a:xfrm>
            <a:off x="1847528" y="2852936"/>
            <a:ext cx="2056163" cy="1606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Help children understand their hearing loss</a:t>
            </a:r>
            <a:endParaRPr lang="da-DK" sz="2000" b="1" dirty="0">
              <a:solidFill>
                <a:schemeClr val="bg1"/>
              </a:solidFill>
              <a:latin typeface="Georgia" pitchFamily="18" charset="0"/>
            </a:endParaRPr>
          </a:p>
        </p:txBody>
      </p:sp>
      <p:sp>
        <p:nvSpPr>
          <p:cNvPr id="18" name="Title 4"/>
          <p:cNvSpPr txBox="1">
            <a:spLocks/>
          </p:cNvSpPr>
          <p:nvPr/>
        </p:nvSpPr>
        <p:spPr bwMode="auto">
          <a:xfrm>
            <a:off x="551384" y="188640"/>
            <a:ext cx="8512175" cy="877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800" kern="1200" cap="none" baseline="0">
                <a:solidFill>
                  <a:schemeClr val="accent2"/>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2400">
                <a:solidFill>
                  <a:schemeClr val="tx2"/>
                </a:solidFill>
                <a:latin typeface="Gotham Light" pitchFamily="50" charset="0"/>
              </a:defRPr>
            </a:lvl2pPr>
            <a:lvl3pPr algn="l" defTabSz="457200" rtl="0" eaLnBrk="1" fontAlgn="base" hangingPunct="1">
              <a:spcBef>
                <a:spcPct val="0"/>
              </a:spcBef>
              <a:spcAft>
                <a:spcPct val="0"/>
              </a:spcAft>
              <a:defRPr sz="2400">
                <a:solidFill>
                  <a:schemeClr val="tx2"/>
                </a:solidFill>
                <a:latin typeface="Gotham Light" pitchFamily="50" charset="0"/>
              </a:defRPr>
            </a:lvl3pPr>
            <a:lvl4pPr algn="l" defTabSz="457200" rtl="0" eaLnBrk="1" fontAlgn="base" hangingPunct="1">
              <a:spcBef>
                <a:spcPct val="0"/>
              </a:spcBef>
              <a:spcAft>
                <a:spcPct val="0"/>
              </a:spcAft>
              <a:defRPr sz="2400">
                <a:solidFill>
                  <a:schemeClr val="tx2"/>
                </a:solidFill>
                <a:latin typeface="Gotham Light" pitchFamily="50" charset="0"/>
              </a:defRPr>
            </a:lvl4pPr>
            <a:lvl5pPr algn="l" defTabSz="457200" rtl="0" eaLnBrk="1" fontAlgn="base" hangingPunct="1">
              <a:spcBef>
                <a:spcPct val="0"/>
              </a:spcBef>
              <a:spcAft>
                <a:spcPct val="0"/>
              </a:spcAft>
              <a:defRPr sz="2400">
                <a:solidFill>
                  <a:schemeClr val="tx2"/>
                </a:solidFill>
                <a:latin typeface="Gotham Light" pitchFamily="50" charset="0"/>
              </a:defRPr>
            </a:lvl5pPr>
            <a:lvl6pPr marL="457200" algn="l" defTabSz="457200" rtl="0" eaLnBrk="1" fontAlgn="base" hangingPunct="1">
              <a:spcBef>
                <a:spcPct val="0"/>
              </a:spcBef>
              <a:spcAft>
                <a:spcPct val="0"/>
              </a:spcAft>
              <a:defRPr sz="2400">
                <a:solidFill>
                  <a:schemeClr val="tx2"/>
                </a:solidFill>
                <a:latin typeface="Gotham Light" pitchFamily="50" charset="0"/>
              </a:defRPr>
            </a:lvl6pPr>
            <a:lvl7pPr marL="914400" algn="l" defTabSz="457200" rtl="0" eaLnBrk="1" fontAlgn="base" hangingPunct="1">
              <a:spcBef>
                <a:spcPct val="0"/>
              </a:spcBef>
              <a:spcAft>
                <a:spcPct val="0"/>
              </a:spcAft>
              <a:defRPr sz="2400">
                <a:solidFill>
                  <a:schemeClr val="tx2"/>
                </a:solidFill>
                <a:latin typeface="Gotham Light" pitchFamily="50" charset="0"/>
              </a:defRPr>
            </a:lvl7pPr>
            <a:lvl8pPr marL="1371600" algn="l" defTabSz="457200" rtl="0" eaLnBrk="1" fontAlgn="base" hangingPunct="1">
              <a:spcBef>
                <a:spcPct val="0"/>
              </a:spcBef>
              <a:spcAft>
                <a:spcPct val="0"/>
              </a:spcAft>
              <a:defRPr sz="2400">
                <a:solidFill>
                  <a:schemeClr val="tx2"/>
                </a:solidFill>
                <a:latin typeface="Gotham Light" pitchFamily="50" charset="0"/>
              </a:defRPr>
            </a:lvl8pPr>
            <a:lvl9pPr marL="1828800" algn="l" defTabSz="457200" rtl="0" eaLnBrk="1" fontAlgn="base" hangingPunct="1">
              <a:spcBef>
                <a:spcPct val="0"/>
              </a:spcBef>
              <a:spcAft>
                <a:spcPct val="0"/>
              </a:spcAft>
              <a:defRPr sz="2400">
                <a:solidFill>
                  <a:schemeClr val="tx2"/>
                </a:solidFill>
                <a:latin typeface="Gotham Light" pitchFamily="50" charset="0"/>
              </a:defRPr>
            </a:lvl9pPr>
          </a:lstStyle>
          <a:p>
            <a:r>
              <a:rPr lang="en-GB" dirty="0"/>
              <a:t>How do we facilitate Self-Determination?</a:t>
            </a:r>
            <a:endParaRPr lang="en-US" dirty="0"/>
          </a:p>
        </p:txBody>
      </p:sp>
      <p:pic>
        <p:nvPicPr>
          <p:cNvPr id="19" name="Picture 18" descr="man afr mid.png"/>
          <p:cNvPicPr>
            <a:picLocks noChangeAspect="1"/>
          </p:cNvPicPr>
          <p:nvPr/>
        </p:nvPicPr>
        <p:blipFill>
          <a:blip r:embed="rId3"/>
          <a:stretch>
            <a:fillRect/>
          </a:stretch>
        </p:blipFill>
        <p:spPr>
          <a:xfrm>
            <a:off x="191344" y="908720"/>
            <a:ext cx="1248231" cy="1856558"/>
          </a:xfrm>
          <a:prstGeom prst="rect">
            <a:avLst/>
          </a:prstGeom>
        </p:spPr>
      </p:pic>
      <p:sp>
        <p:nvSpPr>
          <p:cNvPr id="20" name="Rectangle 19"/>
          <p:cNvSpPr/>
          <p:nvPr/>
        </p:nvSpPr>
        <p:spPr>
          <a:xfrm>
            <a:off x="7824192" y="4581128"/>
            <a:ext cx="2098553" cy="15121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Promote self- advocacy</a:t>
            </a:r>
            <a:endParaRPr lang="da-DK" sz="2000" b="1" dirty="0">
              <a:solidFill>
                <a:schemeClr val="bg1"/>
              </a:solidFill>
              <a:latin typeface="Georgia" pitchFamily="18" charset="0"/>
            </a:endParaRPr>
          </a:p>
        </p:txBody>
      </p:sp>
      <p:sp>
        <p:nvSpPr>
          <p:cNvPr id="17" name="Rectangle 16"/>
          <p:cNvSpPr/>
          <p:nvPr/>
        </p:nvSpPr>
        <p:spPr>
          <a:xfrm>
            <a:off x="5015880" y="4581128"/>
            <a:ext cx="2148285" cy="14896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fontScale="85000" lnSpcReduction="10000"/>
          </a:bodyPr>
          <a:lstStyle/>
          <a:p>
            <a:pPr algn="ctr"/>
            <a:r>
              <a:rPr lang="en-GB" sz="2000" b="1" dirty="0">
                <a:solidFill>
                  <a:schemeClr val="bg1"/>
                </a:solidFill>
              </a:rPr>
              <a:t>Evaluating outcomes of choices and problem solving solutions</a:t>
            </a:r>
          </a:p>
        </p:txBody>
      </p:sp>
      <p:sp>
        <p:nvSpPr>
          <p:cNvPr id="3" name="Down Arrow 2"/>
          <p:cNvSpPr/>
          <p:nvPr/>
        </p:nvSpPr>
        <p:spPr>
          <a:xfrm>
            <a:off x="1559496" y="1844824"/>
            <a:ext cx="189735" cy="4176464"/>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en-US" sz="1400" dirty="0">
              <a:latin typeface="Georgia" pitchFamily="18" charset="0"/>
            </a:endParaRPr>
          </a:p>
        </p:txBody>
      </p:sp>
      <p:sp>
        <p:nvSpPr>
          <p:cNvPr id="21" name="Down Arrow 20"/>
          <p:cNvSpPr/>
          <p:nvPr/>
        </p:nvSpPr>
        <p:spPr>
          <a:xfrm>
            <a:off x="7536160" y="1844824"/>
            <a:ext cx="189735" cy="4176464"/>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en-US" sz="1400" dirty="0">
              <a:latin typeface="Georgia" pitchFamily="18" charset="0"/>
            </a:endParaRPr>
          </a:p>
        </p:txBody>
      </p:sp>
      <p:sp>
        <p:nvSpPr>
          <p:cNvPr id="4" name="Up Arrow 3"/>
          <p:cNvSpPr/>
          <p:nvPr/>
        </p:nvSpPr>
        <p:spPr>
          <a:xfrm>
            <a:off x="4511824" y="1844824"/>
            <a:ext cx="189735" cy="4032448"/>
          </a:xfrm>
          <a:prstGeom prst="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en-US" sz="1400" dirty="0">
              <a:latin typeface="Georgia" pitchFamily="18" charset="0"/>
            </a:endParaRPr>
          </a:p>
        </p:txBody>
      </p:sp>
    </p:spTree>
    <p:extLst>
      <p:ext uri="{BB962C8B-B14F-4D97-AF65-F5344CB8AC3E}">
        <p14:creationId xmlns:p14="http://schemas.microsoft.com/office/powerpoint/2010/main" val="256776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9431" y="213763"/>
            <a:ext cx="10803111" cy="1259083"/>
          </a:xfrm>
          <a:solidFill>
            <a:schemeClr val="accent1">
              <a:lumMod val="40000"/>
              <a:lumOff val="60000"/>
            </a:schemeClr>
          </a:solidFill>
        </p:spPr>
        <p:txBody>
          <a:bodyPr>
            <a:normAutofit/>
          </a:bodyPr>
          <a:lstStyle/>
          <a:p>
            <a:r>
              <a:rPr lang="en-US" sz="4000" dirty="0">
                <a:solidFill>
                  <a:schemeClr val="tx1"/>
                </a:solidFill>
              </a:rPr>
              <a:t>Parents Thoughts on Self-Determination: </a:t>
            </a:r>
            <a:br>
              <a:rPr lang="en-US" dirty="0">
                <a:solidFill>
                  <a:schemeClr val="tx1"/>
                </a:solidFill>
              </a:rPr>
            </a:br>
            <a:r>
              <a:rPr lang="en-US" dirty="0">
                <a:solidFill>
                  <a:schemeClr val="tx1"/>
                </a:solidFill>
              </a:rPr>
              <a:t>What does SD Mean for you and your child?</a:t>
            </a:r>
          </a:p>
        </p:txBody>
      </p:sp>
      <p:pic>
        <p:nvPicPr>
          <p:cNvPr id="3" name="Picture 2"/>
          <p:cNvPicPr>
            <a:picLocks noChangeAspect="1"/>
          </p:cNvPicPr>
          <p:nvPr/>
        </p:nvPicPr>
        <p:blipFill>
          <a:blip r:embed="rId3"/>
          <a:stretch>
            <a:fillRect/>
          </a:stretch>
        </p:blipFill>
        <p:spPr>
          <a:xfrm>
            <a:off x="1371357" y="1503336"/>
            <a:ext cx="9077325" cy="5354664"/>
          </a:xfrm>
          <a:prstGeom prst="rect">
            <a:avLst/>
          </a:prstGeom>
        </p:spPr>
      </p:pic>
    </p:spTree>
    <p:extLst>
      <p:ext uri="{BB962C8B-B14F-4D97-AF65-F5344CB8AC3E}">
        <p14:creationId xmlns:p14="http://schemas.microsoft.com/office/powerpoint/2010/main" val="247764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16</a:t>
            </a:fld>
            <a:endParaRPr lang="da-DK" noProof="0"/>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p:nvPr>
        </p:nvSpPr>
        <p:spPr>
          <a:xfrm>
            <a:off x="695400" y="1052736"/>
            <a:ext cx="7748240" cy="402777"/>
          </a:xfrm>
        </p:spPr>
        <p:txBody>
          <a:bodyPr/>
          <a:lstStyle/>
          <a:p>
            <a:r>
              <a:rPr lang="en-US" sz="4800" dirty="0"/>
              <a:t>Orientation to the Transitions Management Tool</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83632" y="4581128"/>
            <a:ext cx="5320101" cy="1620866"/>
          </a:xfrm>
          <a:prstGeom prst="rect">
            <a:avLst/>
          </a:prstGeom>
          <a:noFill/>
          <a:ln w="9525">
            <a:noFill/>
            <a:miter lim="800000"/>
            <a:headEnd/>
            <a:tailEnd/>
          </a:ln>
        </p:spPr>
      </p:pic>
    </p:spTree>
    <p:extLst>
      <p:ext uri="{BB962C8B-B14F-4D97-AF65-F5344CB8AC3E}">
        <p14:creationId xmlns:p14="http://schemas.microsoft.com/office/powerpoint/2010/main" val="230998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43ABD-2FA1-4E29-A336-38C8069762FF}" type="datetime6">
              <a:rPr lang="da-DK" noProof="0" smtClean="0"/>
              <a:pPr/>
              <a:t>19.9.2017</a:t>
            </a:fld>
            <a:endParaRPr lang="da-DK" noProof="0" dirty="0"/>
          </a:p>
        </p:txBody>
      </p:sp>
      <p:sp>
        <p:nvSpPr>
          <p:cNvPr id="3" name="Slide Number Placeholder 2"/>
          <p:cNvSpPr>
            <a:spLocks noGrp="1"/>
          </p:cNvSpPr>
          <p:nvPr>
            <p:ph type="sldNum" sz="quarter" idx="12"/>
          </p:nvPr>
        </p:nvSpPr>
        <p:spPr/>
        <p:txBody>
          <a:bodyPr/>
          <a:lstStyle/>
          <a:p>
            <a:r>
              <a:rPr lang="da-DK" noProof="0"/>
              <a:t>Slide </a:t>
            </a:r>
            <a:fld id="{75F8453C-898E-495E-8E0F-B4147C274AD2}" type="slidenum">
              <a:rPr lang="da-DK" noProof="0" smtClean="0"/>
              <a:pPr/>
              <a:t>17</a:t>
            </a:fld>
            <a:endParaRPr lang="da-DK" noProof="0"/>
          </a:p>
        </p:txBody>
      </p:sp>
      <p:pic>
        <p:nvPicPr>
          <p:cNvPr id="4" name="Picture 3"/>
          <p:cNvPicPr>
            <a:picLocks noChangeAspect="1"/>
          </p:cNvPicPr>
          <p:nvPr/>
        </p:nvPicPr>
        <p:blipFill>
          <a:blip r:embed="rId2"/>
          <a:stretch>
            <a:fillRect/>
          </a:stretch>
        </p:blipFill>
        <p:spPr>
          <a:xfrm>
            <a:off x="2351583" y="1038"/>
            <a:ext cx="7037035" cy="6308281"/>
          </a:xfrm>
          <a:prstGeom prst="rect">
            <a:avLst/>
          </a:prstGeom>
        </p:spPr>
      </p:pic>
      <p:sp>
        <p:nvSpPr>
          <p:cNvPr id="5" name="TextBox 4"/>
          <p:cNvSpPr txBox="1"/>
          <p:nvPr/>
        </p:nvSpPr>
        <p:spPr>
          <a:xfrm>
            <a:off x="3143672" y="5940425"/>
            <a:ext cx="5472608" cy="914400"/>
          </a:xfrm>
          <a:prstGeom prst="rect">
            <a:avLst/>
          </a:prstGeom>
          <a:noFill/>
        </p:spPr>
        <p:txBody>
          <a:bodyPr wrap="none" lIns="144000" tIns="144000" rIns="144000" bIns="144000" rtlCol="0">
            <a:normAutofit/>
          </a:bodyPr>
          <a:lstStyle/>
          <a:p>
            <a:r>
              <a:rPr lang="da-DK" sz="1400" dirty="0">
                <a:latin typeface="Georgia" pitchFamily="18" charset="0"/>
                <a:hlinkClick r:id="rId3"/>
              </a:rPr>
              <a:t>http://idainstitute.com/toolbox/transitions_management/</a:t>
            </a:r>
            <a:r>
              <a:rPr lang="da-DK" sz="1400" dirty="0">
                <a:latin typeface="Georgia" pitchFamily="18" charset="0"/>
              </a:rPr>
              <a:t> </a:t>
            </a:r>
          </a:p>
        </p:txBody>
      </p:sp>
    </p:spTree>
    <p:extLst>
      <p:ext uri="{BB962C8B-B14F-4D97-AF65-F5344CB8AC3E}">
        <p14:creationId xmlns:p14="http://schemas.microsoft.com/office/powerpoint/2010/main" val="3452452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18</a:t>
            </a:fld>
            <a:endParaRPr lang="da-DK" noProof="0"/>
          </a:p>
        </p:txBody>
      </p:sp>
      <p:sp>
        <p:nvSpPr>
          <p:cNvPr id="5" name="Title 4"/>
          <p:cNvSpPr>
            <a:spLocks noGrp="1"/>
          </p:cNvSpPr>
          <p:nvPr>
            <p:ph type="title"/>
          </p:nvPr>
        </p:nvSpPr>
        <p:spPr/>
        <p:txBody>
          <a:bodyPr/>
          <a:lstStyle/>
          <a:p>
            <a:r>
              <a:rPr lang="en-US" dirty="0"/>
              <a:t>Happy and Healthy Lives</a:t>
            </a:r>
          </a:p>
        </p:txBody>
      </p:sp>
      <p:pic>
        <p:nvPicPr>
          <p:cNvPr id="6" name="Content Placeholder 5"/>
          <p:cNvPicPr>
            <a:picLocks noGrp="1" noChangeAspect="1"/>
          </p:cNvPicPr>
          <p:nvPr>
            <p:ph idx="1"/>
          </p:nvPr>
        </p:nvPicPr>
        <p:blipFill>
          <a:blip r:embed="rId2"/>
          <a:stretch>
            <a:fillRect/>
          </a:stretch>
        </p:blipFill>
        <p:spPr>
          <a:xfrm>
            <a:off x="5221626" y="188640"/>
            <a:ext cx="6970374" cy="6048672"/>
          </a:xfrm>
          <a:prstGeom prst="rect">
            <a:avLst/>
          </a:prstGeom>
        </p:spPr>
      </p:pic>
      <p:sp>
        <p:nvSpPr>
          <p:cNvPr id="7" name="TextBox 6"/>
          <p:cNvSpPr txBox="1"/>
          <p:nvPr/>
        </p:nvSpPr>
        <p:spPr>
          <a:xfrm>
            <a:off x="767408" y="1412776"/>
            <a:ext cx="3312368" cy="2160240"/>
          </a:xfrm>
          <a:prstGeom prst="rect">
            <a:avLst/>
          </a:prstGeom>
          <a:solidFill>
            <a:schemeClr val="accent4">
              <a:lumMod val="40000"/>
              <a:lumOff val="60000"/>
            </a:schemeClr>
          </a:solidFill>
        </p:spPr>
        <p:txBody>
          <a:bodyPr wrap="square" lIns="144000" tIns="144000" rIns="144000" bIns="144000" rtlCol="0">
            <a:normAutofit fontScale="85000" lnSpcReduction="10000"/>
          </a:bodyPr>
          <a:lstStyle/>
          <a:p>
            <a:r>
              <a:rPr lang="en-US" sz="2800" dirty="0">
                <a:latin typeface="Verdana" panose="020B0604030504040204" pitchFamily="34" charset="0"/>
                <a:ea typeface="Verdana" panose="020B0604030504040204" pitchFamily="34" charset="0"/>
                <a:cs typeface="Verdana" panose="020B0604030504040204" pitchFamily="34" charset="0"/>
              </a:rPr>
              <a:t>Consider how you make choices</a:t>
            </a:r>
          </a:p>
          <a:p>
            <a:r>
              <a:rPr lang="en-US" sz="2800" dirty="0">
                <a:latin typeface="Verdana" panose="020B0604030504040204" pitchFamily="34" charset="0"/>
                <a:ea typeface="Verdana" panose="020B0604030504040204" pitchFamily="34" charset="0"/>
                <a:cs typeface="Verdana" panose="020B0604030504040204" pitchFamily="34" charset="0"/>
              </a:rPr>
              <a:t>and decision about different aspects of your lives.</a:t>
            </a:r>
          </a:p>
        </p:txBody>
      </p:sp>
    </p:spTree>
    <p:extLst>
      <p:ext uri="{BB962C8B-B14F-4D97-AF65-F5344CB8AC3E}">
        <p14:creationId xmlns:p14="http://schemas.microsoft.com/office/powerpoint/2010/main" val="317812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19</a:t>
            </a:fld>
            <a:endParaRPr lang="da-DK" noProof="0"/>
          </a:p>
        </p:txBody>
      </p:sp>
      <p:sp>
        <p:nvSpPr>
          <p:cNvPr id="4" name="Text Placeholder 3"/>
          <p:cNvSpPr>
            <a:spLocks noGrp="1"/>
          </p:cNvSpPr>
          <p:nvPr>
            <p:ph type="body" sz="quarter" idx="13"/>
          </p:nvPr>
        </p:nvSpPr>
        <p:spPr>
          <a:xfrm>
            <a:off x="335360" y="1268760"/>
            <a:ext cx="11509527" cy="4311344"/>
          </a:xfrm>
          <a:solidFill>
            <a:schemeClr val="bg1">
              <a:lumMod val="85000"/>
            </a:schemeClr>
          </a:solidFill>
        </p:spPr>
        <p:txBody>
          <a:bodyPr anchor="ctr"/>
          <a:lstStyle/>
          <a:p>
            <a:r>
              <a:rPr lang="en-US" sz="2400" dirty="0">
                <a:solidFill>
                  <a:schemeClr val="tx1">
                    <a:lumMod val="85000"/>
                    <a:lumOff val="15000"/>
                  </a:schemeClr>
                </a:solidFill>
              </a:rPr>
              <a:t>Emotional wellness is based on how you feel. It is important to our overall health that we keep a healthy emotional life. For younger children, this may mean spending time with adults or other children with hearing loss. This helps them learn to understand themselves and cope with the challenges life can bring. It also involves the ability to understand and share feelings such as anger, fear, sadness, hope, love, and happiness. For teens and young adults, it can mean being able to manage stress levels in school or college and having a positive acceptance of their hearing loss. It can also mean getting enough sleep and knowing when and how to ask for help.</a:t>
            </a:r>
          </a:p>
        </p:txBody>
      </p:sp>
      <p:sp>
        <p:nvSpPr>
          <p:cNvPr id="6" name="Title 5"/>
          <p:cNvSpPr>
            <a:spLocks noGrp="1"/>
          </p:cNvSpPr>
          <p:nvPr>
            <p:ph type="title"/>
          </p:nvPr>
        </p:nvSpPr>
        <p:spPr>
          <a:solidFill>
            <a:schemeClr val="bg2">
              <a:lumMod val="75000"/>
            </a:schemeClr>
          </a:solidFill>
        </p:spPr>
        <p:txBody>
          <a:bodyPr anchor="ctr"/>
          <a:lstStyle/>
          <a:p>
            <a:pPr algn="ctr"/>
            <a:r>
              <a:rPr lang="en-US" dirty="0">
                <a:solidFill>
                  <a:schemeClr val="bg1"/>
                </a:solidFill>
              </a:rPr>
              <a:t>Emotional Wellness</a:t>
            </a:r>
          </a:p>
        </p:txBody>
      </p:sp>
    </p:spTree>
    <p:extLst>
      <p:ext uri="{BB962C8B-B14F-4D97-AF65-F5344CB8AC3E}">
        <p14:creationId xmlns:p14="http://schemas.microsoft.com/office/powerpoint/2010/main" val="229513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152937"/>
            <a:ext cx="8154150" cy="618028"/>
          </a:xfrm>
        </p:spPr>
        <p:txBody>
          <a:bodyPr>
            <a:normAutofit/>
          </a:bodyPr>
          <a:lstStyle/>
          <a:p>
            <a:r>
              <a:rPr lang="en-US" sz="3200" dirty="0"/>
              <a:t>Resiliency/social support</a:t>
            </a:r>
          </a:p>
        </p:txBody>
      </p:sp>
      <p:sp>
        <p:nvSpPr>
          <p:cNvPr id="3" name="Content Placeholder 2"/>
          <p:cNvSpPr>
            <a:spLocks noGrp="1"/>
          </p:cNvSpPr>
          <p:nvPr>
            <p:ph idx="1"/>
          </p:nvPr>
        </p:nvSpPr>
        <p:spPr>
          <a:xfrm>
            <a:off x="339550" y="770965"/>
            <a:ext cx="11301066" cy="5898395"/>
          </a:xfrm>
          <a:solidFill>
            <a:srgbClr val="ADE682"/>
          </a:solidFill>
        </p:spPr>
        <p:txBody>
          <a:bodyPr>
            <a:normAutofit/>
          </a:bodyPr>
          <a:lstStyle/>
          <a:p>
            <a:r>
              <a:rPr lang="en-US" sz="2600" dirty="0"/>
              <a:t>Parent-to-Parent Support for Parents with Children who are Deaf or Hard of Hearing: A Conceptual Framework (Henderson, Johnson, &amp; </a:t>
            </a:r>
            <a:r>
              <a:rPr lang="en-US" sz="2600" dirty="0" err="1"/>
              <a:t>Moodie</a:t>
            </a:r>
            <a:r>
              <a:rPr lang="en-US" sz="2600" dirty="0"/>
              <a:t> (2014)</a:t>
            </a:r>
          </a:p>
          <a:p>
            <a:r>
              <a:rPr lang="en-US" sz="2600" dirty="0"/>
              <a:t>Conceptual framework of parent-to-parent support based upon extensive literature review. Components include:</a:t>
            </a:r>
            <a:r>
              <a:rPr lang="en-US" sz="3000" dirty="0"/>
              <a:t> </a:t>
            </a:r>
          </a:p>
          <a:p>
            <a:pPr marL="585787" lvl="1" indent="-457200">
              <a:buFont typeface="Arial" panose="020B0604020202020204" pitchFamily="34" charset="0"/>
              <a:buChar char="•"/>
            </a:pPr>
            <a:r>
              <a:rPr lang="en-US" sz="2400" dirty="0"/>
              <a:t>well-being: parent, family and child; </a:t>
            </a:r>
          </a:p>
          <a:p>
            <a:pPr marL="585787" lvl="1" indent="-457200">
              <a:buFont typeface="Arial" panose="020B0604020202020204" pitchFamily="34" charset="0"/>
              <a:buChar char="•"/>
            </a:pPr>
            <a:r>
              <a:rPr lang="en-US" sz="2400" dirty="0"/>
              <a:t>knowledge: advocacy, system navigation &amp; education; </a:t>
            </a:r>
          </a:p>
          <a:p>
            <a:pPr marL="585787" lvl="1" indent="-457200">
              <a:buFont typeface="Arial" panose="020B0604020202020204" pitchFamily="34" charset="0"/>
              <a:buChar char="•"/>
            </a:pPr>
            <a:r>
              <a:rPr lang="en-US" sz="2400" dirty="0"/>
              <a:t>empowerment: confidence and competence.  Learning Parents (child recently diagnosed) and Supporting Parents (lived experience) are described related to mutuality and connectedness.  </a:t>
            </a:r>
          </a:p>
          <a:p>
            <a:pPr marL="457200" lvl="1"/>
            <a:endParaRPr lang="en-US" sz="2400" dirty="0"/>
          </a:p>
          <a:p>
            <a:pPr marL="457200" lvl="1"/>
            <a:r>
              <a:rPr lang="en-US" sz="2400" dirty="0"/>
              <a:t>The article discusses key predictors of well-being for parents and families and for DHH children. </a:t>
            </a:r>
          </a:p>
          <a:p>
            <a:endParaRPr lang="en-US" dirty="0"/>
          </a:p>
        </p:txBody>
      </p:sp>
    </p:spTree>
    <p:extLst>
      <p:ext uri="{BB962C8B-B14F-4D97-AF65-F5344CB8AC3E}">
        <p14:creationId xmlns:p14="http://schemas.microsoft.com/office/powerpoint/2010/main" val="1785107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20</a:t>
            </a:fld>
            <a:endParaRPr lang="da-DK" noProof="0"/>
          </a:p>
        </p:txBody>
      </p:sp>
      <p:sp>
        <p:nvSpPr>
          <p:cNvPr id="4" name="Text Placeholder 3"/>
          <p:cNvSpPr>
            <a:spLocks noGrp="1"/>
          </p:cNvSpPr>
          <p:nvPr>
            <p:ph type="body" sz="quarter" idx="13"/>
          </p:nvPr>
        </p:nvSpPr>
        <p:spPr>
          <a:xfrm>
            <a:off x="342000" y="764704"/>
            <a:ext cx="11509527" cy="5472608"/>
          </a:xfrm>
        </p:spPr>
        <p:txBody>
          <a:bodyPr/>
          <a:lstStyle/>
          <a:p>
            <a:r>
              <a:rPr lang="en-US" sz="2600" dirty="0"/>
              <a:t>First Step: Reflect on how you are doing now; what is important to you, what is working well, and areas where you need help:</a:t>
            </a:r>
          </a:p>
          <a:p>
            <a:endParaRPr lang="en-US" sz="2600" dirty="0"/>
          </a:p>
          <a:p>
            <a:pPr marL="457200" indent="-457200">
              <a:buFont typeface="Arial" panose="020B0604020202020204" pitchFamily="34" charset="0"/>
              <a:buChar char="•"/>
            </a:pPr>
            <a:r>
              <a:rPr lang="en-US" sz="2400" dirty="0"/>
              <a:t>Describe how your family communicates, and how you ensure each family member clearly understands what is being said.</a:t>
            </a:r>
          </a:p>
          <a:p>
            <a:pPr marL="457200" indent="-457200">
              <a:buFont typeface="Arial" panose="020B0604020202020204" pitchFamily="34" charset="0"/>
              <a:buChar char="•"/>
            </a:pPr>
            <a:r>
              <a:rPr lang="en-US" sz="2400" dirty="0"/>
              <a:t>Describe how you and your family make important decisions.</a:t>
            </a:r>
          </a:p>
          <a:p>
            <a:pPr marL="457200" indent="-457200">
              <a:buFont typeface="Arial" panose="020B0604020202020204" pitchFamily="34" charset="0"/>
              <a:buChar char="•"/>
            </a:pPr>
            <a:r>
              <a:rPr lang="en-US" sz="2400" dirty="0"/>
              <a:t>Describe how you and your family handle challenging or difficult situations.</a:t>
            </a:r>
          </a:p>
          <a:p>
            <a:pPr marL="457200" indent="-457200">
              <a:buFont typeface="Arial" panose="020B0604020202020204" pitchFamily="34" charset="0"/>
              <a:buChar char="•"/>
            </a:pPr>
            <a:r>
              <a:rPr lang="en-US" sz="2400" dirty="0"/>
              <a:t>What are your current goals for managing your hearing loss or (if parent) your child’s hearing loss?</a:t>
            </a:r>
          </a:p>
          <a:p>
            <a:pPr marL="457200" indent="-457200">
              <a:buFont typeface="Arial" panose="020B0604020202020204" pitchFamily="34" charset="0"/>
              <a:buChar char="•"/>
            </a:pPr>
            <a:r>
              <a:rPr lang="en-US" sz="2400" dirty="0"/>
              <a:t>What are your hopes and dreams (for yourself, or if parent, for your child)?</a:t>
            </a:r>
          </a:p>
          <a:p>
            <a:pPr marL="457200" indent="-457200">
              <a:buFont typeface="Arial" panose="020B0604020202020204" pitchFamily="34" charset="0"/>
              <a:buChar char="•"/>
            </a:pPr>
            <a:endParaRPr lang="en-US" dirty="0"/>
          </a:p>
        </p:txBody>
      </p:sp>
      <p:sp>
        <p:nvSpPr>
          <p:cNvPr id="6" name="Title 5"/>
          <p:cNvSpPr>
            <a:spLocks noGrp="1"/>
          </p:cNvSpPr>
          <p:nvPr>
            <p:ph type="title"/>
          </p:nvPr>
        </p:nvSpPr>
        <p:spPr/>
        <p:txBody>
          <a:bodyPr/>
          <a:lstStyle/>
          <a:p>
            <a:r>
              <a:rPr lang="en-US" dirty="0"/>
              <a:t>Getting Started</a:t>
            </a:r>
          </a:p>
        </p:txBody>
      </p:sp>
    </p:spTree>
    <p:extLst>
      <p:ext uri="{BB962C8B-B14F-4D97-AF65-F5344CB8AC3E}">
        <p14:creationId xmlns:p14="http://schemas.microsoft.com/office/powerpoint/2010/main" val="3345491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21</a:t>
            </a:fld>
            <a:endParaRPr lang="da-DK" noProof="0"/>
          </a:p>
        </p:txBody>
      </p:sp>
      <p:sp>
        <p:nvSpPr>
          <p:cNvPr id="4" name="Text Placeholder 3"/>
          <p:cNvSpPr>
            <a:spLocks noGrp="1"/>
          </p:cNvSpPr>
          <p:nvPr>
            <p:ph type="body" sz="quarter" idx="13"/>
          </p:nvPr>
        </p:nvSpPr>
        <p:spPr>
          <a:xfrm>
            <a:off x="263352" y="2060848"/>
            <a:ext cx="2585648" cy="3168352"/>
          </a:xfrm>
        </p:spPr>
        <p:txBody>
          <a:bodyPr/>
          <a:lstStyle/>
          <a:p>
            <a:r>
              <a:rPr lang="en-US" b="1" dirty="0"/>
              <a:t>Overview</a:t>
            </a:r>
          </a:p>
          <a:p>
            <a:pPr marL="228600" indent="-228600">
              <a:buFont typeface="Arial" panose="020B0604020202020204" pitchFamily="34" charset="0"/>
              <a:buChar char="•"/>
            </a:pPr>
            <a:r>
              <a:rPr lang="en-US" sz="2200" dirty="0"/>
              <a:t>Environment</a:t>
            </a:r>
          </a:p>
          <a:p>
            <a:pPr marL="228600" indent="-228600">
              <a:buFont typeface="Arial" panose="020B0604020202020204" pitchFamily="34" charset="0"/>
              <a:buChar char="•"/>
            </a:pPr>
            <a:r>
              <a:rPr lang="en-US" sz="2200" dirty="0"/>
              <a:t>Social Demands</a:t>
            </a:r>
          </a:p>
          <a:p>
            <a:pPr marL="228600" indent="-228600">
              <a:buFont typeface="Arial" panose="020B0604020202020204" pitchFamily="34" charset="0"/>
              <a:buChar char="•"/>
            </a:pPr>
            <a:r>
              <a:rPr lang="en-US" sz="2200" dirty="0"/>
              <a:t>Skills Needed</a:t>
            </a:r>
          </a:p>
          <a:p>
            <a:pPr marL="228600" indent="-228600">
              <a:buFont typeface="Arial" panose="020B0604020202020204" pitchFamily="34" charset="0"/>
              <a:buChar char="•"/>
            </a:pPr>
            <a:r>
              <a:rPr lang="en-US" sz="2200" dirty="0"/>
              <a:t>My Challenges</a:t>
            </a:r>
          </a:p>
          <a:p>
            <a:pPr marL="342900" indent="-342900">
              <a:buFont typeface="Arial" panose="020B0604020202020204" pitchFamily="34" charset="0"/>
              <a:buChar char="•"/>
            </a:pPr>
            <a:endParaRPr lang="en-US" sz="2200" dirty="0"/>
          </a:p>
          <a:p>
            <a:endParaRPr lang="en-US" dirty="0"/>
          </a:p>
        </p:txBody>
      </p:sp>
      <p:sp>
        <p:nvSpPr>
          <p:cNvPr id="6" name="Text Placeholder 5"/>
          <p:cNvSpPr>
            <a:spLocks noGrp="1"/>
          </p:cNvSpPr>
          <p:nvPr>
            <p:ph type="body" sz="quarter" idx="16"/>
          </p:nvPr>
        </p:nvSpPr>
        <p:spPr>
          <a:xfrm>
            <a:off x="2711624" y="1700808"/>
            <a:ext cx="3024336" cy="3816424"/>
          </a:xfrm>
        </p:spPr>
        <p:txBody>
          <a:bodyPr/>
          <a:lstStyle/>
          <a:p>
            <a:r>
              <a:rPr lang="en-US" b="1" dirty="0"/>
              <a:t>Inspired by Others</a:t>
            </a:r>
          </a:p>
          <a:p>
            <a:pPr marL="228600" indent="-228600">
              <a:buFont typeface="Arial" panose="020B0604020202020204" pitchFamily="34" charset="0"/>
              <a:buChar char="•"/>
            </a:pPr>
            <a:r>
              <a:rPr lang="en-US" sz="2200" dirty="0"/>
              <a:t>What points from video inspire you?</a:t>
            </a:r>
          </a:p>
          <a:p>
            <a:pPr marL="228600" indent="-228600">
              <a:buFont typeface="Arial" panose="020B0604020202020204" pitchFamily="34" charset="0"/>
              <a:buChar char="•"/>
            </a:pPr>
            <a:r>
              <a:rPr lang="en-US" sz="2200" dirty="0"/>
              <a:t>What skills do I need to know more about?</a:t>
            </a:r>
          </a:p>
          <a:p>
            <a:pPr marL="228600" indent="-228600">
              <a:buFont typeface="Arial" panose="020B0604020202020204" pitchFamily="34" charset="0"/>
              <a:buChar char="•"/>
            </a:pPr>
            <a:r>
              <a:rPr lang="en-US" sz="2200" dirty="0"/>
              <a:t>What is challenging for me?</a:t>
            </a:r>
          </a:p>
        </p:txBody>
      </p:sp>
      <p:sp>
        <p:nvSpPr>
          <p:cNvPr id="8" name="Text Placeholder 7"/>
          <p:cNvSpPr>
            <a:spLocks noGrp="1"/>
          </p:cNvSpPr>
          <p:nvPr>
            <p:ph type="body" sz="quarter" idx="18"/>
          </p:nvPr>
        </p:nvSpPr>
        <p:spPr>
          <a:xfrm>
            <a:off x="5663952" y="1556792"/>
            <a:ext cx="2592288" cy="4176464"/>
          </a:xfrm>
        </p:spPr>
        <p:txBody>
          <a:bodyPr/>
          <a:lstStyle/>
          <a:p>
            <a:r>
              <a:rPr lang="en-US" b="1" dirty="0"/>
              <a:t>Am I Ready?</a:t>
            </a:r>
          </a:p>
          <a:p>
            <a:pPr marL="342900" indent="-342900">
              <a:buFont typeface="Arial" panose="020B0604020202020204" pitchFamily="34" charset="0"/>
              <a:buChar char="•"/>
            </a:pPr>
            <a:r>
              <a:rPr lang="en-US" sz="2200" dirty="0"/>
              <a:t>Questions to consider (Self-assessment)</a:t>
            </a:r>
          </a:p>
          <a:p>
            <a:pPr marL="342900" indent="-342900">
              <a:buFont typeface="Arial" panose="020B0604020202020204" pitchFamily="34" charset="0"/>
              <a:buChar char="•"/>
            </a:pPr>
            <a:r>
              <a:rPr lang="en-US" sz="2200" dirty="0"/>
              <a:t>Discuss answers with audiologist or someone close to me</a:t>
            </a:r>
          </a:p>
          <a:p>
            <a:endParaRPr lang="en-US" dirty="0"/>
          </a:p>
          <a:p>
            <a:endParaRPr lang="en-US" dirty="0"/>
          </a:p>
        </p:txBody>
      </p:sp>
      <p:sp>
        <p:nvSpPr>
          <p:cNvPr id="10" name="Title 9"/>
          <p:cNvSpPr>
            <a:spLocks noGrp="1"/>
          </p:cNvSpPr>
          <p:nvPr>
            <p:ph type="title"/>
          </p:nvPr>
        </p:nvSpPr>
        <p:spPr>
          <a:xfrm>
            <a:off x="336000" y="260351"/>
            <a:ext cx="11521038" cy="504354"/>
          </a:xfrm>
        </p:spPr>
        <p:txBody>
          <a:bodyPr/>
          <a:lstStyle/>
          <a:p>
            <a:r>
              <a:rPr lang="en-US" dirty="0"/>
              <a:t>FRAMEWORK</a:t>
            </a:r>
          </a:p>
        </p:txBody>
      </p:sp>
      <p:sp>
        <p:nvSpPr>
          <p:cNvPr id="14" name="Text Placeholder 5"/>
          <p:cNvSpPr txBox="1">
            <a:spLocks/>
          </p:cNvSpPr>
          <p:nvPr/>
        </p:nvSpPr>
        <p:spPr bwMode="auto">
          <a:xfrm>
            <a:off x="8112224" y="836712"/>
            <a:ext cx="3816424" cy="5688632"/>
          </a:xfrm>
          <a:prstGeom prst="rect">
            <a:avLst/>
          </a:prstGeom>
          <a:solidFill>
            <a:schemeClr val="accent6"/>
          </a:solidFill>
          <a:ln w="9525">
            <a:noFill/>
            <a:miter lim="800000"/>
            <a:headEnd/>
            <a:tailEnd/>
          </a:ln>
        </p:spPr>
        <p:txBody>
          <a:bodyPr vert="horz" wrap="square" lIns="108000" tIns="108000" rIns="108000" bIns="108000" numCol="1" anchor="t" anchorCtr="0" compatLnSpc="1">
            <a:prstTxWarp prst="textNoShape">
              <a:avLst/>
            </a:prstTxWarp>
          </a:bodyPr>
          <a:lstStyle>
            <a:lvl1pPr algn="l" defTabSz="457200" rtl="0" eaLnBrk="1" fontAlgn="base" hangingPunct="1">
              <a:spcBef>
                <a:spcPct val="20000"/>
              </a:spcBef>
              <a:spcAft>
                <a:spcPct val="0"/>
              </a:spcAft>
              <a:buFont typeface="Arial" charset="0"/>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Develop New Skills- </a:t>
            </a:r>
            <a:r>
              <a:rPr lang="en-US" dirty="0"/>
              <a:t>practical suggestions on how to learn and grow</a:t>
            </a:r>
          </a:p>
          <a:p>
            <a:r>
              <a:rPr lang="en-US" dirty="0"/>
              <a:t>Key Areas:</a:t>
            </a:r>
          </a:p>
          <a:p>
            <a:pPr marL="342900" indent="-342900">
              <a:buFont typeface="Arial" panose="020B0604020202020204" pitchFamily="34" charset="0"/>
              <a:buChar char="•"/>
            </a:pPr>
            <a:r>
              <a:rPr lang="en-US" sz="2200" dirty="0"/>
              <a:t>Make choices</a:t>
            </a:r>
          </a:p>
          <a:p>
            <a:pPr marL="342900" indent="-342900">
              <a:buFont typeface="Arial" panose="020B0604020202020204" pitchFamily="34" charset="0"/>
              <a:buChar char="•"/>
            </a:pPr>
            <a:r>
              <a:rPr lang="en-US" sz="2200" dirty="0"/>
              <a:t>Make decisions</a:t>
            </a:r>
          </a:p>
          <a:p>
            <a:pPr marL="342900" indent="-342900">
              <a:buFont typeface="Arial" panose="020B0604020202020204" pitchFamily="34" charset="0"/>
              <a:buChar char="•"/>
            </a:pPr>
            <a:r>
              <a:rPr lang="en-US" sz="2200" dirty="0"/>
              <a:t>Solve problems</a:t>
            </a:r>
          </a:p>
          <a:p>
            <a:pPr marL="342900" indent="-342900">
              <a:buFont typeface="Arial" panose="020B0604020202020204" pitchFamily="34" charset="0"/>
              <a:buChar char="•"/>
            </a:pPr>
            <a:r>
              <a:rPr lang="en-US" sz="2200" dirty="0"/>
              <a:t>Set goals</a:t>
            </a:r>
          </a:p>
          <a:p>
            <a:pPr marL="342900" indent="-342900">
              <a:buFont typeface="Arial" panose="020B0604020202020204" pitchFamily="34" charset="0"/>
              <a:buChar char="•"/>
            </a:pPr>
            <a:r>
              <a:rPr lang="en-US" sz="2200" dirty="0"/>
              <a:t>Speak up for yourself</a:t>
            </a:r>
          </a:p>
          <a:p>
            <a:pPr marL="342900" indent="-342900">
              <a:buFont typeface="Arial" panose="020B0604020202020204" pitchFamily="34" charset="0"/>
              <a:buChar char="•"/>
            </a:pPr>
            <a:r>
              <a:rPr lang="en-US" sz="2200" dirty="0"/>
              <a:t>Monitor &amp; evaluate your own behavior</a:t>
            </a:r>
          </a:p>
          <a:p>
            <a:pPr marL="342900" indent="-342900">
              <a:buFont typeface="Arial" panose="020B0604020202020204" pitchFamily="34" charset="0"/>
              <a:buChar char="•"/>
            </a:pPr>
            <a:r>
              <a:rPr lang="en-US" sz="2200" dirty="0"/>
              <a:t>Understand your own strengths &amp; limitations</a:t>
            </a:r>
          </a:p>
        </p:txBody>
      </p:sp>
    </p:spTree>
    <p:extLst>
      <p:ext uri="{BB962C8B-B14F-4D97-AF65-F5344CB8AC3E}">
        <p14:creationId xmlns:p14="http://schemas.microsoft.com/office/powerpoint/2010/main" val="144466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22</a:t>
            </a:fld>
            <a:endParaRPr lang="da-DK" noProof="0"/>
          </a:p>
        </p:txBody>
      </p:sp>
      <p:sp>
        <p:nvSpPr>
          <p:cNvPr id="4" name="Text Placeholder 3"/>
          <p:cNvSpPr>
            <a:spLocks noGrp="1"/>
          </p:cNvSpPr>
          <p:nvPr>
            <p:ph type="body" sz="quarter" idx="16"/>
          </p:nvPr>
        </p:nvSpPr>
        <p:spPr>
          <a:xfrm>
            <a:off x="4367808" y="816224"/>
            <a:ext cx="7704856" cy="5781128"/>
          </a:xfrm>
        </p:spPr>
        <p:txBody>
          <a:bodyPr/>
          <a:lstStyle/>
          <a:p>
            <a:r>
              <a:rPr lang="en-US" sz="2000" b="1" dirty="0"/>
              <a:t>Socially, children need to:</a:t>
            </a:r>
          </a:p>
          <a:p>
            <a:pPr marL="342900" indent="-342900">
              <a:buFont typeface="Arial" panose="020B0604020202020204" pitchFamily="34" charset="0"/>
              <a:buChar char="•"/>
            </a:pPr>
            <a:r>
              <a:rPr lang="en-US" sz="2000" dirty="0"/>
              <a:t>Work cooperatively</a:t>
            </a:r>
          </a:p>
          <a:p>
            <a:pPr marL="342900" indent="-342900">
              <a:buFont typeface="Arial" panose="020B0604020202020204" pitchFamily="34" charset="0"/>
              <a:buChar char="•"/>
            </a:pPr>
            <a:r>
              <a:rPr lang="en-US" sz="2000" dirty="0"/>
              <a:t>Participate in small groups</a:t>
            </a:r>
          </a:p>
          <a:p>
            <a:pPr marL="342900" indent="-342900">
              <a:buFont typeface="Arial" panose="020B0604020202020204" pitchFamily="34" charset="0"/>
              <a:buChar char="•"/>
            </a:pPr>
            <a:r>
              <a:rPr lang="en-US" sz="2000" dirty="0"/>
              <a:t>Converse in pairs, small groups, and in the larger group</a:t>
            </a:r>
          </a:p>
          <a:p>
            <a:pPr marL="342900" indent="-342900">
              <a:buFont typeface="Arial" panose="020B0604020202020204" pitchFamily="34" charset="0"/>
              <a:buChar char="•"/>
            </a:pPr>
            <a:r>
              <a:rPr lang="en-US" sz="2000" dirty="0"/>
              <a:t>Choose between activities</a:t>
            </a:r>
          </a:p>
          <a:p>
            <a:pPr marL="342900" indent="-342900">
              <a:buFont typeface="Arial" panose="020B0604020202020204" pitchFamily="34" charset="0"/>
              <a:buChar char="•"/>
            </a:pPr>
            <a:r>
              <a:rPr lang="en-US" sz="2000" dirty="0"/>
              <a:t>Manage changing from one activity to the next</a:t>
            </a:r>
          </a:p>
          <a:p>
            <a:pPr marL="342900" indent="-342900">
              <a:buFont typeface="Arial" panose="020B0604020202020204" pitchFamily="34" charset="0"/>
              <a:buChar char="•"/>
            </a:pPr>
            <a:r>
              <a:rPr lang="en-US" sz="2000" dirty="0"/>
              <a:t>Understand and comply with the rules of the classroom</a:t>
            </a:r>
          </a:p>
          <a:p>
            <a:pPr marL="342900" indent="-342900">
              <a:buFont typeface="Arial" panose="020B0604020202020204" pitchFamily="34" charset="0"/>
              <a:buChar char="•"/>
            </a:pPr>
            <a:r>
              <a:rPr lang="en-US" sz="2000" dirty="0"/>
              <a:t>Learn directly from another and also incidentally</a:t>
            </a:r>
          </a:p>
          <a:p>
            <a:r>
              <a:rPr lang="en-US" sz="2000" dirty="0"/>
              <a:t> </a:t>
            </a:r>
            <a:r>
              <a:rPr lang="en-US" sz="2000" b="1" dirty="0"/>
              <a:t>Children need to be able to:</a:t>
            </a:r>
          </a:p>
          <a:p>
            <a:pPr marL="342900" indent="-342900">
              <a:buFont typeface="Arial" panose="020B0604020202020204" pitchFamily="34" charset="0"/>
              <a:buChar char="•"/>
            </a:pPr>
            <a:r>
              <a:rPr lang="en-US" sz="2000" dirty="0"/>
              <a:t>Indicate if their technology is not working</a:t>
            </a:r>
          </a:p>
          <a:p>
            <a:pPr marL="342900" indent="-342900">
              <a:buFont typeface="Arial" panose="020B0604020202020204" pitchFamily="34" charset="0"/>
              <a:buChar char="•"/>
            </a:pPr>
            <a:r>
              <a:rPr lang="en-US" sz="2000" dirty="0"/>
              <a:t>Inform if they cannot hear</a:t>
            </a:r>
          </a:p>
          <a:p>
            <a:pPr marL="342900" indent="-342900">
              <a:buFont typeface="Arial" panose="020B0604020202020204" pitchFamily="34" charset="0"/>
              <a:buChar char="•"/>
            </a:pPr>
            <a:r>
              <a:rPr lang="en-US" sz="2000" dirty="0"/>
              <a:t>Be able to choose and make decisions</a:t>
            </a:r>
          </a:p>
          <a:p>
            <a:pPr marL="342900" indent="-342900">
              <a:buFont typeface="Arial" panose="020B0604020202020204" pitchFamily="34" charset="0"/>
              <a:buChar char="•"/>
            </a:pPr>
            <a:r>
              <a:rPr lang="en-US" sz="2000" dirty="0"/>
              <a:t>Navigate a socially complex situation</a:t>
            </a:r>
          </a:p>
          <a:p>
            <a:r>
              <a:rPr lang="en-US" sz="2000" b="1" dirty="0"/>
              <a:t>What may be challenging for my child?</a:t>
            </a:r>
          </a:p>
        </p:txBody>
      </p:sp>
      <p:sp>
        <p:nvSpPr>
          <p:cNvPr id="5" name="Text Placeholder 4"/>
          <p:cNvSpPr>
            <a:spLocks noGrp="1"/>
          </p:cNvSpPr>
          <p:nvPr>
            <p:ph type="body" sz="quarter" idx="18"/>
          </p:nvPr>
        </p:nvSpPr>
        <p:spPr>
          <a:xfrm>
            <a:off x="335360" y="3789040"/>
            <a:ext cx="3663380" cy="2305050"/>
          </a:xfrm>
        </p:spPr>
        <p:txBody>
          <a:bodyPr/>
          <a:lstStyle/>
          <a:p>
            <a:r>
              <a:rPr lang="en-US" b="1" dirty="0"/>
              <a:t>Environment:</a:t>
            </a:r>
          </a:p>
          <a:p>
            <a:pPr marL="342900" indent="-342900">
              <a:buFont typeface="Arial" panose="020B0604020202020204" pitchFamily="34" charset="0"/>
              <a:buChar char="•"/>
            </a:pPr>
            <a:r>
              <a:rPr lang="en-US" dirty="0"/>
              <a:t>Noisy		</a:t>
            </a:r>
          </a:p>
          <a:p>
            <a:pPr marL="342900" indent="-342900">
              <a:buFont typeface="Arial" panose="020B0604020202020204" pitchFamily="34" charset="0"/>
              <a:buChar char="•"/>
            </a:pPr>
            <a:r>
              <a:rPr lang="en-US" dirty="0"/>
              <a:t>Busy</a:t>
            </a:r>
          </a:p>
          <a:p>
            <a:pPr marL="342900" indent="-342900">
              <a:buFont typeface="Arial" panose="020B0604020202020204" pitchFamily="34" charset="0"/>
              <a:buChar char="•"/>
            </a:pPr>
            <a:r>
              <a:rPr lang="en-US" dirty="0"/>
              <a:t>Varied activities at the same time</a:t>
            </a:r>
          </a:p>
        </p:txBody>
      </p:sp>
      <p:sp>
        <p:nvSpPr>
          <p:cNvPr id="7" name="Title 6"/>
          <p:cNvSpPr>
            <a:spLocks noGrp="1"/>
          </p:cNvSpPr>
          <p:nvPr>
            <p:ph type="title"/>
          </p:nvPr>
        </p:nvSpPr>
        <p:spPr>
          <a:xfrm>
            <a:off x="335360" y="260648"/>
            <a:ext cx="11521038" cy="432346"/>
          </a:xfrm>
        </p:spPr>
        <p:txBody>
          <a:bodyPr/>
          <a:lstStyle/>
          <a:p>
            <a:r>
              <a:rPr lang="en-US" b="1" dirty="0"/>
              <a:t>The World of a Child Aged 3-6: </a:t>
            </a:r>
            <a:r>
              <a:rPr lang="en-US" sz="2400" b="1" dirty="0">
                <a:solidFill>
                  <a:srgbClr val="FF0000"/>
                </a:solidFill>
              </a:rPr>
              <a:t>FOUNDATION &amp; SUPPORT</a:t>
            </a:r>
          </a:p>
        </p:txBody>
      </p:sp>
      <p:pic>
        <p:nvPicPr>
          <p:cNvPr id="10" name="Picture Placeholder 9"/>
          <p:cNvPicPr>
            <a:picLocks noGrp="1" noChangeAspect="1"/>
          </p:cNvPicPr>
          <p:nvPr>
            <p:ph type="pic" sz="quarter" idx="19"/>
          </p:nvPr>
        </p:nvPicPr>
        <p:blipFill>
          <a:blip r:embed="rId2"/>
          <a:srcRect t="3506" b="3506"/>
          <a:stretch>
            <a:fillRect/>
          </a:stretch>
        </p:blipFill>
        <p:spPr>
          <a:xfrm>
            <a:off x="334962" y="981074"/>
            <a:ext cx="3744813" cy="2428937"/>
          </a:xfrm>
          <a:prstGeom prst="rect">
            <a:avLst/>
          </a:prstGeom>
        </p:spPr>
      </p:pic>
    </p:spTree>
    <p:extLst>
      <p:ext uri="{BB962C8B-B14F-4D97-AF65-F5344CB8AC3E}">
        <p14:creationId xmlns:p14="http://schemas.microsoft.com/office/powerpoint/2010/main" val="34160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23</a:t>
            </a:fld>
            <a:endParaRPr lang="da-DK" noProof="0"/>
          </a:p>
        </p:txBody>
      </p:sp>
      <p:sp>
        <p:nvSpPr>
          <p:cNvPr id="4" name="Text Placeholder 3"/>
          <p:cNvSpPr>
            <a:spLocks noGrp="1"/>
          </p:cNvSpPr>
          <p:nvPr>
            <p:ph type="body" sz="quarter" idx="13"/>
          </p:nvPr>
        </p:nvSpPr>
        <p:spPr>
          <a:xfrm>
            <a:off x="342000" y="3068960"/>
            <a:ext cx="11511114" cy="3096890"/>
          </a:xfrm>
        </p:spPr>
        <p:txBody>
          <a:bodyPr/>
          <a:lstStyle/>
          <a:p>
            <a:r>
              <a:rPr lang="en-US" dirty="0"/>
              <a:t>Every child’s hearing journey is unique. To understand how your child is developing and how you can best support your son or daughter as they learn and grow, it can be helpful to think about how they manage with their hearing devices and interact with others in daily life.</a:t>
            </a:r>
          </a:p>
          <a:p>
            <a:r>
              <a:rPr lang="en-US" dirty="0"/>
              <a:t>Following are some questions you can use to assess how your child is doing and what you may want to discuss with your child’s hearing care professional.</a:t>
            </a:r>
          </a:p>
          <a:p>
            <a:endParaRPr lang="en-US" dirty="0"/>
          </a:p>
        </p:txBody>
      </p:sp>
      <p:sp>
        <p:nvSpPr>
          <p:cNvPr id="5" name="Picture Placeholder 4"/>
          <p:cNvSpPr>
            <a:spLocks noGrp="1"/>
          </p:cNvSpPr>
          <p:nvPr>
            <p:ph type="pic" sz="quarter" idx="15"/>
          </p:nvPr>
        </p:nvSpPr>
        <p:spPr>
          <a:xfrm>
            <a:off x="342000" y="1268413"/>
            <a:ext cx="11510963" cy="1656531"/>
          </a:xfrm>
        </p:spPr>
      </p:sp>
      <p:sp>
        <p:nvSpPr>
          <p:cNvPr id="6" name="Title 5"/>
          <p:cNvSpPr>
            <a:spLocks noGrp="1"/>
          </p:cNvSpPr>
          <p:nvPr>
            <p:ph type="title"/>
          </p:nvPr>
        </p:nvSpPr>
        <p:spPr/>
        <p:txBody>
          <a:bodyPr/>
          <a:lstStyle/>
          <a:p>
            <a:r>
              <a:rPr lang="en-US" dirty="0"/>
              <a:t>Am I Ready?</a:t>
            </a:r>
          </a:p>
        </p:txBody>
      </p:sp>
      <p:pic>
        <p:nvPicPr>
          <p:cNvPr id="8" name="Picture 7"/>
          <p:cNvPicPr>
            <a:picLocks noChangeAspect="1"/>
          </p:cNvPicPr>
          <p:nvPr/>
        </p:nvPicPr>
        <p:blipFill>
          <a:blip r:embed="rId2"/>
          <a:stretch>
            <a:fillRect/>
          </a:stretch>
        </p:blipFill>
        <p:spPr>
          <a:xfrm>
            <a:off x="3647728" y="332656"/>
            <a:ext cx="4343400" cy="2362200"/>
          </a:xfrm>
          <a:prstGeom prst="rect">
            <a:avLst/>
          </a:prstGeom>
        </p:spPr>
      </p:pic>
    </p:spTree>
    <p:extLst>
      <p:ext uri="{BB962C8B-B14F-4D97-AF65-F5344CB8AC3E}">
        <p14:creationId xmlns:p14="http://schemas.microsoft.com/office/powerpoint/2010/main" val="358002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Am I Ready ?</a:t>
            </a:r>
          </a:p>
        </p:txBody>
      </p:sp>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24</a:t>
            </a:fld>
            <a:endParaRPr lang="da-DK" noProof="0"/>
          </a:p>
        </p:txBody>
      </p:sp>
      <p:sp>
        <p:nvSpPr>
          <p:cNvPr id="7" name="Text Placeholder 6"/>
          <p:cNvSpPr>
            <a:spLocks noGrp="1"/>
          </p:cNvSpPr>
          <p:nvPr>
            <p:ph type="body" sz="quarter" idx="13"/>
          </p:nvPr>
        </p:nvSpPr>
        <p:spPr>
          <a:xfrm>
            <a:off x="263352" y="1124744"/>
            <a:ext cx="5472608" cy="5256584"/>
          </a:xfrm>
        </p:spPr>
        <p:txBody>
          <a:bodyPr/>
          <a:lstStyle/>
          <a:p>
            <a:r>
              <a:rPr lang="en-US" dirty="0"/>
              <a:t>How does your child feel about wearing their hearing aid(s)/cochlear implant?</a:t>
            </a:r>
          </a:p>
          <a:p>
            <a:r>
              <a:rPr lang="en-US" dirty="0"/>
              <a:t>Does your child wear their hearing aid(s)/cochlear implant regularly?</a:t>
            </a:r>
          </a:p>
          <a:p>
            <a:r>
              <a:rPr lang="en-US" dirty="0"/>
              <a:t>If no, what are the barriers to full-time use? </a:t>
            </a:r>
          </a:p>
          <a:p>
            <a:r>
              <a:rPr lang="en-US" dirty="0"/>
              <a:t>If your child does not want to wear the hearing aid(s)/cochlear implant, can they explain why?</a:t>
            </a:r>
          </a:p>
          <a:p>
            <a:r>
              <a:rPr lang="en-US" dirty="0"/>
              <a:t>Does your child have friends to play with?</a:t>
            </a:r>
          </a:p>
        </p:txBody>
      </p:sp>
      <p:sp>
        <p:nvSpPr>
          <p:cNvPr id="8" name="Text Placeholder 7"/>
          <p:cNvSpPr>
            <a:spLocks noGrp="1"/>
          </p:cNvSpPr>
          <p:nvPr>
            <p:ph type="body" sz="quarter" idx="14"/>
          </p:nvPr>
        </p:nvSpPr>
        <p:spPr>
          <a:xfrm>
            <a:off x="6245768" y="188640"/>
            <a:ext cx="5615434" cy="6669360"/>
          </a:xfrm>
          <a:solidFill>
            <a:schemeClr val="accent1"/>
          </a:solidFill>
        </p:spPr>
        <p:txBody>
          <a:bodyPr/>
          <a:lstStyle/>
          <a:p>
            <a:r>
              <a:rPr lang="en-US" dirty="0"/>
              <a:t>Can your child describe to others why they wear hearing aids/cochlear implant?</a:t>
            </a:r>
          </a:p>
          <a:p>
            <a:r>
              <a:rPr lang="en-US" dirty="0"/>
              <a:t>What does your child do if they cannot hear or communicate well?</a:t>
            </a:r>
          </a:p>
          <a:p>
            <a:r>
              <a:rPr lang="en-US" dirty="0"/>
              <a:t>Does your child participate in conversation at meal times at home?</a:t>
            </a:r>
          </a:p>
          <a:p>
            <a:r>
              <a:rPr lang="en-US" dirty="0"/>
              <a:t>What do you do as parent(s) to ensure that your child can hear well and take part in communication?</a:t>
            </a:r>
          </a:p>
          <a:p>
            <a:pPr marL="0" indent="0">
              <a:buNone/>
            </a:pPr>
            <a:r>
              <a:rPr lang="en-US" i="1" dirty="0"/>
              <a:t>Discuss your answers with your child’s hearing care professional to make sure they get the support they need.</a:t>
            </a:r>
          </a:p>
          <a:p>
            <a:endParaRPr lang="en-US" dirty="0"/>
          </a:p>
        </p:txBody>
      </p:sp>
    </p:spTree>
    <p:extLst>
      <p:ext uri="{BB962C8B-B14F-4D97-AF65-F5344CB8AC3E}">
        <p14:creationId xmlns:p14="http://schemas.microsoft.com/office/powerpoint/2010/main" val="311341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25</a:t>
            </a:fld>
            <a:endParaRPr lang="da-DK" noProof="0"/>
          </a:p>
        </p:txBody>
      </p:sp>
      <p:sp>
        <p:nvSpPr>
          <p:cNvPr id="4" name="Text Placeholder 3"/>
          <p:cNvSpPr>
            <a:spLocks noGrp="1"/>
          </p:cNvSpPr>
          <p:nvPr>
            <p:ph type="body" sz="quarter" idx="13"/>
          </p:nvPr>
        </p:nvSpPr>
        <p:spPr>
          <a:xfrm>
            <a:off x="342000" y="764704"/>
            <a:ext cx="11509527" cy="6048672"/>
          </a:xfrm>
          <a:solidFill>
            <a:schemeClr val="accent2"/>
          </a:solidFill>
        </p:spPr>
        <p:txBody>
          <a:bodyPr/>
          <a:lstStyle/>
          <a:p>
            <a:r>
              <a:rPr lang="en-US" sz="2400" b="1" dirty="0"/>
              <a:t>Make choices:</a:t>
            </a:r>
            <a:r>
              <a:rPr lang="en-US" sz="2400" dirty="0"/>
              <a:t> Being able to choose a preference when two or more options are available</a:t>
            </a:r>
          </a:p>
          <a:p>
            <a:r>
              <a:rPr lang="en-US" sz="2400" b="1" dirty="0"/>
              <a:t>Make decisions:</a:t>
            </a:r>
            <a:r>
              <a:rPr lang="en-US" sz="2400" dirty="0"/>
              <a:t> Being able to consider possible solutions and select the one that best meets your own needs while also considering how it affects others</a:t>
            </a:r>
          </a:p>
          <a:p>
            <a:r>
              <a:rPr lang="en-US" sz="2400" b="1" dirty="0"/>
              <a:t>Solve problems:</a:t>
            </a:r>
            <a:r>
              <a:rPr lang="en-US" sz="2400" dirty="0"/>
              <a:t> Being able to find solutions for challenging situations</a:t>
            </a:r>
          </a:p>
          <a:p>
            <a:r>
              <a:rPr lang="en-US" sz="2400" b="1" dirty="0"/>
              <a:t>Set and attain goals:</a:t>
            </a:r>
            <a:r>
              <a:rPr lang="en-US" sz="2400" dirty="0"/>
              <a:t> Deciding on a goal and developing a plan to reach it</a:t>
            </a:r>
          </a:p>
          <a:p>
            <a:r>
              <a:rPr lang="en-US" sz="2400" b="1" dirty="0"/>
              <a:t>Advocate for themselves:</a:t>
            </a:r>
            <a:r>
              <a:rPr lang="en-US" sz="2400" dirty="0"/>
              <a:t> Knowing and standing up for one’s rights and communicating assertively</a:t>
            </a:r>
          </a:p>
          <a:p>
            <a:r>
              <a:rPr lang="en-US" sz="2400" b="1" dirty="0"/>
              <a:t>Manage and assess own behavior:</a:t>
            </a:r>
            <a:r>
              <a:rPr lang="en-US" sz="2400" dirty="0"/>
              <a:t> Being able to evaluate your own actions and drive your own learning</a:t>
            </a:r>
          </a:p>
          <a:p>
            <a:r>
              <a:rPr lang="en-US" sz="2400" b="1" dirty="0"/>
              <a:t>Recognize own strengths, limitations and abilities:</a:t>
            </a:r>
            <a:r>
              <a:rPr lang="en-US" sz="2400" dirty="0"/>
              <a:t> Identifying your own preferences, interests and abilities and using this to experience success</a:t>
            </a:r>
          </a:p>
        </p:txBody>
      </p:sp>
      <p:sp>
        <p:nvSpPr>
          <p:cNvPr id="6" name="Title 5"/>
          <p:cNvSpPr>
            <a:spLocks noGrp="1"/>
          </p:cNvSpPr>
          <p:nvPr>
            <p:ph type="title"/>
          </p:nvPr>
        </p:nvSpPr>
        <p:spPr>
          <a:xfrm>
            <a:off x="336000" y="260351"/>
            <a:ext cx="11521038" cy="504354"/>
          </a:xfrm>
        </p:spPr>
        <p:txBody>
          <a:bodyPr/>
          <a:lstStyle/>
          <a:p>
            <a:r>
              <a:rPr lang="en-US" dirty="0"/>
              <a:t>KEY SKILLS for all age groups</a:t>
            </a:r>
          </a:p>
        </p:txBody>
      </p:sp>
    </p:spTree>
    <p:extLst>
      <p:ext uri="{BB962C8B-B14F-4D97-AF65-F5344CB8AC3E}">
        <p14:creationId xmlns:p14="http://schemas.microsoft.com/office/powerpoint/2010/main" val="1725845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26</a:t>
            </a:fld>
            <a:endParaRPr lang="da-DK" noProof="0"/>
          </a:p>
        </p:txBody>
      </p:sp>
      <p:sp>
        <p:nvSpPr>
          <p:cNvPr id="4" name="Text Placeholder 3"/>
          <p:cNvSpPr>
            <a:spLocks noGrp="1"/>
          </p:cNvSpPr>
          <p:nvPr>
            <p:ph type="body" sz="quarter" idx="13"/>
          </p:nvPr>
        </p:nvSpPr>
        <p:spPr>
          <a:xfrm>
            <a:off x="335360" y="1196752"/>
            <a:ext cx="11509527" cy="2232248"/>
          </a:xfrm>
        </p:spPr>
        <p:txBody>
          <a:bodyPr/>
          <a:lstStyle/>
          <a:p>
            <a:r>
              <a:rPr lang="en-US" dirty="0"/>
              <a:t>For parents:</a:t>
            </a:r>
          </a:p>
          <a:p>
            <a:pPr marL="457200" indent="-457200">
              <a:buFont typeface="Arial" panose="020B0604020202020204" pitchFamily="34" charset="0"/>
              <a:buChar char="•"/>
            </a:pPr>
            <a:r>
              <a:rPr lang="en-US" sz="2400" dirty="0"/>
              <a:t>Activities to help children develop the ability to steer their own lives in meaningful and satisfying ways</a:t>
            </a:r>
          </a:p>
          <a:p>
            <a:pPr marL="457200" indent="-457200">
              <a:buFont typeface="Arial" panose="020B0604020202020204" pitchFamily="34" charset="0"/>
              <a:buChar char="•"/>
            </a:pPr>
            <a:r>
              <a:rPr lang="en-US" sz="2400" dirty="0"/>
              <a:t>Reach goals by continuously building and refining skills through practice and increasing expectations as children grow</a:t>
            </a:r>
          </a:p>
          <a:p>
            <a:pPr marL="457200" indent="-457200">
              <a:buFont typeface="Arial" panose="020B0604020202020204" pitchFamily="34" charset="0"/>
              <a:buChar char="•"/>
            </a:pPr>
            <a:r>
              <a:rPr lang="en-US" dirty="0"/>
              <a:t> </a:t>
            </a:r>
          </a:p>
          <a:p>
            <a:endParaRPr lang="en-US" dirty="0"/>
          </a:p>
        </p:txBody>
      </p:sp>
      <p:sp>
        <p:nvSpPr>
          <p:cNvPr id="5" name="Text Placeholder 4"/>
          <p:cNvSpPr>
            <a:spLocks noGrp="1"/>
          </p:cNvSpPr>
          <p:nvPr>
            <p:ph type="body" sz="quarter" idx="15"/>
          </p:nvPr>
        </p:nvSpPr>
        <p:spPr>
          <a:xfrm>
            <a:off x="335360" y="3573016"/>
            <a:ext cx="11509527" cy="2736304"/>
          </a:xfrm>
        </p:spPr>
        <p:txBody>
          <a:bodyPr/>
          <a:lstStyle/>
          <a:p>
            <a:r>
              <a:rPr lang="en-US" dirty="0"/>
              <a:t>EXAMPLE:</a:t>
            </a:r>
          </a:p>
          <a:p>
            <a:r>
              <a:rPr lang="en-US" dirty="0"/>
              <a:t>Choose what you like:</a:t>
            </a:r>
          </a:p>
          <a:p>
            <a:pPr marL="342900" indent="-342900">
              <a:buFont typeface="Arial" panose="020B0604020202020204" pitchFamily="34" charset="0"/>
              <a:buChar char="•"/>
            </a:pPr>
            <a:r>
              <a:rPr lang="en-US" dirty="0"/>
              <a:t>Choose who you want to sit next to at dinner tonight</a:t>
            </a:r>
          </a:p>
          <a:p>
            <a:pPr marL="342900" indent="-342900">
              <a:buFont typeface="Arial" panose="020B0604020202020204" pitchFamily="34" charset="0"/>
              <a:buChar char="•"/>
            </a:pPr>
            <a:r>
              <a:rPr lang="en-US" dirty="0"/>
              <a:t>Choose what you will do first tomorrow – get dressed or have breakfast</a:t>
            </a:r>
          </a:p>
          <a:p>
            <a:pPr marL="342900" indent="-342900">
              <a:buFont typeface="Arial" panose="020B0604020202020204" pitchFamily="34" charset="0"/>
              <a:buChar char="•"/>
            </a:pPr>
            <a:r>
              <a:rPr lang="en-US" dirty="0"/>
              <a:t>Ask yourself: Do I like my choice?</a:t>
            </a:r>
          </a:p>
          <a:p>
            <a:endParaRPr lang="en-US" dirty="0"/>
          </a:p>
        </p:txBody>
      </p:sp>
      <p:sp>
        <p:nvSpPr>
          <p:cNvPr id="6" name="Title 5"/>
          <p:cNvSpPr>
            <a:spLocks noGrp="1"/>
          </p:cNvSpPr>
          <p:nvPr>
            <p:ph type="title"/>
          </p:nvPr>
        </p:nvSpPr>
        <p:spPr/>
        <p:txBody>
          <a:bodyPr/>
          <a:lstStyle/>
          <a:p>
            <a:r>
              <a:rPr lang="en-US" dirty="0"/>
              <a:t>Develop New Skills: Practical Suggestions for How to Learn and Grow</a:t>
            </a:r>
          </a:p>
        </p:txBody>
      </p:sp>
    </p:spTree>
    <p:extLst>
      <p:ext uri="{BB962C8B-B14F-4D97-AF65-F5344CB8AC3E}">
        <p14:creationId xmlns:p14="http://schemas.microsoft.com/office/powerpoint/2010/main" val="162388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27</a:t>
            </a:fld>
            <a:endParaRPr lang="da-DK" noProof="0"/>
          </a:p>
        </p:txBody>
      </p:sp>
      <p:sp>
        <p:nvSpPr>
          <p:cNvPr id="4" name="Text Placeholder 3"/>
          <p:cNvSpPr>
            <a:spLocks noGrp="1"/>
          </p:cNvSpPr>
          <p:nvPr>
            <p:ph type="body" sz="quarter" idx="16"/>
          </p:nvPr>
        </p:nvSpPr>
        <p:spPr>
          <a:xfrm>
            <a:off x="4367808" y="692696"/>
            <a:ext cx="7704856" cy="6048672"/>
          </a:xfrm>
        </p:spPr>
        <p:txBody>
          <a:bodyPr/>
          <a:lstStyle/>
          <a:p>
            <a:r>
              <a:rPr lang="en-US" sz="2000" b="1" dirty="0"/>
              <a:t>Socially, children need to:</a:t>
            </a:r>
          </a:p>
          <a:p>
            <a:pPr marL="342900" indent="-342900">
              <a:buFont typeface="Arial" panose="020B0604020202020204" pitchFamily="34" charset="0"/>
              <a:buChar char="•"/>
            </a:pPr>
            <a:r>
              <a:rPr lang="en-US" sz="2000" dirty="0"/>
              <a:t>Hear and understand the rules of play activities and adjust if they change</a:t>
            </a:r>
          </a:p>
          <a:p>
            <a:pPr marL="342900" indent="-342900">
              <a:buFont typeface="Arial" panose="020B0604020202020204" pitchFamily="34" charset="0"/>
              <a:buChar char="•"/>
            </a:pPr>
            <a:r>
              <a:rPr lang="en-US" sz="2000" dirty="0"/>
              <a:t>Take cues from peers</a:t>
            </a:r>
          </a:p>
          <a:p>
            <a:pPr marL="342900" indent="-342900">
              <a:buFont typeface="Arial" panose="020B0604020202020204" pitchFamily="34" charset="0"/>
              <a:buChar char="•"/>
            </a:pPr>
            <a:r>
              <a:rPr lang="en-US" sz="2000" dirty="0"/>
              <a:t>Wait for their turn</a:t>
            </a:r>
          </a:p>
          <a:p>
            <a:pPr marL="342900" indent="-342900">
              <a:buFont typeface="Arial" panose="020B0604020202020204" pitchFamily="34" charset="0"/>
              <a:buChar char="•"/>
            </a:pPr>
            <a:r>
              <a:rPr lang="en-US" sz="2000" dirty="0"/>
              <a:t>Collaborate with others</a:t>
            </a:r>
          </a:p>
          <a:p>
            <a:pPr marL="342900" indent="-342900">
              <a:buFont typeface="Arial" panose="020B0604020202020204" pitchFamily="34" charset="0"/>
              <a:buChar char="•"/>
            </a:pPr>
            <a:r>
              <a:rPr lang="en-US" sz="2000" dirty="0"/>
              <a:t>Converse between activities</a:t>
            </a:r>
          </a:p>
          <a:p>
            <a:pPr marL="342900" indent="-342900">
              <a:buFont typeface="Arial" panose="020B0604020202020204" pitchFamily="34" charset="0"/>
              <a:buChar char="•"/>
            </a:pPr>
            <a:r>
              <a:rPr lang="en-US" sz="2000" dirty="0"/>
              <a:t>Manage change between activities</a:t>
            </a:r>
          </a:p>
          <a:p>
            <a:r>
              <a:rPr lang="en-US" sz="2000" b="1" dirty="0"/>
              <a:t>Children need to be able to:</a:t>
            </a:r>
          </a:p>
          <a:p>
            <a:pPr marL="342900" indent="-342900">
              <a:buFont typeface="Arial" panose="020B0604020202020204" pitchFamily="34" charset="0"/>
              <a:buChar char="•"/>
            </a:pPr>
            <a:r>
              <a:rPr lang="en-US" sz="2000" dirty="0"/>
              <a:t>Concentrate in noise</a:t>
            </a:r>
          </a:p>
          <a:p>
            <a:pPr marL="342900" indent="-342900">
              <a:buFont typeface="Arial" panose="020B0604020202020204" pitchFamily="34" charset="0"/>
              <a:buChar char="•"/>
            </a:pPr>
            <a:r>
              <a:rPr lang="en-US" sz="2000" dirty="0"/>
              <a:t>Communicate with teachers and peers in learning situations</a:t>
            </a:r>
          </a:p>
          <a:p>
            <a:pPr marL="342900" indent="-342900">
              <a:buFont typeface="Arial" panose="020B0604020202020204" pitchFamily="34" charset="0"/>
              <a:buChar char="•"/>
            </a:pPr>
            <a:r>
              <a:rPr lang="en-US" sz="2000" dirty="0"/>
              <a:t>Indicate if their technology is not working</a:t>
            </a:r>
          </a:p>
          <a:p>
            <a:pPr marL="342900" indent="-342900">
              <a:buFont typeface="Arial" panose="020B0604020202020204" pitchFamily="34" charset="0"/>
              <a:buChar char="•"/>
            </a:pPr>
            <a:r>
              <a:rPr lang="en-US" sz="2000" dirty="0"/>
              <a:t>Inform if they cannot hear</a:t>
            </a:r>
          </a:p>
          <a:p>
            <a:pPr marL="342900" indent="-342900">
              <a:buFont typeface="Arial" panose="020B0604020202020204" pitchFamily="34" charset="0"/>
              <a:buChar char="•"/>
            </a:pPr>
            <a:r>
              <a:rPr lang="en-US" sz="2000" dirty="0"/>
              <a:t>Be able to choose and make decisions?</a:t>
            </a:r>
          </a:p>
          <a:p>
            <a:r>
              <a:rPr lang="en-US" sz="2000" b="1" dirty="0"/>
              <a:t>What may be challenging for my child?</a:t>
            </a:r>
          </a:p>
        </p:txBody>
      </p:sp>
      <p:sp>
        <p:nvSpPr>
          <p:cNvPr id="5" name="Text Placeholder 4"/>
          <p:cNvSpPr>
            <a:spLocks noGrp="1"/>
          </p:cNvSpPr>
          <p:nvPr>
            <p:ph type="body" sz="quarter" idx="18"/>
          </p:nvPr>
        </p:nvSpPr>
        <p:spPr>
          <a:xfrm>
            <a:off x="335360" y="3789040"/>
            <a:ext cx="3663380" cy="2305050"/>
          </a:xfrm>
        </p:spPr>
        <p:txBody>
          <a:bodyPr/>
          <a:lstStyle/>
          <a:p>
            <a:r>
              <a:rPr lang="en-US" b="1" dirty="0"/>
              <a:t>Environment:</a:t>
            </a:r>
          </a:p>
          <a:p>
            <a:pPr marL="342900" indent="-342900">
              <a:buFont typeface="Arial" panose="020B0604020202020204" pitchFamily="34" charset="0"/>
              <a:buChar char="•"/>
            </a:pPr>
            <a:r>
              <a:rPr lang="en-US" dirty="0"/>
              <a:t>Impulsive		</a:t>
            </a:r>
          </a:p>
          <a:p>
            <a:pPr marL="342900" indent="-342900">
              <a:buFont typeface="Arial" panose="020B0604020202020204" pitchFamily="34" charset="0"/>
              <a:buChar char="•"/>
            </a:pPr>
            <a:r>
              <a:rPr lang="en-US" dirty="0"/>
              <a:t>Busy</a:t>
            </a:r>
          </a:p>
          <a:p>
            <a:pPr marL="342900" indent="-342900">
              <a:buFont typeface="Arial" panose="020B0604020202020204" pitchFamily="34" charset="0"/>
              <a:buChar char="•"/>
            </a:pPr>
            <a:r>
              <a:rPr lang="en-US" dirty="0"/>
              <a:t>Noisy</a:t>
            </a:r>
          </a:p>
          <a:p>
            <a:pPr marL="342900" indent="-342900">
              <a:buFont typeface="Arial" panose="020B0604020202020204" pitchFamily="34" charset="0"/>
              <a:buChar char="•"/>
            </a:pPr>
            <a:r>
              <a:rPr lang="en-US" dirty="0"/>
              <a:t>Active</a:t>
            </a:r>
          </a:p>
          <a:p>
            <a:endParaRPr lang="en-US" dirty="0"/>
          </a:p>
        </p:txBody>
      </p:sp>
      <p:sp>
        <p:nvSpPr>
          <p:cNvPr id="7" name="Title 6"/>
          <p:cNvSpPr>
            <a:spLocks noGrp="1"/>
          </p:cNvSpPr>
          <p:nvPr>
            <p:ph type="title"/>
          </p:nvPr>
        </p:nvSpPr>
        <p:spPr>
          <a:xfrm>
            <a:off x="263352" y="116632"/>
            <a:ext cx="11521038" cy="432346"/>
          </a:xfrm>
        </p:spPr>
        <p:txBody>
          <a:bodyPr/>
          <a:lstStyle/>
          <a:p>
            <a:r>
              <a:rPr lang="en-US" b="1" dirty="0"/>
              <a:t>The World of a Child Aged 6-9: </a:t>
            </a:r>
            <a:r>
              <a:rPr lang="en-US" sz="2400" b="1" dirty="0"/>
              <a:t>DISCOVERY</a:t>
            </a:r>
          </a:p>
        </p:txBody>
      </p:sp>
      <p:pic>
        <p:nvPicPr>
          <p:cNvPr id="9" name="Picture 8"/>
          <p:cNvPicPr>
            <a:picLocks noChangeAspect="1"/>
          </p:cNvPicPr>
          <p:nvPr/>
        </p:nvPicPr>
        <p:blipFill>
          <a:blip r:embed="rId2"/>
          <a:stretch>
            <a:fillRect/>
          </a:stretch>
        </p:blipFill>
        <p:spPr>
          <a:xfrm>
            <a:off x="263352" y="836712"/>
            <a:ext cx="3744416" cy="2448272"/>
          </a:xfrm>
          <a:prstGeom prst="rect">
            <a:avLst/>
          </a:prstGeom>
        </p:spPr>
      </p:pic>
    </p:spTree>
    <p:extLst>
      <p:ext uri="{BB962C8B-B14F-4D97-AF65-F5344CB8AC3E}">
        <p14:creationId xmlns:p14="http://schemas.microsoft.com/office/powerpoint/2010/main" val="216978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Am I Ready ?</a:t>
            </a:r>
          </a:p>
        </p:txBody>
      </p:sp>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28</a:t>
            </a:fld>
            <a:endParaRPr lang="da-DK" noProof="0"/>
          </a:p>
        </p:txBody>
      </p:sp>
      <p:sp>
        <p:nvSpPr>
          <p:cNvPr id="7" name="Text Placeholder 6"/>
          <p:cNvSpPr>
            <a:spLocks noGrp="1"/>
          </p:cNvSpPr>
          <p:nvPr>
            <p:ph type="body" sz="quarter" idx="13"/>
          </p:nvPr>
        </p:nvSpPr>
        <p:spPr>
          <a:xfrm>
            <a:off x="263352" y="764704"/>
            <a:ext cx="5472608" cy="6093296"/>
          </a:xfrm>
        </p:spPr>
        <p:txBody>
          <a:bodyPr/>
          <a:lstStyle/>
          <a:p>
            <a:r>
              <a:rPr lang="en-US" sz="2300" dirty="0"/>
              <a:t>How do you feel most if the time?</a:t>
            </a:r>
          </a:p>
          <a:p>
            <a:r>
              <a:rPr lang="en-US" sz="2300" dirty="0"/>
              <a:t>Does your hearing aid(s) or cochlear implants make you feel?</a:t>
            </a:r>
          </a:p>
          <a:p>
            <a:r>
              <a:rPr lang="en-US" sz="2300" dirty="0"/>
              <a:t>How does not wearing your hearing aids or CIs make you feel? </a:t>
            </a:r>
          </a:p>
          <a:p>
            <a:r>
              <a:rPr lang="en-US" sz="2300" dirty="0"/>
              <a:t>What are some good things about wearing your hearing aids or CIs?</a:t>
            </a:r>
          </a:p>
          <a:p>
            <a:r>
              <a:rPr lang="en-US" sz="2300" dirty="0"/>
              <a:t>Who can help you if you have problems hearing? </a:t>
            </a:r>
          </a:p>
          <a:p>
            <a:r>
              <a:rPr lang="en-US" sz="2300" dirty="0"/>
              <a:t>When you wear your hearing aids or CIs, how well do you hear people speak? </a:t>
            </a:r>
          </a:p>
          <a:p>
            <a:r>
              <a:rPr lang="en-US" sz="2300" dirty="0"/>
              <a:t>When you’re not wearing your hearing aids or CIs, how well do you hear people speak?</a:t>
            </a:r>
          </a:p>
          <a:p>
            <a:endParaRPr lang="en-US" sz="2300" dirty="0"/>
          </a:p>
          <a:p>
            <a:endParaRPr lang="en-US" sz="2300" dirty="0"/>
          </a:p>
        </p:txBody>
      </p:sp>
      <p:sp>
        <p:nvSpPr>
          <p:cNvPr id="8" name="Text Placeholder 7"/>
          <p:cNvSpPr>
            <a:spLocks noGrp="1"/>
          </p:cNvSpPr>
          <p:nvPr>
            <p:ph type="body" sz="quarter" idx="14"/>
          </p:nvPr>
        </p:nvSpPr>
        <p:spPr>
          <a:xfrm>
            <a:off x="5951984" y="116632"/>
            <a:ext cx="6240016" cy="6741368"/>
          </a:xfrm>
          <a:solidFill>
            <a:schemeClr val="accent1"/>
          </a:solidFill>
        </p:spPr>
        <p:txBody>
          <a:bodyPr/>
          <a:lstStyle/>
          <a:p>
            <a:r>
              <a:rPr lang="en-US" sz="2300" dirty="0"/>
              <a:t>Do you have friends you can play with at school?</a:t>
            </a:r>
          </a:p>
          <a:p>
            <a:r>
              <a:rPr lang="en-US" sz="2300" dirty="0"/>
              <a:t>Can you hear and take part when your family talks around the dinner table at home?</a:t>
            </a:r>
          </a:p>
          <a:p>
            <a:r>
              <a:rPr lang="en-US" sz="2300" dirty="0"/>
              <a:t>How do  you feel about telling others about your hearing aids or CIs?</a:t>
            </a:r>
          </a:p>
          <a:p>
            <a:r>
              <a:rPr lang="en-US" sz="2300" dirty="0"/>
              <a:t>Do you know how to change your batteries?</a:t>
            </a:r>
          </a:p>
          <a:p>
            <a:r>
              <a:rPr lang="en-US" sz="2300" dirty="0"/>
              <a:t>Do you tell your parents or teacher if your hearing aids or CIs aren’t working?</a:t>
            </a:r>
          </a:p>
          <a:p>
            <a:r>
              <a:rPr lang="en-US" sz="2300" dirty="0"/>
              <a:t>If you cannot hear your teacher, do  you have some ideas for what you can do? What could you do?</a:t>
            </a:r>
          </a:p>
          <a:p>
            <a:pPr marL="0" indent="0">
              <a:buNone/>
            </a:pPr>
            <a:r>
              <a:rPr lang="en-US" sz="2300" i="1" dirty="0"/>
              <a:t>Discuss your answers with your child’s hearing care professional to make sure they get the support they need.</a:t>
            </a:r>
          </a:p>
          <a:p>
            <a:endParaRPr lang="en-US" dirty="0"/>
          </a:p>
        </p:txBody>
      </p:sp>
    </p:spTree>
    <p:extLst>
      <p:ext uri="{BB962C8B-B14F-4D97-AF65-F5344CB8AC3E}">
        <p14:creationId xmlns:p14="http://schemas.microsoft.com/office/powerpoint/2010/main" val="385553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29</a:t>
            </a:fld>
            <a:endParaRPr lang="da-DK" noProof="0"/>
          </a:p>
        </p:txBody>
      </p:sp>
      <p:sp>
        <p:nvSpPr>
          <p:cNvPr id="4" name="Text Placeholder 3"/>
          <p:cNvSpPr>
            <a:spLocks noGrp="1"/>
          </p:cNvSpPr>
          <p:nvPr>
            <p:ph type="body" sz="quarter" idx="13"/>
          </p:nvPr>
        </p:nvSpPr>
        <p:spPr>
          <a:xfrm>
            <a:off x="335360" y="1196752"/>
            <a:ext cx="11509527" cy="2232248"/>
          </a:xfrm>
        </p:spPr>
        <p:txBody>
          <a:bodyPr/>
          <a:lstStyle/>
          <a:p>
            <a:r>
              <a:rPr lang="en-US" dirty="0"/>
              <a:t>For parents:</a:t>
            </a:r>
          </a:p>
          <a:p>
            <a:pPr marL="457200" indent="-457200">
              <a:buFont typeface="Arial" panose="020B0604020202020204" pitchFamily="34" charset="0"/>
              <a:buChar char="•"/>
            </a:pPr>
            <a:r>
              <a:rPr lang="en-US" sz="2400" dirty="0"/>
              <a:t>Activities to help children develop the ability to steer their own lives in meaningful and satisfying ways</a:t>
            </a:r>
          </a:p>
          <a:p>
            <a:pPr marL="457200" indent="-457200">
              <a:buFont typeface="Arial" panose="020B0604020202020204" pitchFamily="34" charset="0"/>
              <a:buChar char="•"/>
            </a:pPr>
            <a:r>
              <a:rPr lang="en-US" sz="2400" dirty="0"/>
              <a:t>Reach goals by continuously building and refining skills through practice and increasing expectations as children grow</a:t>
            </a:r>
          </a:p>
          <a:p>
            <a:pPr marL="457200" indent="-457200">
              <a:buFont typeface="Arial" panose="020B0604020202020204" pitchFamily="34" charset="0"/>
              <a:buChar char="•"/>
            </a:pPr>
            <a:r>
              <a:rPr lang="en-US" dirty="0"/>
              <a:t> </a:t>
            </a:r>
          </a:p>
          <a:p>
            <a:endParaRPr lang="en-US" dirty="0"/>
          </a:p>
        </p:txBody>
      </p:sp>
      <p:sp>
        <p:nvSpPr>
          <p:cNvPr id="5" name="Text Placeholder 4"/>
          <p:cNvSpPr>
            <a:spLocks noGrp="1"/>
          </p:cNvSpPr>
          <p:nvPr>
            <p:ph type="body" sz="quarter" idx="15"/>
          </p:nvPr>
        </p:nvSpPr>
        <p:spPr>
          <a:xfrm>
            <a:off x="335360" y="3573016"/>
            <a:ext cx="11509527" cy="3168352"/>
          </a:xfrm>
        </p:spPr>
        <p:txBody>
          <a:bodyPr/>
          <a:lstStyle/>
          <a:p>
            <a:r>
              <a:rPr lang="en-US" dirty="0"/>
              <a:t>EXAMPLE: Make a decision:</a:t>
            </a:r>
          </a:p>
          <a:p>
            <a:pPr marL="342900" indent="-342900">
              <a:buFont typeface="Arial" panose="020B0604020202020204" pitchFamily="34" charset="0"/>
              <a:buChar char="•"/>
            </a:pPr>
            <a:r>
              <a:rPr lang="en-US" dirty="0"/>
              <a:t>Decide who  you will ask to play with you tomorrow at school</a:t>
            </a:r>
          </a:p>
          <a:p>
            <a:pPr marL="342900" indent="-342900">
              <a:buFont typeface="Arial" panose="020B0604020202020204" pitchFamily="34" charset="0"/>
              <a:buChar char="•"/>
            </a:pPr>
            <a:r>
              <a:rPr lang="en-US" dirty="0"/>
              <a:t>Decide when you will work on your homework for school</a:t>
            </a:r>
          </a:p>
          <a:p>
            <a:pPr marL="342900" indent="-342900">
              <a:buFont typeface="Arial" panose="020B0604020202020204" pitchFamily="34" charset="0"/>
              <a:buChar char="•"/>
            </a:pPr>
            <a:r>
              <a:rPr lang="en-US" dirty="0"/>
              <a:t>Ask yourself: </a:t>
            </a:r>
          </a:p>
          <a:p>
            <a:pPr marL="914400" indent="-342900">
              <a:buFont typeface="Arial" panose="020B0604020202020204" pitchFamily="34" charset="0"/>
              <a:buChar char="•"/>
            </a:pPr>
            <a:r>
              <a:rPr lang="en-US" dirty="0"/>
              <a:t>Why did I make that decision?</a:t>
            </a:r>
          </a:p>
          <a:p>
            <a:pPr marL="914400" indent="-342900">
              <a:buFont typeface="Arial" panose="020B0604020202020204" pitchFamily="34" charset="0"/>
              <a:buChar char="•"/>
            </a:pPr>
            <a:r>
              <a:rPr lang="en-US" dirty="0"/>
              <a:t>Was it a good decision?</a:t>
            </a:r>
          </a:p>
          <a:p>
            <a:pPr marL="914400" indent="-342900">
              <a:buFont typeface="Arial" panose="020B0604020202020204" pitchFamily="34" charset="0"/>
              <a:buChar char="•"/>
            </a:pPr>
            <a:r>
              <a:rPr lang="en-US" dirty="0"/>
              <a:t>Why was it good/not so good?</a:t>
            </a:r>
          </a:p>
          <a:p>
            <a:endParaRPr lang="en-US" dirty="0"/>
          </a:p>
        </p:txBody>
      </p:sp>
      <p:sp>
        <p:nvSpPr>
          <p:cNvPr id="6" name="Title 5"/>
          <p:cNvSpPr>
            <a:spLocks noGrp="1"/>
          </p:cNvSpPr>
          <p:nvPr>
            <p:ph type="title"/>
          </p:nvPr>
        </p:nvSpPr>
        <p:spPr/>
        <p:txBody>
          <a:bodyPr/>
          <a:lstStyle/>
          <a:p>
            <a:r>
              <a:rPr lang="en-US" dirty="0"/>
              <a:t>Develop New Skills: Practical Suggestions for How to Learn and Grow</a:t>
            </a:r>
          </a:p>
        </p:txBody>
      </p:sp>
    </p:spTree>
    <p:extLst>
      <p:ext uri="{BB962C8B-B14F-4D97-AF65-F5344CB8AC3E}">
        <p14:creationId xmlns:p14="http://schemas.microsoft.com/office/powerpoint/2010/main" val="367552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2BEF95-ABB9-4BB4-84CB-0181064B5169}"/>
              </a:ext>
            </a:extLst>
          </p:cNvPr>
          <p:cNvSpPr>
            <a:spLocks noGrp="1"/>
          </p:cNvSpPr>
          <p:nvPr>
            <p:ph type="sldNum" sz="quarter" idx="12"/>
          </p:nvPr>
        </p:nvSpPr>
        <p:spPr/>
        <p:txBody>
          <a:bodyPr/>
          <a:lstStyle/>
          <a:p>
            <a:r>
              <a:rPr lang="da-DK" noProof="0"/>
              <a:t>Slide </a:t>
            </a:r>
            <a:fld id="{75F8453C-898E-495E-8E0F-B4147C274AD2}" type="slidenum">
              <a:rPr lang="da-DK" noProof="0" smtClean="0"/>
              <a:pPr/>
              <a:t>3</a:t>
            </a:fld>
            <a:endParaRPr lang="da-DK" noProof="0"/>
          </a:p>
        </p:txBody>
      </p:sp>
      <p:pic>
        <p:nvPicPr>
          <p:cNvPr id="5" name="Picture 4">
            <a:extLst>
              <a:ext uri="{FF2B5EF4-FFF2-40B4-BE49-F238E27FC236}">
                <a16:creationId xmlns:a16="http://schemas.microsoft.com/office/drawing/2014/main" id="{230EF093-A043-4089-8733-E8FF5B949794}"/>
              </a:ext>
            </a:extLst>
          </p:cNvPr>
          <p:cNvPicPr>
            <a:picLocks noChangeAspect="1"/>
          </p:cNvPicPr>
          <p:nvPr/>
        </p:nvPicPr>
        <p:blipFill>
          <a:blip r:embed="rId3"/>
          <a:stretch>
            <a:fillRect/>
          </a:stretch>
        </p:blipFill>
        <p:spPr>
          <a:xfrm>
            <a:off x="0" y="288396"/>
            <a:ext cx="12192000" cy="6281208"/>
          </a:xfrm>
          <a:prstGeom prst="rect">
            <a:avLst/>
          </a:prstGeom>
        </p:spPr>
      </p:pic>
    </p:spTree>
    <p:extLst>
      <p:ext uri="{BB962C8B-B14F-4D97-AF65-F5344CB8AC3E}">
        <p14:creationId xmlns:p14="http://schemas.microsoft.com/office/powerpoint/2010/main" val="209965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30</a:t>
            </a:fld>
            <a:endParaRPr lang="da-DK" noProof="0"/>
          </a:p>
        </p:txBody>
      </p:sp>
      <p:sp>
        <p:nvSpPr>
          <p:cNvPr id="4" name="Text Placeholder 3"/>
          <p:cNvSpPr>
            <a:spLocks noGrp="1"/>
          </p:cNvSpPr>
          <p:nvPr>
            <p:ph type="body" sz="quarter" idx="16"/>
          </p:nvPr>
        </p:nvSpPr>
        <p:spPr>
          <a:xfrm>
            <a:off x="4367808" y="908720"/>
            <a:ext cx="7596152" cy="5113461"/>
          </a:xfrm>
        </p:spPr>
        <p:txBody>
          <a:bodyPr/>
          <a:lstStyle/>
          <a:p>
            <a:r>
              <a:rPr lang="en-US" sz="2000" b="1" dirty="0"/>
              <a:t>Socially, you need to:</a:t>
            </a:r>
          </a:p>
          <a:p>
            <a:pPr marL="342900" indent="-342900">
              <a:buFont typeface="Arial" panose="020B0604020202020204" pitchFamily="34" charset="0"/>
              <a:buChar char="•"/>
            </a:pPr>
            <a:r>
              <a:rPr lang="en-US" sz="2000" dirty="0"/>
              <a:t>Get to know other children and talk to your friends</a:t>
            </a:r>
          </a:p>
          <a:p>
            <a:pPr marL="342900" indent="-342900">
              <a:buFont typeface="Arial" panose="020B0604020202020204" pitchFamily="34" charset="0"/>
              <a:buChar char="•"/>
            </a:pPr>
            <a:r>
              <a:rPr lang="en-US" sz="2000" dirty="0"/>
              <a:t>Understand what your classmates are saying and adjust the way you behave</a:t>
            </a:r>
          </a:p>
          <a:p>
            <a:pPr marL="342900" indent="-342900">
              <a:buFont typeface="Arial" panose="020B0604020202020204" pitchFamily="34" charset="0"/>
              <a:buChar char="•"/>
            </a:pPr>
            <a:r>
              <a:rPr lang="en-US" sz="2000" dirty="0"/>
              <a:t>Choose between activities and make decisions</a:t>
            </a:r>
          </a:p>
          <a:p>
            <a:pPr marL="342900" indent="-342900">
              <a:buFont typeface="Arial" panose="020B0604020202020204" pitchFamily="34" charset="0"/>
              <a:buChar char="•"/>
            </a:pPr>
            <a:r>
              <a:rPr lang="en-US" sz="2000" dirty="0"/>
              <a:t>Work together with others</a:t>
            </a:r>
          </a:p>
          <a:p>
            <a:r>
              <a:rPr lang="en-US" sz="2000" b="1" dirty="0"/>
              <a:t>You need to be able to:</a:t>
            </a:r>
          </a:p>
          <a:p>
            <a:pPr marL="342900" indent="-342900">
              <a:buFont typeface="Arial" panose="020B0604020202020204" pitchFamily="34" charset="0"/>
              <a:buChar char="•"/>
            </a:pPr>
            <a:r>
              <a:rPr lang="en-US" sz="2000" dirty="0"/>
              <a:t>Concentrate in noise</a:t>
            </a:r>
          </a:p>
          <a:p>
            <a:pPr marL="342900" indent="-342900">
              <a:buFont typeface="Arial" panose="020B0604020202020204" pitchFamily="34" charset="0"/>
              <a:buChar char="•"/>
            </a:pPr>
            <a:r>
              <a:rPr lang="en-US" sz="2000" dirty="0"/>
              <a:t>Keep up with conversations with one or more friends or classmates</a:t>
            </a:r>
          </a:p>
          <a:p>
            <a:pPr marL="342900" indent="-342900">
              <a:buFont typeface="Arial" panose="020B0604020202020204" pitchFamily="34" charset="0"/>
              <a:buChar char="•"/>
            </a:pPr>
            <a:r>
              <a:rPr lang="en-US" sz="2000" dirty="0"/>
              <a:t>Understand your teachers and classmates when you do schoolwork</a:t>
            </a:r>
          </a:p>
          <a:p>
            <a:pPr marL="342900" indent="-342900">
              <a:buFont typeface="Arial" panose="020B0604020202020204" pitchFamily="34" charset="0"/>
              <a:buChar char="•"/>
            </a:pPr>
            <a:r>
              <a:rPr lang="en-US" sz="2000" dirty="0"/>
              <a:t>Ask for help if your hearing device is not working</a:t>
            </a:r>
          </a:p>
          <a:p>
            <a:r>
              <a:rPr lang="en-US" sz="2000" b="1" dirty="0"/>
              <a:t>What may be challenging for me?</a:t>
            </a:r>
            <a:endParaRPr lang="en-US" sz="2000" dirty="0"/>
          </a:p>
          <a:p>
            <a:pPr marL="342900" indent="-342900">
              <a:buFont typeface="Arial" panose="020B0604020202020204" pitchFamily="34" charset="0"/>
              <a:buChar char="•"/>
            </a:pPr>
            <a:endParaRPr lang="en-US" sz="2000" dirty="0"/>
          </a:p>
        </p:txBody>
      </p:sp>
      <p:sp>
        <p:nvSpPr>
          <p:cNvPr id="5" name="Text Placeholder 4"/>
          <p:cNvSpPr>
            <a:spLocks noGrp="1"/>
          </p:cNvSpPr>
          <p:nvPr>
            <p:ph type="body" sz="quarter" idx="18"/>
          </p:nvPr>
        </p:nvSpPr>
        <p:spPr>
          <a:xfrm>
            <a:off x="335360" y="3717032"/>
            <a:ext cx="3663380" cy="2305050"/>
          </a:xfrm>
        </p:spPr>
        <p:txBody>
          <a:bodyPr/>
          <a:lstStyle/>
          <a:p>
            <a:r>
              <a:rPr lang="en-US" b="1" dirty="0"/>
              <a:t>Environment:</a:t>
            </a:r>
          </a:p>
          <a:p>
            <a:pPr marL="342900" indent="-342900">
              <a:buFont typeface="Arial" panose="020B0604020202020204" pitchFamily="34" charset="0"/>
              <a:buChar char="•"/>
            </a:pPr>
            <a:r>
              <a:rPr lang="en-US" dirty="0"/>
              <a:t>Busy</a:t>
            </a:r>
          </a:p>
          <a:p>
            <a:pPr marL="342900" indent="-342900">
              <a:buFont typeface="Arial" panose="020B0604020202020204" pitchFamily="34" charset="0"/>
              <a:buChar char="•"/>
            </a:pPr>
            <a:r>
              <a:rPr lang="en-US" dirty="0"/>
              <a:t>Noisy</a:t>
            </a:r>
          </a:p>
          <a:p>
            <a:pPr marL="342900" indent="-342900">
              <a:buFont typeface="Arial" panose="020B0604020202020204" pitchFamily="34" charset="0"/>
              <a:buChar char="•"/>
            </a:pPr>
            <a:r>
              <a:rPr lang="en-US" dirty="0"/>
              <a:t>Active</a:t>
            </a:r>
          </a:p>
          <a:p>
            <a:pPr marL="342900" indent="-342900">
              <a:buFont typeface="Arial" panose="020B0604020202020204" pitchFamily="34" charset="0"/>
              <a:buChar char="•"/>
            </a:pPr>
            <a:r>
              <a:rPr lang="en-US" dirty="0"/>
              <a:t>Many people talking at once</a:t>
            </a:r>
          </a:p>
          <a:p>
            <a:endParaRPr lang="en-US" dirty="0"/>
          </a:p>
        </p:txBody>
      </p:sp>
      <p:pic>
        <p:nvPicPr>
          <p:cNvPr id="9" name="Picture Placeholder 8"/>
          <p:cNvPicPr>
            <a:picLocks noGrp="1" noChangeAspect="1"/>
          </p:cNvPicPr>
          <p:nvPr>
            <p:ph type="pic" sz="quarter" idx="19"/>
          </p:nvPr>
        </p:nvPicPr>
        <p:blipFill>
          <a:blip r:embed="rId2"/>
          <a:srcRect t="7435" b="7435"/>
          <a:stretch>
            <a:fillRect/>
          </a:stretch>
        </p:blipFill>
        <p:spPr>
          <a:xfrm>
            <a:off x="263352" y="980728"/>
            <a:ext cx="3663280" cy="2376487"/>
          </a:xfrm>
          <a:prstGeom prst="rect">
            <a:avLst/>
          </a:prstGeom>
        </p:spPr>
      </p:pic>
      <p:sp>
        <p:nvSpPr>
          <p:cNvPr id="7" name="Title 6"/>
          <p:cNvSpPr>
            <a:spLocks noGrp="1"/>
          </p:cNvSpPr>
          <p:nvPr>
            <p:ph type="title"/>
          </p:nvPr>
        </p:nvSpPr>
        <p:spPr/>
        <p:txBody>
          <a:bodyPr/>
          <a:lstStyle/>
          <a:p>
            <a:r>
              <a:rPr lang="en-US" b="1" dirty="0"/>
              <a:t>Being a Tween: EXPLORATION</a:t>
            </a:r>
          </a:p>
        </p:txBody>
      </p:sp>
    </p:spTree>
    <p:extLst>
      <p:ext uri="{BB962C8B-B14F-4D97-AF65-F5344CB8AC3E}">
        <p14:creationId xmlns:p14="http://schemas.microsoft.com/office/powerpoint/2010/main" val="2601924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Am I Ready ?</a:t>
            </a:r>
          </a:p>
        </p:txBody>
      </p:sp>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31</a:t>
            </a:fld>
            <a:endParaRPr lang="da-DK" noProof="0"/>
          </a:p>
        </p:txBody>
      </p:sp>
      <p:sp>
        <p:nvSpPr>
          <p:cNvPr id="7" name="Text Placeholder 6"/>
          <p:cNvSpPr>
            <a:spLocks noGrp="1"/>
          </p:cNvSpPr>
          <p:nvPr>
            <p:ph type="body" sz="quarter" idx="13"/>
          </p:nvPr>
        </p:nvSpPr>
        <p:spPr>
          <a:xfrm>
            <a:off x="263352" y="1052736"/>
            <a:ext cx="5472608" cy="4608512"/>
          </a:xfrm>
        </p:spPr>
        <p:txBody>
          <a:bodyPr anchor="ctr"/>
          <a:lstStyle/>
          <a:p>
            <a:r>
              <a:rPr lang="en-US" sz="2300" dirty="0"/>
              <a:t>How do you feel about wearing hearing aids or CIs?</a:t>
            </a:r>
          </a:p>
          <a:p>
            <a:r>
              <a:rPr lang="en-US" sz="2300" dirty="0"/>
              <a:t>How do you like to learn new things?</a:t>
            </a:r>
          </a:p>
          <a:p>
            <a:r>
              <a:rPr lang="en-US" sz="2300" dirty="0"/>
              <a:t>How do you like sports and exercise? </a:t>
            </a:r>
          </a:p>
          <a:p>
            <a:r>
              <a:rPr lang="en-US" sz="2300" dirty="0"/>
              <a:t>Spending time with friends-</a:t>
            </a:r>
          </a:p>
          <a:p>
            <a:r>
              <a:rPr lang="en-US" sz="2300" dirty="0"/>
              <a:t>When you cannot hear well- </a:t>
            </a:r>
          </a:p>
          <a:p>
            <a:r>
              <a:rPr lang="en-US" sz="2300" dirty="0"/>
              <a:t>Your place in the world? </a:t>
            </a:r>
          </a:p>
          <a:p>
            <a:r>
              <a:rPr lang="en-US" sz="2300" dirty="0"/>
              <a:t>I think my next steps should be:</a:t>
            </a:r>
          </a:p>
          <a:p>
            <a:endParaRPr lang="en-US" sz="2300" dirty="0"/>
          </a:p>
        </p:txBody>
      </p:sp>
      <p:sp>
        <p:nvSpPr>
          <p:cNvPr id="8" name="Text Placeholder 7"/>
          <p:cNvSpPr>
            <a:spLocks noGrp="1"/>
          </p:cNvSpPr>
          <p:nvPr>
            <p:ph type="body" sz="quarter" idx="14"/>
          </p:nvPr>
        </p:nvSpPr>
        <p:spPr>
          <a:xfrm>
            <a:off x="6023992" y="2492896"/>
            <a:ext cx="6240016" cy="1368152"/>
          </a:xfrm>
          <a:solidFill>
            <a:schemeClr val="accent1"/>
          </a:solidFill>
        </p:spPr>
        <p:txBody>
          <a:bodyPr/>
          <a:lstStyle/>
          <a:p>
            <a:pPr marL="0" indent="0">
              <a:buNone/>
            </a:pPr>
            <a:r>
              <a:rPr lang="en-US" i="1" dirty="0"/>
              <a:t>Discuss your answers and notes with your audiologist or someone close to you.</a:t>
            </a:r>
          </a:p>
          <a:p>
            <a:endParaRPr lang="en-US" dirty="0"/>
          </a:p>
          <a:p>
            <a:endParaRPr lang="en-US" dirty="0"/>
          </a:p>
        </p:txBody>
      </p:sp>
    </p:spTree>
    <p:extLst>
      <p:ext uri="{BB962C8B-B14F-4D97-AF65-F5344CB8AC3E}">
        <p14:creationId xmlns:p14="http://schemas.microsoft.com/office/powerpoint/2010/main" val="313693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32</a:t>
            </a:fld>
            <a:endParaRPr lang="da-DK" noProof="0"/>
          </a:p>
        </p:txBody>
      </p:sp>
      <p:sp>
        <p:nvSpPr>
          <p:cNvPr id="4" name="Text Placeholder 3"/>
          <p:cNvSpPr>
            <a:spLocks noGrp="1"/>
          </p:cNvSpPr>
          <p:nvPr>
            <p:ph type="body" sz="quarter" idx="13"/>
          </p:nvPr>
        </p:nvSpPr>
        <p:spPr>
          <a:xfrm>
            <a:off x="335360" y="1196752"/>
            <a:ext cx="11509527" cy="2088232"/>
          </a:xfrm>
        </p:spPr>
        <p:txBody>
          <a:bodyPr/>
          <a:lstStyle/>
          <a:p>
            <a:r>
              <a:rPr lang="en-US" sz="2300" dirty="0"/>
              <a:t>Every day in school and when you are with your friends, you learn something about yourself. You learn about what you like and dislike and what happens when you make decisions. You also learn to speak up for yourself and explain who you are to others. And you discover what you are particularly good at, and what new skills you would like to learn.</a:t>
            </a:r>
          </a:p>
          <a:p>
            <a:pPr marL="457200" indent="-457200">
              <a:buFont typeface="Arial" panose="020B0604020202020204" pitchFamily="34" charset="0"/>
              <a:buChar char="•"/>
            </a:pPr>
            <a:r>
              <a:rPr lang="en-US" dirty="0"/>
              <a:t> </a:t>
            </a:r>
          </a:p>
          <a:p>
            <a:endParaRPr lang="en-US" dirty="0"/>
          </a:p>
        </p:txBody>
      </p:sp>
      <p:sp>
        <p:nvSpPr>
          <p:cNvPr id="5" name="Text Placeholder 4"/>
          <p:cNvSpPr>
            <a:spLocks noGrp="1"/>
          </p:cNvSpPr>
          <p:nvPr>
            <p:ph type="body" sz="quarter" idx="15"/>
          </p:nvPr>
        </p:nvSpPr>
        <p:spPr>
          <a:xfrm>
            <a:off x="335360" y="3429000"/>
            <a:ext cx="11509527" cy="3312368"/>
          </a:xfrm>
        </p:spPr>
        <p:txBody>
          <a:bodyPr/>
          <a:lstStyle/>
          <a:p>
            <a:r>
              <a:rPr lang="en-US" dirty="0"/>
              <a:t>EXAMPLE: Solve a problem:</a:t>
            </a:r>
          </a:p>
          <a:p>
            <a:r>
              <a:rPr lang="en-US" sz="2300" dirty="0"/>
              <a:t>Think of a problem you experience sometimes that is related to your hearing loss. What can you do to solve it?</a:t>
            </a:r>
          </a:p>
          <a:p>
            <a:r>
              <a:rPr lang="en-US" sz="2300" dirty="0"/>
              <a:t>Think of a problem you experience with others at school from time to time. What can you do to solve it?</a:t>
            </a:r>
          </a:p>
          <a:p>
            <a:r>
              <a:rPr lang="en-US" sz="2300" dirty="0"/>
              <a:t>Ask yourself:</a:t>
            </a:r>
          </a:p>
          <a:p>
            <a:pPr marL="344488" lvl="1" indent="-342900">
              <a:buFont typeface="Arial" panose="020B0604020202020204" pitchFamily="34" charset="0"/>
              <a:buChar char="•"/>
            </a:pPr>
            <a:r>
              <a:rPr lang="en-US" sz="2300" dirty="0">
                <a:solidFill>
                  <a:schemeClr val="bg1"/>
                </a:solidFill>
                <a:latin typeface="Verdana" panose="020B0604030504040204" pitchFamily="34" charset="0"/>
                <a:ea typeface="Verdana" panose="020B0604030504040204" pitchFamily="34" charset="0"/>
                <a:cs typeface="Verdana" panose="020B0604030504040204" pitchFamily="34" charset="0"/>
              </a:rPr>
              <a:t>Why did I choose the solution I did?</a:t>
            </a:r>
          </a:p>
          <a:p>
            <a:pPr marL="344488" lvl="1" indent="-342900">
              <a:buFont typeface="Arial" panose="020B0604020202020204" pitchFamily="34" charset="0"/>
              <a:buChar char="•"/>
            </a:pPr>
            <a:r>
              <a:rPr lang="en-US" sz="2300" dirty="0">
                <a:solidFill>
                  <a:schemeClr val="bg1"/>
                </a:solidFill>
                <a:latin typeface="Verdana" panose="020B0604030504040204" pitchFamily="34" charset="0"/>
                <a:ea typeface="Verdana" panose="020B0604030504040204" pitchFamily="34" charset="0"/>
                <a:cs typeface="Verdana" panose="020B0604030504040204" pitchFamily="34" charset="0"/>
              </a:rPr>
              <a:t>Did my solution work?</a:t>
            </a:r>
          </a:p>
          <a:p>
            <a:endParaRPr lang="en-US" dirty="0"/>
          </a:p>
        </p:txBody>
      </p:sp>
      <p:sp>
        <p:nvSpPr>
          <p:cNvPr id="6" name="Title 5"/>
          <p:cNvSpPr>
            <a:spLocks noGrp="1"/>
          </p:cNvSpPr>
          <p:nvPr>
            <p:ph type="title"/>
          </p:nvPr>
        </p:nvSpPr>
        <p:spPr/>
        <p:txBody>
          <a:bodyPr/>
          <a:lstStyle/>
          <a:p>
            <a:r>
              <a:rPr lang="en-US" dirty="0"/>
              <a:t>Develop New Skills: Practical Suggestions for How to Learn and Grow</a:t>
            </a:r>
          </a:p>
        </p:txBody>
      </p:sp>
    </p:spTree>
    <p:extLst>
      <p:ext uri="{BB962C8B-B14F-4D97-AF65-F5344CB8AC3E}">
        <p14:creationId xmlns:p14="http://schemas.microsoft.com/office/powerpoint/2010/main" val="813154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33</a:t>
            </a:fld>
            <a:endParaRPr lang="da-DK" noProof="0"/>
          </a:p>
        </p:txBody>
      </p:sp>
      <p:sp>
        <p:nvSpPr>
          <p:cNvPr id="4" name="Text Placeholder 3"/>
          <p:cNvSpPr>
            <a:spLocks noGrp="1"/>
          </p:cNvSpPr>
          <p:nvPr>
            <p:ph type="body" sz="quarter" idx="16"/>
          </p:nvPr>
        </p:nvSpPr>
        <p:spPr>
          <a:xfrm>
            <a:off x="4295800" y="980728"/>
            <a:ext cx="7596152" cy="5185469"/>
          </a:xfrm>
        </p:spPr>
        <p:txBody>
          <a:bodyPr/>
          <a:lstStyle/>
          <a:p>
            <a:r>
              <a:rPr lang="en-US" sz="2200" b="1" dirty="0"/>
              <a:t>Socially, you need to:</a:t>
            </a:r>
          </a:p>
          <a:p>
            <a:pPr marL="342900" indent="-342900">
              <a:buFont typeface="Arial" panose="020B0604020202020204" pitchFamily="34" charset="0"/>
              <a:buChar char="•"/>
            </a:pPr>
            <a:r>
              <a:rPr lang="en-US" sz="2200" dirty="0"/>
              <a:t>Take and act on directions in the workplace</a:t>
            </a:r>
          </a:p>
          <a:p>
            <a:pPr marL="342900" indent="-342900">
              <a:buFont typeface="Arial" panose="020B0604020202020204" pitchFamily="34" charset="0"/>
              <a:buChar char="•"/>
            </a:pPr>
            <a:r>
              <a:rPr lang="en-US" sz="2200" dirty="0"/>
              <a:t>Participate in one-on-one, small, and large group conversations in school</a:t>
            </a:r>
          </a:p>
          <a:p>
            <a:pPr marL="342900" indent="-342900">
              <a:buFont typeface="Arial" panose="020B0604020202020204" pitchFamily="34" charset="0"/>
              <a:buChar char="•"/>
            </a:pPr>
            <a:r>
              <a:rPr lang="en-US" sz="2200" dirty="0"/>
              <a:t>Explain your hearing loss to peers, teachers, and coworkers</a:t>
            </a:r>
          </a:p>
          <a:p>
            <a:r>
              <a:rPr lang="en-US" sz="2200" b="1" dirty="0"/>
              <a:t>You need to be able to:</a:t>
            </a:r>
          </a:p>
          <a:p>
            <a:pPr marL="342900" indent="-342900">
              <a:buFont typeface="Arial" panose="020B0604020202020204" pitchFamily="34" charset="0"/>
              <a:buChar char="•"/>
            </a:pPr>
            <a:r>
              <a:rPr lang="en-US" sz="2200" dirty="0"/>
              <a:t>Speak up for yourself and say you have a hearing loss</a:t>
            </a:r>
          </a:p>
          <a:p>
            <a:pPr marL="342900" indent="-342900">
              <a:buFont typeface="Arial" panose="020B0604020202020204" pitchFamily="34" charset="0"/>
              <a:buChar char="•"/>
            </a:pPr>
            <a:r>
              <a:rPr lang="en-US" sz="2200" dirty="0"/>
              <a:t>Ask for support when you need it</a:t>
            </a:r>
          </a:p>
          <a:p>
            <a:pPr marL="342900" indent="-342900">
              <a:buFont typeface="Arial" panose="020B0604020202020204" pitchFamily="34" charset="0"/>
              <a:buChar char="•"/>
            </a:pPr>
            <a:r>
              <a:rPr lang="en-US" sz="2200" dirty="0"/>
              <a:t>Apply communication strategies to hear well</a:t>
            </a:r>
          </a:p>
          <a:p>
            <a:pPr marL="342900" indent="-342900">
              <a:buFont typeface="Arial" panose="020B0604020202020204" pitchFamily="34" charset="0"/>
              <a:buChar char="•"/>
            </a:pPr>
            <a:r>
              <a:rPr lang="en-US" sz="2200" dirty="0"/>
              <a:t>Explain to others how they can help you</a:t>
            </a:r>
          </a:p>
          <a:p>
            <a:r>
              <a:rPr lang="en-US" sz="2200" b="1" dirty="0"/>
              <a:t>What may be challenging for me?</a:t>
            </a:r>
            <a:endParaRPr lang="en-US" sz="2200" dirty="0"/>
          </a:p>
          <a:p>
            <a:endParaRPr lang="en-US" dirty="0"/>
          </a:p>
        </p:txBody>
      </p:sp>
      <p:sp>
        <p:nvSpPr>
          <p:cNvPr id="5" name="Text Placeholder 4"/>
          <p:cNvSpPr>
            <a:spLocks noGrp="1"/>
          </p:cNvSpPr>
          <p:nvPr>
            <p:ph type="body" sz="quarter" idx="18"/>
          </p:nvPr>
        </p:nvSpPr>
        <p:spPr>
          <a:xfrm>
            <a:off x="407368" y="3861048"/>
            <a:ext cx="3663380" cy="2305050"/>
          </a:xfrm>
        </p:spPr>
        <p:txBody>
          <a:bodyPr/>
          <a:lstStyle/>
          <a:p>
            <a:r>
              <a:rPr lang="en-US" b="1" dirty="0"/>
              <a:t>Environment:</a:t>
            </a:r>
          </a:p>
          <a:p>
            <a:pPr marL="342900" indent="-342900">
              <a:buFont typeface="Arial" panose="020B0604020202020204" pitchFamily="34" charset="0"/>
              <a:buChar char="•"/>
            </a:pPr>
            <a:r>
              <a:rPr lang="en-US" dirty="0"/>
              <a:t>Noisy</a:t>
            </a:r>
          </a:p>
          <a:p>
            <a:pPr marL="342900" indent="-342900">
              <a:buFont typeface="Arial" panose="020B0604020202020204" pitchFamily="34" charset="0"/>
              <a:buChar char="•"/>
            </a:pPr>
            <a:r>
              <a:rPr lang="en-US" dirty="0"/>
              <a:t>Busy</a:t>
            </a:r>
          </a:p>
          <a:p>
            <a:pPr marL="342900" indent="-342900">
              <a:buFont typeface="Arial" panose="020B0604020202020204" pitchFamily="34" charset="0"/>
              <a:buChar char="•"/>
            </a:pPr>
            <a:r>
              <a:rPr lang="en-US" dirty="0"/>
              <a:t>Challenging for conversations</a:t>
            </a:r>
          </a:p>
        </p:txBody>
      </p:sp>
      <p:pic>
        <p:nvPicPr>
          <p:cNvPr id="9" name="Picture Placeholder 8"/>
          <p:cNvPicPr>
            <a:picLocks noGrp="1" noChangeAspect="1"/>
          </p:cNvPicPr>
          <p:nvPr>
            <p:ph type="pic" sz="quarter" idx="19"/>
          </p:nvPr>
        </p:nvPicPr>
        <p:blipFill>
          <a:blip r:embed="rId2"/>
          <a:srcRect t="8396" b="8396"/>
          <a:stretch>
            <a:fillRect/>
          </a:stretch>
        </p:blipFill>
        <p:spPr>
          <a:xfrm>
            <a:off x="479376" y="1052736"/>
            <a:ext cx="3663280" cy="2376487"/>
          </a:xfrm>
          <a:prstGeom prst="rect">
            <a:avLst/>
          </a:prstGeom>
        </p:spPr>
      </p:pic>
      <p:sp>
        <p:nvSpPr>
          <p:cNvPr id="7" name="Title 6"/>
          <p:cNvSpPr>
            <a:spLocks noGrp="1"/>
          </p:cNvSpPr>
          <p:nvPr>
            <p:ph type="title"/>
          </p:nvPr>
        </p:nvSpPr>
        <p:spPr/>
        <p:txBody>
          <a:bodyPr/>
          <a:lstStyle/>
          <a:p>
            <a:r>
              <a:rPr lang="en-US" b="1" dirty="0"/>
              <a:t>Being a Teenager: CO-EMPOWERMENT</a:t>
            </a:r>
          </a:p>
        </p:txBody>
      </p:sp>
    </p:spTree>
    <p:extLst>
      <p:ext uri="{BB962C8B-B14F-4D97-AF65-F5344CB8AC3E}">
        <p14:creationId xmlns:p14="http://schemas.microsoft.com/office/powerpoint/2010/main" val="2948690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3352" y="26472"/>
            <a:ext cx="11521038" cy="855537"/>
          </a:xfrm>
        </p:spPr>
        <p:txBody>
          <a:bodyPr/>
          <a:lstStyle/>
          <a:p>
            <a:r>
              <a:rPr lang="en-US" dirty="0"/>
              <a:t>Am I Ready ?</a:t>
            </a:r>
          </a:p>
        </p:txBody>
      </p:sp>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34</a:t>
            </a:fld>
            <a:endParaRPr lang="da-DK" noProof="0"/>
          </a:p>
        </p:txBody>
      </p:sp>
      <p:sp>
        <p:nvSpPr>
          <p:cNvPr id="7" name="Text Placeholder 6"/>
          <p:cNvSpPr>
            <a:spLocks noGrp="1"/>
          </p:cNvSpPr>
          <p:nvPr>
            <p:ph type="body" sz="quarter" idx="13"/>
          </p:nvPr>
        </p:nvSpPr>
        <p:spPr>
          <a:xfrm>
            <a:off x="119336" y="527717"/>
            <a:ext cx="5688632" cy="6336704"/>
          </a:xfrm>
        </p:spPr>
        <p:txBody>
          <a:bodyPr/>
          <a:lstStyle/>
          <a:p>
            <a:r>
              <a:rPr lang="en-US" sz="2300" dirty="0"/>
              <a:t>What changes occur in your life, how would you describe your reaction?</a:t>
            </a:r>
          </a:p>
          <a:p>
            <a:r>
              <a:rPr lang="en-US" sz="2300" dirty="0"/>
              <a:t>How would you describe these parts of your life?</a:t>
            </a:r>
          </a:p>
          <a:p>
            <a:r>
              <a:rPr lang="en-US" sz="2300" dirty="0"/>
              <a:t>What would best prepare your teacher to support you in the classroom? </a:t>
            </a:r>
          </a:p>
          <a:p>
            <a:r>
              <a:rPr lang="en-US" sz="2300" dirty="0"/>
              <a:t>In preparing for senior studies, what information do you think your teachers would find helpful so that they know how to support your hearing needs?</a:t>
            </a:r>
          </a:p>
          <a:p>
            <a:r>
              <a:rPr lang="en-US" sz="2300" dirty="0"/>
              <a:t>When you need to get your hearing or hearing aids checked, or you need a new hearing aid, what do you do?</a:t>
            </a:r>
          </a:p>
          <a:p>
            <a:endParaRPr lang="en-US" sz="2300" dirty="0"/>
          </a:p>
          <a:p>
            <a:endParaRPr lang="en-US" sz="2300" dirty="0"/>
          </a:p>
        </p:txBody>
      </p:sp>
      <p:sp>
        <p:nvSpPr>
          <p:cNvPr id="8" name="Text Placeholder 7"/>
          <p:cNvSpPr>
            <a:spLocks noGrp="1"/>
          </p:cNvSpPr>
          <p:nvPr>
            <p:ph type="body" sz="quarter" idx="14"/>
          </p:nvPr>
        </p:nvSpPr>
        <p:spPr>
          <a:xfrm>
            <a:off x="5951984" y="116632"/>
            <a:ext cx="6240016" cy="6741368"/>
          </a:xfrm>
          <a:solidFill>
            <a:schemeClr val="accent1"/>
          </a:solidFill>
        </p:spPr>
        <p:txBody>
          <a:bodyPr/>
          <a:lstStyle/>
          <a:p>
            <a:r>
              <a:rPr lang="en-US" sz="2300" dirty="0"/>
              <a:t>Often, your friends share stories about what happened that day when you’re walking to class or in the cafeteria. These can be very noisy places to hear in. What strategies do you use when you don’t understand them? </a:t>
            </a:r>
          </a:p>
          <a:p>
            <a:r>
              <a:rPr lang="en-US" sz="2300" dirty="0"/>
              <a:t>When someone asks you about your hearing aids or CI, what do you do?</a:t>
            </a:r>
          </a:p>
          <a:p>
            <a:r>
              <a:rPr lang="en-US" sz="2300" dirty="0"/>
              <a:t>If you cannot hear what the teacher or other students are saying in the classroom, what do you do?</a:t>
            </a:r>
          </a:p>
          <a:p>
            <a:r>
              <a:rPr lang="en-US" sz="2300" dirty="0"/>
              <a:t>If your hearing support solution, such as an FM system, is not working properly at school, what do  you do?</a:t>
            </a:r>
          </a:p>
          <a:p>
            <a:r>
              <a:rPr lang="en-US" dirty="0"/>
              <a:t>As you prepare to move away from home, how will you plan to get good hearing healthcare and maintenance for your hearing devices?</a:t>
            </a:r>
          </a:p>
        </p:txBody>
      </p:sp>
    </p:spTree>
    <p:extLst>
      <p:ext uri="{BB962C8B-B14F-4D97-AF65-F5344CB8AC3E}">
        <p14:creationId xmlns:p14="http://schemas.microsoft.com/office/powerpoint/2010/main" val="3148751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35</a:t>
            </a:fld>
            <a:endParaRPr lang="da-DK" noProof="0"/>
          </a:p>
        </p:txBody>
      </p:sp>
      <p:sp>
        <p:nvSpPr>
          <p:cNvPr id="4" name="Text Placeholder 3"/>
          <p:cNvSpPr>
            <a:spLocks noGrp="1"/>
          </p:cNvSpPr>
          <p:nvPr>
            <p:ph type="body" sz="quarter" idx="13"/>
          </p:nvPr>
        </p:nvSpPr>
        <p:spPr>
          <a:xfrm>
            <a:off x="335360" y="1124744"/>
            <a:ext cx="11509527" cy="2160240"/>
          </a:xfrm>
        </p:spPr>
        <p:txBody>
          <a:bodyPr/>
          <a:lstStyle/>
          <a:p>
            <a:r>
              <a:rPr lang="en-US" sz="2200" dirty="0"/>
              <a:t>Every day in school, when you spend time with your friends, or when you pursue personal interests such as hobbies or sports, you learn something about yourself. You learn about what you like and dislike and what happens when you make decisions. You also learn to speak up for yourself, including how to explain to others how they can help you hear better. And you discover what you are particularly good at, and what new skills you would like to learn. </a:t>
            </a:r>
          </a:p>
          <a:p>
            <a:endParaRPr lang="en-US" dirty="0"/>
          </a:p>
        </p:txBody>
      </p:sp>
      <p:sp>
        <p:nvSpPr>
          <p:cNvPr id="5" name="Text Placeholder 4"/>
          <p:cNvSpPr>
            <a:spLocks noGrp="1"/>
          </p:cNvSpPr>
          <p:nvPr>
            <p:ph type="body" sz="quarter" idx="15"/>
          </p:nvPr>
        </p:nvSpPr>
        <p:spPr>
          <a:xfrm>
            <a:off x="335360" y="3429000"/>
            <a:ext cx="11509527" cy="3429000"/>
          </a:xfrm>
        </p:spPr>
        <p:txBody>
          <a:bodyPr/>
          <a:lstStyle/>
          <a:p>
            <a:r>
              <a:rPr lang="en-US" sz="2300" dirty="0"/>
              <a:t>EXAMPLE: Set goals and meet them:</a:t>
            </a:r>
          </a:p>
          <a:p>
            <a:pPr marL="342900" indent="-342900">
              <a:buFont typeface="Arial" panose="020B0604020202020204" pitchFamily="34" charset="0"/>
              <a:buChar char="•"/>
            </a:pPr>
            <a:r>
              <a:rPr lang="en-US" sz="2200" dirty="0"/>
              <a:t>Set a goal for yourself – something you really want to learn or do. Now write down one or two activities that you can engage in, or people you can meet with, to bring you closer to your goal.</a:t>
            </a:r>
          </a:p>
          <a:p>
            <a:pPr marL="342900" indent="-342900">
              <a:buFont typeface="Arial" panose="020B0604020202020204" pitchFamily="34" charset="0"/>
              <a:buChar char="•"/>
            </a:pPr>
            <a:r>
              <a:rPr lang="en-US" sz="2200" dirty="0"/>
              <a:t>Write down goals you would like to include in regular planning meetings with your teachers. What can help you achieve these goals?</a:t>
            </a:r>
          </a:p>
          <a:p>
            <a:r>
              <a:rPr lang="en-US" sz="2200" dirty="0"/>
              <a:t>Ask yourself:</a:t>
            </a:r>
          </a:p>
          <a:p>
            <a:pPr marL="344488" lvl="1" indent="-3429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Are my goals realistic?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Who else can help me?</a:t>
            </a:r>
          </a:p>
          <a:p>
            <a:pPr marL="344488" lvl="1" indent="-3429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How will I know when I have achieved my goal(s)?</a:t>
            </a:r>
          </a:p>
          <a:p>
            <a:endParaRPr lang="en-US" dirty="0"/>
          </a:p>
        </p:txBody>
      </p:sp>
      <p:sp>
        <p:nvSpPr>
          <p:cNvPr id="6" name="Title 5"/>
          <p:cNvSpPr>
            <a:spLocks noGrp="1"/>
          </p:cNvSpPr>
          <p:nvPr>
            <p:ph type="title"/>
          </p:nvPr>
        </p:nvSpPr>
        <p:spPr/>
        <p:txBody>
          <a:bodyPr/>
          <a:lstStyle/>
          <a:p>
            <a:r>
              <a:rPr lang="en-US" dirty="0"/>
              <a:t>Develop New Skills: Practical Suggestions for How to Learn and Grow</a:t>
            </a:r>
          </a:p>
        </p:txBody>
      </p:sp>
    </p:spTree>
    <p:extLst>
      <p:ext uri="{BB962C8B-B14F-4D97-AF65-F5344CB8AC3E}">
        <p14:creationId xmlns:p14="http://schemas.microsoft.com/office/powerpoint/2010/main" val="260693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36</a:t>
            </a:fld>
            <a:endParaRPr lang="da-DK" noProof="0"/>
          </a:p>
        </p:txBody>
      </p:sp>
      <p:sp>
        <p:nvSpPr>
          <p:cNvPr id="4" name="Text Placeholder 3"/>
          <p:cNvSpPr>
            <a:spLocks noGrp="1"/>
          </p:cNvSpPr>
          <p:nvPr>
            <p:ph type="body" sz="quarter" idx="16"/>
          </p:nvPr>
        </p:nvSpPr>
        <p:spPr>
          <a:xfrm>
            <a:off x="4295800" y="836712"/>
            <a:ext cx="7596152" cy="5401493"/>
          </a:xfrm>
        </p:spPr>
        <p:txBody>
          <a:bodyPr/>
          <a:lstStyle/>
          <a:p>
            <a:r>
              <a:rPr lang="en-US" sz="2200" b="1" dirty="0"/>
              <a:t>Socially, you need to:</a:t>
            </a:r>
          </a:p>
          <a:p>
            <a:pPr marL="234950" indent="-234950">
              <a:buFont typeface="Arial" panose="020B0604020202020204" pitchFamily="34" charset="0"/>
              <a:buChar char="•"/>
            </a:pPr>
            <a:r>
              <a:rPr lang="en-US" sz="2200" dirty="0"/>
              <a:t>Collaborate with others at university or in the workplace</a:t>
            </a:r>
          </a:p>
          <a:p>
            <a:pPr marL="234950" indent="-234950">
              <a:buFont typeface="Arial" panose="020B0604020202020204" pitchFamily="34" charset="0"/>
              <a:buChar char="•"/>
            </a:pPr>
            <a:r>
              <a:rPr lang="en-US" sz="2200" dirty="0"/>
              <a:t>Form relationships with others so they understand and respect your needs</a:t>
            </a:r>
          </a:p>
          <a:p>
            <a:pPr marL="234950" indent="-234950">
              <a:buFont typeface="Arial" panose="020B0604020202020204" pitchFamily="34" charset="0"/>
              <a:buChar char="•"/>
            </a:pPr>
            <a:r>
              <a:rPr lang="en-US" sz="2200" dirty="0"/>
              <a:t>Explain your hearing loss</a:t>
            </a:r>
          </a:p>
          <a:p>
            <a:r>
              <a:rPr lang="en-US" sz="2200" b="1" dirty="0"/>
              <a:t>You need to be able to:</a:t>
            </a:r>
          </a:p>
          <a:p>
            <a:pPr marL="234950" indent="-234950">
              <a:buFont typeface="Arial" panose="020B0604020202020204" pitchFamily="34" charset="0"/>
              <a:buChar char="•"/>
            </a:pPr>
            <a:r>
              <a:rPr lang="en-US" sz="2200" dirty="0"/>
              <a:t>Speak up for yourself and say you have a hearing loss</a:t>
            </a:r>
          </a:p>
          <a:p>
            <a:pPr marL="234950" indent="-234950">
              <a:buFont typeface="Arial" panose="020B0604020202020204" pitchFamily="34" charset="0"/>
              <a:buChar char="•"/>
            </a:pPr>
            <a:r>
              <a:rPr lang="en-US" sz="2200" dirty="0"/>
              <a:t>Identify and ask for the support you need to hear and communicate well</a:t>
            </a:r>
          </a:p>
          <a:p>
            <a:pPr marL="234950" indent="-234950">
              <a:buFont typeface="Arial" panose="020B0604020202020204" pitchFamily="34" charset="0"/>
              <a:buChar char="•"/>
            </a:pPr>
            <a:r>
              <a:rPr lang="en-US" sz="2200" dirty="0"/>
              <a:t>Apply communication strategies to hear well</a:t>
            </a:r>
          </a:p>
          <a:p>
            <a:pPr marL="234950" indent="-234950">
              <a:buFont typeface="Arial" panose="020B0604020202020204" pitchFamily="34" charset="0"/>
              <a:buChar char="•"/>
            </a:pPr>
            <a:r>
              <a:rPr lang="en-US" sz="2200" dirty="0"/>
              <a:t>Explain to others how they can help</a:t>
            </a:r>
          </a:p>
          <a:p>
            <a:r>
              <a:rPr lang="en-US" sz="2200" b="1" dirty="0"/>
              <a:t>What might be challenging for me?</a:t>
            </a:r>
            <a:endParaRPr lang="en-US" sz="2200" dirty="0"/>
          </a:p>
          <a:p>
            <a:endParaRPr lang="en-US" dirty="0"/>
          </a:p>
        </p:txBody>
      </p:sp>
      <p:sp>
        <p:nvSpPr>
          <p:cNvPr id="5" name="Text Placeholder 4"/>
          <p:cNvSpPr>
            <a:spLocks noGrp="1"/>
          </p:cNvSpPr>
          <p:nvPr>
            <p:ph type="body" sz="quarter" idx="18"/>
          </p:nvPr>
        </p:nvSpPr>
        <p:spPr>
          <a:xfrm>
            <a:off x="335360" y="3429000"/>
            <a:ext cx="3663380" cy="2809106"/>
          </a:xfrm>
        </p:spPr>
        <p:txBody>
          <a:bodyPr/>
          <a:lstStyle/>
          <a:p>
            <a:r>
              <a:rPr lang="en-US" b="1" dirty="0"/>
              <a:t>Environment:</a:t>
            </a:r>
          </a:p>
          <a:p>
            <a:pPr marL="342900" indent="-342900">
              <a:buFont typeface="Arial" panose="020B0604020202020204" pitchFamily="34" charset="0"/>
              <a:buChar char="•"/>
            </a:pPr>
            <a:r>
              <a:rPr lang="en-US" dirty="0"/>
              <a:t>Large lecture rooms with one person talking at the front</a:t>
            </a:r>
          </a:p>
          <a:p>
            <a:pPr marL="342900" indent="-342900">
              <a:buFont typeface="Arial" panose="020B0604020202020204" pitchFamily="34" charset="0"/>
              <a:buChar char="•"/>
            </a:pPr>
            <a:r>
              <a:rPr lang="en-US" dirty="0"/>
              <a:t>Smaller discussion and working groups</a:t>
            </a:r>
          </a:p>
          <a:p>
            <a:pPr marL="342900" indent="-342900">
              <a:buFont typeface="Arial" panose="020B0604020202020204" pitchFamily="34" charset="0"/>
              <a:buChar char="•"/>
            </a:pPr>
            <a:r>
              <a:rPr lang="en-US" dirty="0"/>
              <a:t>Radio and background noise in the workplace</a:t>
            </a:r>
          </a:p>
          <a:p>
            <a:endParaRPr lang="en-US" dirty="0"/>
          </a:p>
        </p:txBody>
      </p:sp>
      <p:sp>
        <p:nvSpPr>
          <p:cNvPr id="7" name="Title 6"/>
          <p:cNvSpPr>
            <a:spLocks noGrp="1"/>
          </p:cNvSpPr>
          <p:nvPr>
            <p:ph type="title"/>
          </p:nvPr>
        </p:nvSpPr>
        <p:spPr/>
        <p:txBody>
          <a:bodyPr/>
          <a:lstStyle/>
          <a:p>
            <a:r>
              <a:rPr lang="en-US" b="1" dirty="0"/>
              <a:t>Being a Young Adult: PERSONAL RESPONSIBILTY</a:t>
            </a:r>
          </a:p>
        </p:txBody>
      </p:sp>
      <p:pic>
        <p:nvPicPr>
          <p:cNvPr id="9" name="Picture 8"/>
          <p:cNvPicPr>
            <a:picLocks noChangeAspect="1"/>
          </p:cNvPicPr>
          <p:nvPr/>
        </p:nvPicPr>
        <p:blipFill>
          <a:blip r:embed="rId2"/>
          <a:stretch>
            <a:fillRect/>
          </a:stretch>
        </p:blipFill>
        <p:spPr>
          <a:xfrm>
            <a:off x="335360" y="908720"/>
            <a:ext cx="3744416" cy="2376945"/>
          </a:xfrm>
          <a:prstGeom prst="rect">
            <a:avLst/>
          </a:prstGeom>
        </p:spPr>
      </p:pic>
    </p:spTree>
    <p:extLst>
      <p:ext uri="{BB962C8B-B14F-4D97-AF65-F5344CB8AC3E}">
        <p14:creationId xmlns:p14="http://schemas.microsoft.com/office/powerpoint/2010/main" val="2413362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3352" y="26472"/>
            <a:ext cx="11521038" cy="855537"/>
          </a:xfrm>
        </p:spPr>
        <p:txBody>
          <a:bodyPr/>
          <a:lstStyle/>
          <a:p>
            <a:r>
              <a:rPr lang="en-US" dirty="0"/>
              <a:t>Am I Ready ?</a:t>
            </a:r>
          </a:p>
        </p:txBody>
      </p:sp>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37</a:t>
            </a:fld>
            <a:endParaRPr lang="da-DK" noProof="0"/>
          </a:p>
        </p:txBody>
      </p:sp>
      <p:sp>
        <p:nvSpPr>
          <p:cNvPr id="7" name="Text Placeholder 6"/>
          <p:cNvSpPr>
            <a:spLocks noGrp="1"/>
          </p:cNvSpPr>
          <p:nvPr>
            <p:ph type="body" sz="quarter" idx="13"/>
          </p:nvPr>
        </p:nvSpPr>
        <p:spPr>
          <a:xfrm>
            <a:off x="119336" y="692696"/>
            <a:ext cx="5688632" cy="6048672"/>
          </a:xfrm>
        </p:spPr>
        <p:txBody>
          <a:bodyPr/>
          <a:lstStyle/>
          <a:p>
            <a:r>
              <a:rPr lang="en-US" sz="2300" dirty="0"/>
              <a:t>How do you manage stress?</a:t>
            </a:r>
          </a:p>
          <a:p>
            <a:r>
              <a:rPr lang="en-US" sz="2300" dirty="0"/>
              <a:t>How would you describe these parts of your life?</a:t>
            </a:r>
          </a:p>
          <a:p>
            <a:r>
              <a:rPr lang="en-US" sz="2300" dirty="0"/>
              <a:t>Do you have a friend or group of friends with whom you feel comfortable discussing events and your shared interests( e.g., sports, movies, politics)? </a:t>
            </a:r>
          </a:p>
          <a:p>
            <a:r>
              <a:rPr lang="en-US" sz="2300" dirty="0"/>
              <a:t>How will you make decisions about your career?</a:t>
            </a:r>
          </a:p>
          <a:p>
            <a:r>
              <a:rPr lang="en-US" sz="2300" dirty="0"/>
              <a:t>If you plan to go to college or university, how will you make sure you can follow the classes?</a:t>
            </a:r>
          </a:p>
          <a:p>
            <a:r>
              <a:rPr lang="en-US" sz="2300" dirty="0"/>
              <a:t>If you cannot hear what somebody is saying, what do you do?</a:t>
            </a:r>
          </a:p>
          <a:p>
            <a:endParaRPr lang="en-US" sz="2300" dirty="0"/>
          </a:p>
          <a:p>
            <a:endParaRPr lang="en-US" sz="2300" dirty="0"/>
          </a:p>
        </p:txBody>
      </p:sp>
      <p:sp>
        <p:nvSpPr>
          <p:cNvPr id="8" name="Text Placeholder 7"/>
          <p:cNvSpPr>
            <a:spLocks noGrp="1"/>
          </p:cNvSpPr>
          <p:nvPr>
            <p:ph type="body" sz="quarter" idx="14"/>
          </p:nvPr>
        </p:nvSpPr>
        <p:spPr>
          <a:xfrm>
            <a:off x="5951984" y="692696"/>
            <a:ext cx="6240016" cy="6064942"/>
          </a:xfrm>
          <a:solidFill>
            <a:schemeClr val="accent1"/>
          </a:solidFill>
        </p:spPr>
        <p:txBody>
          <a:bodyPr/>
          <a:lstStyle/>
          <a:p>
            <a:pPr marL="234950" indent="-234950"/>
            <a:r>
              <a:rPr lang="en-US" sz="2300" dirty="0"/>
              <a:t>When someone asks you about your hearing aids or CI, what do you do?</a:t>
            </a:r>
          </a:p>
          <a:p>
            <a:pPr marL="234950" indent="-234950"/>
            <a:r>
              <a:rPr lang="en-US" sz="2300" dirty="0"/>
              <a:t>At your job (student or full-time), what will you do if your co-workers refuse to adjust their communication style so that you can follow conversation?</a:t>
            </a:r>
          </a:p>
          <a:p>
            <a:pPr marL="234950" indent="-234950"/>
            <a:r>
              <a:rPr lang="en-US" sz="2300" dirty="0"/>
              <a:t>If you are in a noisy place such as in a bar or at a concert and someone wants to talk to you, what do you do?</a:t>
            </a:r>
          </a:p>
          <a:p>
            <a:pPr marL="234950" indent="-234950"/>
            <a:r>
              <a:rPr lang="en-US" i="1" dirty="0"/>
              <a:t> </a:t>
            </a:r>
            <a:r>
              <a:rPr lang="en-US" dirty="0"/>
              <a:t>I my next steps should be:</a:t>
            </a:r>
          </a:p>
          <a:p>
            <a:pPr marL="234950" indent="-234950"/>
            <a:endParaRPr lang="en-US" dirty="0"/>
          </a:p>
          <a:p>
            <a:pPr marL="55563" indent="0">
              <a:buNone/>
            </a:pPr>
            <a:r>
              <a:rPr lang="en-US" i="1" dirty="0"/>
              <a:t>Discuss your answers and notes with your audiologist or someone close to you.</a:t>
            </a:r>
          </a:p>
        </p:txBody>
      </p:sp>
    </p:spTree>
    <p:extLst>
      <p:ext uri="{BB962C8B-B14F-4D97-AF65-F5344CB8AC3E}">
        <p14:creationId xmlns:p14="http://schemas.microsoft.com/office/powerpoint/2010/main" val="1338769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38</a:t>
            </a:fld>
            <a:endParaRPr lang="da-DK" noProof="0"/>
          </a:p>
        </p:txBody>
      </p:sp>
      <p:sp>
        <p:nvSpPr>
          <p:cNvPr id="4" name="Text Placeholder 3"/>
          <p:cNvSpPr>
            <a:spLocks noGrp="1"/>
          </p:cNvSpPr>
          <p:nvPr>
            <p:ph type="body" sz="quarter" idx="13"/>
          </p:nvPr>
        </p:nvSpPr>
        <p:spPr>
          <a:xfrm>
            <a:off x="335360" y="1124744"/>
            <a:ext cx="11509527" cy="2160240"/>
          </a:xfrm>
        </p:spPr>
        <p:txBody>
          <a:bodyPr/>
          <a:lstStyle/>
          <a:p>
            <a:r>
              <a:rPr lang="en-US" sz="2200" dirty="0"/>
              <a:t>Every day at work or your place of education, and when you spend time with your family and friends, you continue to learn something about yourself. You develop new skills, refine how you make good decisions and discover your personal preferences in matters that are important to you. You also continue to speak up for yourself and explain to others how they can help you hear and communicate better. </a:t>
            </a:r>
            <a:endParaRPr lang="en-US" dirty="0"/>
          </a:p>
        </p:txBody>
      </p:sp>
      <p:sp>
        <p:nvSpPr>
          <p:cNvPr id="5" name="Text Placeholder 4"/>
          <p:cNvSpPr>
            <a:spLocks noGrp="1"/>
          </p:cNvSpPr>
          <p:nvPr>
            <p:ph type="body" sz="quarter" idx="15"/>
          </p:nvPr>
        </p:nvSpPr>
        <p:spPr>
          <a:xfrm>
            <a:off x="335360" y="3429000"/>
            <a:ext cx="11509527" cy="3429000"/>
          </a:xfrm>
        </p:spPr>
        <p:txBody>
          <a:bodyPr/>
          <a:lstStyle/>
          <a:p>
            <a:r>
              <a:rPr lang="en-US" sz="2300" dirty="0"/>
              <a:t>EXAMPLE: Speak up for yourself:</a:t>
            </a:r>
          </a:p>
          <a:p>
            <a:r>
              <a:rPr lang="en-US" sz="2200" dirty="0"/>
              <a:t>Think of situations where you need to speak up on your behalf. For example:</a:t>
            </a:r>
          </a:p>
          <a:p>
            <a:pPr marL="344488" lvl="1" indent="-3429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Practice talking about your hearing loss with someone you know well</a:t>
            </a:r>
          </a:p>
          <a:p>
            <a:pPr marL="344488" lvl="1" indent="-3429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Decide how you will talk about your hearing loss when going for job interviews</a:t>
            </a:r>
          </a:p>
          <a:p>
            <a:pPr marL="344488" lvl="1" indent="-3429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Think about how you will tell a possible date about your hearing loss</a:t>
            </a:r>
          </a:p>
          <a:p>
            <a:r>
              <a:rPr lang="en-US" sz="2200" dirty="0"/>
              <a:t>Ask yourself:</a:t>
            </a:r>
          </a:p>
          <a:p>
            <a:pPr marL="344488" lvl="1" indent="-3429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What was good/less good about the approach I took?</a:t>
            </a:r>
          </a:p>
          <a:p>
            <a:pPr marL="344488" lvl="1" indent="-3429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What did it feel like to do it this way?</a:t>
            </a:r>
          </a:p>
          <a:p>
            <a:pPr marL="344488" lvl="1" indent="-3429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Will I do it the same way next time?</a:t>
            </a:r>
          </a:p>
          <a:p>
            <a:endParaRPr lang="en-US" dirty="0"/>
          </a:p>
        </p:txBody>
      </p:sp>
      <p:sp>
        <p:nvSpPr>
          <p:cNvPr id="6" name="Title 5"/>
          <p:cNvSpPr>
            <a:spLocks noGrp="1"/>
          </p:cNvSpPr>
          <p:nvPr>
            <p:ph type="title"/>
          </p:nvPr>
        </p:nvSpPr>
        <p:spPr/>
        <p:txBody>
          <a:bodyPr/>
          <a:lstStyle/>
          <a:p>
            <a:r>
              <a:rPr lang="en-US" dirty="0"/>
              <a:t>Develop New Skills: Practical Suggestions to Expand and Flourish</a:t>
            </a:r>
          </a:p>
        </p:txBody>
      </p:sp>
    </p:spTree>
    <p:extLst>
      <p:ext uri="{BB962C8B-B14F-4D97-AF65-F5344CB8AC3E}">
        <p14:creationId xmlns:p14="http://schemas.microsoft.com/office/powerpoint/2010/main" val="3596496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39</a:t>
            </a:fld>
            <a:endParaRPr lang="da-DK" noProof="0"/>
          </a:p>
        </p:txBody>
      </p:sp>
      <p:sp>
        <p:nvSpPr>
          <p:cNvPr id="5" name="Title 4"/>
          <p:cNvSpPr>
            <a:spLocks noGrp="1"/>
          </p:cNvSpPr>
          <p:nvPr>
            <p:ph type="title"/>
          </p:nvPr>
        </p:nvSpPr>
        <p:spPr/>
        <p:txBody>
          <a:bodyPr/>
          <a:lstStyle/>
          <a:p>
            <a:r>
              <a:rPr lang="en-GB" dirty="0"/>
              <a:t>Managing Transitions: Discussion</a:t>
            </a:r>
            <a:endParaRPr lang="en-US" dirty="0"/>
          </a:p>
        </p:txBody>
      </p:sp>
      <p:sp>
        <p:nvSpPr>
          <p:cNvPr id="6" name="Rectangle 5"/>
          <p:cNvSpPr/>
          <p:nvPr/>
        </p:nvSpPr>
        <p:spPr>
          <a:xfrm>
            <a:off x="2423593" y="1484784"/>
            <a:ext cx="5315325" cy="1728192"/>
          </a:xfrm>
          <a:prstGeom prst="rect">
            <a:avLst/>
          </a:prstGeom>
          <a:solidFill>
            <a:srgbClr val="D0D3E7"/>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lnSpcReduction="10000"/>
          </a:bodyPr>
          <a:lstStyle/>
          <a:p>
            <a:r>
              <a:rPr lang="en-US" sz="2400" dirty="0">
                <a:solidFill>
                  <a:schemeClr val="tx1"/>
                </a:solidFill>
              </a:rPr>
              <a:t>As an audiologist, how can this tool support your work with families and  children and youth as they move through these transitions?</a:t>
            </a:r>
          </a:p>
          <a:p>
            <a:endParaRPr lang="en-GB" sz="2400" dirty="0">
              <a:solidFill>
                <a:schemeClr val="tx1"/>
              </a:solidFill>
            </a:endParaRPr>
          </a:p>
        </p:txBody>
      </p:sp>
      <p:pic>
        <p:nvPicPr>
          <p:cNvPr id="7" name="Picture 6" descr="Untitled-man afr mid left.png.png"/>
          <p:cNvPicPr>
            <a:picLocks noChangeAspect="1"/>
          </p:cNvPicPr>
          <p:nvPr/>
        </p:nvPicPr>
        <p:blipFill>
          <a:blip r:embed="rId3"/>
          <a:stretch>
            <a:fillRect/>
          </a:stretch>
        </p:blipFill>
        <p:spPr>
          <a:xfrm>
            <a:off x="8270392" y="3243841"/>
            <a:ext cx="1510196" cy="2265293"/>
          </a:xfrm>
          <a:prstGeom prst="rect">
            <a:avLst/>
          </a:prstGeom>
        </p:spPr>
      </p:pic>
      <p:pic>
        <p:nvPicPr>
          <p:cNvPr id="8" name="Picture 7" descr="man afr mid.png"/>
          <p:cNvPicPr>
            <a:picLocks noChangeAspect="1"/>
          </p:cNvPicPr>
          <p:nvPr/>
        </p:nvPicPr>
        <p:blipFill>
          <a:blip r:embed="rId4"/>
          <a:stretch>
            <a:fillRect/>
          </a:stretch>
        </p:blipFill>
        <p:spPr>
          <a:xfrm>
            <a:off x="7009268" y="2877070"/>
            <a:ext cx="2016223" cy="2998833"/>
          </a:xfrm>
          <a:prstGeom prst="rect">
            <a:avLst/>
          </a:prstGeom>
        </p:spPr>
      </p:pic>
      <p:pic>
        <p:nvPicPr>
          <p:cNvPr id="9" name="Picture 8" descr="man afr mid.png"/>
          <p:cNvPicPr>
            <a:picLocks noChangeAspect="1"/>
          </p:cNvPicPr>
          <p:nvPr/>
        </p:nvPicPr>
        <p:blipFill>
          <a:blip r:embed="rId5"/>
          <a:stretch>
            <a:fillRect/>
          </a:stretch>
        </p:blipFill>
        <p:spPr>
          <a:xfrm>
            <a:off x="3497229" y="3115850"/>
            <a:ext cx="1920984" cy="2857178"/>
          </a:xfrm>
          <a:prstGeom prst="rect">
            <a:avLst/>
          </a:prstGeom>
        </p:spPr>
      </p:pic>
    </p:spTree>
    <p:extLst>
      <p:ext uri="{BB962C8B-B14F-4D97-AF65-F5344CB8AC3E}">
        <p14:creationId xmlns:p14="http://schemas.microsoft.com/office/powerpoint/2010/main" val="41134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4</a:t>
            </a:fld>
            <a:endParaRPr lang="da-DK" noProof="0"/>
          </a:p>
        </p:txBody>
      </p:sp>
      <p:sp>
        <p:nvSpPr>
          <p:cNvPr id="4" name="Text Placeholder 3"/>
          <p:cNvSpPr>
            <a:spLocks noGrp="1"/>
          </p:cNvSpPr>
          <p:nvPr>
            <p:ph type="body" sz="quarter" idx="14"/>
          </p:nvPr>
        </p:nvSpPr>
        <p:spPr/>
        <p:txBody>
          <a:bodyPr/>
          <a:lstStyle/>
          <a:p>
            <a:r>
              <a:rPr lang="en-US" sz="2400" b="1" dirty="0">
                <a:latin typeface="Verdana" panose="020B0604030504040204" pitchFamily="34" charset="0"/>
                <a:ea typeface="Verdana" panose="020B0604030504040204" pitchFamily="34" charset="0"/>
                <a:cs typeface="Verdana" panose="020B0604030504040204" pitchFamily="34" charset="0"/>
              </a:rPr>
              <a:t>Mission</a:t>
            </a:r>
          </a:p>
          <a:p>
            <a:r>
              <a:rPr lang="en-US" sz="2400" dirty="0">
                <a:latin typeface="Verdana" panose="020B0604030504040204" pitchFamily="34" charset="0"/>
                <a:ea typeface="Verdana" panose="020B0604030504040204" pitchFamily="34" charset="0"/>
                <a:cs typeface="Verdana" panose="020B0604030504040204" pitchFamily="34" charset="0"/>
              </a:rPr>
              <a:t>To develop and integrate person-centered care in hearing rehabilitation</a:t>
            </a:r>
          </a:p>
        </p:txBody>
      </p:sp>
      <p:sp>
        <p:nvSpPr>
          <p:cNvPr id="5" name="Text Placeholder 4"/>
          <p:cNvSpPr>
            <a:spLocks noGrp="1"/>
          </p:cNvSpPr>
          <p:nvPr>
            <p:ph type="body" sz="quarter" idx="13"/>
          </p:nvPr>
        </p:nvSpPr>
        <p:spPr/>
        <p:txBody>
          <a:bodyPr/>
          <a:lstStyle/>
          <a:p>
            <a:r>
              <a:rPr lang="en-US" sz="2400" dirty="0">
                <a:latin typeface="Verdana" panose="020B0604030504040204" pitchFamily="34" charset="0"/>
              </a:rPr>
              <a:t>Established in 2007</a:t>
            </a:r>
          </a:p>
          <a:p>
            <a:r>
              <a:rPr lang="en-US" sz="2400" dirty="0">
                <a:latin typeface="Verdana" panose="020B0604030504040204" pitchFamily="34" charset="0"/>
              </a:rPr>
              <a:t>Funded by the </a:t>
            </a:r>
            <a:r>
              <a:rPr lang="en-US" sz="2400">
                <a:latin typeface="Verdana" panose="020B0604030504040204" pitchFamily="34" charset="0"/>
              </a:rPr>
              <a:t>Oticon Foundation</a:t>
            </a:r>
            <a:endParaRPr lang="en-US" sz="2400" dirty="0">
              <a:latin typeface="Verdana" panose="020B0604030504040204" pitchFamily="34" charset="0"/>
            </a:endParaRPr>
          </a:p>
          <a:p>
            <a:r>
              <a:rPr lang="en-US" sz="2400" dirty="0">
                <a:latin typeface="Verdana" panose="020B0604030504040204" pitchFamily="34" charset="0"/>
              </a:rPr>
              <a:t>Non-profit organization</a:t>
            </a:r>
          </a:p>
          <a:p>
            <a:endParaRPr lang="en-US" dirty="0"/>
          </a:p>
        </p:txBody>
      </p:sp>
      <p:sp>
        <p:nvSpPr>
          <p:cNvPr id="8" name="Title 7"/>
          <p:cNvSpPr>
            <a:spLocks noGrp="1"/>
          </p:cNvSpPr>
          <p:nvPr>
            <p:ph type="title"/>
          </p:nvPr>
        </p:nvSpPr>
        <p:spPr/>
        <p:txBody>
          <a:bodyPr/>
          <a:lstStyle/>
          <a:p>
            <a:r>
              <a:rPr lang="da-DK" dirty="0"/>
              <a:t>Ida </a:t>
            </a:r>
            <a:r>
              <a:rPr lang="da-DK" dirty="0" err="1"/>
              <a:t>Institute</a:t>
            </a:r>
            <a:r>
              <a:rPr lang="da-DK" dirty="0"/>
              <a:t>: Person-</a:t>
            </a:r>
            <a:r>
              <a:rPr lang="da-DK" dirty="0" err="1"/>
              <a:t>Centered</a:t>
            </a:r>
            <a:r>
              <a:rPr lang="da-DK" dirty="0"/>
              <a:t> Care</a:t>
            </a:r>
            <a:endParaRPr lang="en-US" dirty="0"/>
          </a:p>
        </p:txBody>
      </p:sp>
      <p:sp>
        <p:nvSpPr>
          <p:cNvPr id="6" name="Picture Placeholder 5"/>
          <p:cNvSpPr>
            <a:spLocks noGrp="1"/>
          </p:cNvSpPr>
          <p:nvPr>
            <p:ph type="pic" sz="quarter" idx="15"/>
          </p:nvPr>
        </p:nvSpPr>
        <p:spPr/>
      </p:sp>
      <p:pic>
        <p:nvPicPr>
          <p:cNvPr id="13" name="Picture Placeholder 8"/>
          <p:cNvPicPr>
            <a:picLocks noChangeAspect="1"/>
          </p:cNvPicPr>
          <p:nvPr/>
        </p:nvPicPr>
        <p:blipFill>
          <a:blip r:embed="rId3">
            <a:extLst>
              <a:ext uri="{28A0092B-C50C-407E-A947-70E740481C1C}">
                <a14:useLocalDpi xmlns:a14="http://schemas.microsoft.com/office/drawing/2010/main" val="0"/>
              </a:ext>
            </a:extLst>
          </a:blip>
          <a:srcRect t="8" b="8"/>
          <a:stretch>
            <a:fillRect/>
          </a:stretch>
        </p:blipFill>
        <p:spPr bwMode="auto">
          <a:xfrm>
            <a:off x="348640" y="1276539"/>
            <a:ext cx="5603730" cy="2376487"/>
          </a:xfrm>
          <a:prstGeom prst="rect">
            <a:avLst/>
          </a:prstGeom>
          <a:noFill/>
          <a:ln w="9525">
            <a:noFill/>
            <a:miter lim="800000"/>
            <a:headEnd/>
            <a:tailEnd/>
          </a:ln>
        </p:spPr>
      </p:pic>
      <p:pic>
        <p:nvPicPr>
          <p:cNvPr id="14" name="Picture Placeholder 9"/>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36" b="36"/>
          <a:stretch>
            <a:fillRect/>
          </a:stretch>
        </p:blipFill>
        <p:spPr/>
      </p:pic>
    </p:spTree>
    <p:extLst>
      <p:ext uri="{BB962C8B-B14F-4D97-AF65-F5344CB8AC3E}">
        <p14:creationId xmlns:p14="http://schemas.microsoft.com/office/powerpoint/2010/main" val="490580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0" y="764704"/>
            <a:ext cx="11521678" cy="5616624"/>
          </a:xfrm>
        </p:spPr>
        <p:txBody>
          <a:bodyPr/>
          <a:lstStyle/>
          <a:p>
            <a:r>
              <a:rPr lang="en-US" b="1" dirty="0"/>
              <a:t>Tools: </a:t>
            </a:r>
            <a:r>
              <a:rPr lang="en-US" b="1" dirty="0">
                <a:hlinkClick r:id="rId2"/>
              </a:rPr>
              <a:t>www.idainstitute.com</a:t>
            </a:r>
            <a:endParaRPr lang="en-US" b="1" dirty="0"/>
          </a:p>
          <a:p>
            <a:r>
              <a:rPr lang="en-US" dirty="0"/>
              <a:t>My World Pediatric Tool</a:t>
            </a:r>
          </a:p>
          <a:p>
            <a:r>
              <a:rPr lang="en-US" dirty="0"/>
              <a:t>Telecare for Teens and Tweens</a:t>
            </a:r>
          </a:p>
          <a:p>
            <a:r>
              <a:rPr lang="en-US" dirty="0"/>
              <a:t>My Turn to Talk for Parents</a:t>
            </a:r>
          </a:p>
          <a:p>
            <a:endParaRPr lang="en-US" dirty="0"/>
          </a:p>
          <a:p>
            <a:r>
              <a:rPr lang="en-US" b="1" dirty="0"/>
              <a:t>Articles:</a:t>
            </a:r>
          </a:p>
          <a:p>
            <a:r>
              <a:rPr lang="en-US" dirty="0">
                <a:hlinkClick r:id="rId3" tooltip="Initiates file download"/>
              </a:rPr>
              <a:t>Teens as health-care consumers: Planned transition and empowerment</a:t>
            </a:r>
            <a:r>
              <a:rPr lang="en-US" dirty="0"/>
              <a:t>; Emily Pajevic and Kris English; Audiology Today Nov/Dec 2014.</a:t>
            </a:r>
          </a:p>
          <a:p>
            <a:r>
              <a:rPr lang="en-US" dirty="0">
                <a:hlinkClick r:id="rId4" tooltip="Initiates file download"/>
              </a:rPr>
              <a:t>Autonomy, competence, and relatedness in the classroom: Applying self-determination theory to educational practice.</a:t>
            </a:r>
            <a:r>
              <a:rPr lang="en-US" dirty="0"/>
              <a:t> Christopher </a:t>
            </a:r>
            <a:r>
              <a:rPr lang="en-US" dirty="0" err="1"/>
              <a:t>Niemiec</a:t>
            </a:r>
            <a:r>
              <a:rPr lang="en-US" dirty="0"/>
              <a:t> and Richard M. Ryan, University of Rochester, New York, USA; Sage Publications, 2009</a:t>
            </a:r>
          </a:p>
          <a:p>
            <a:r>
              <a:rPr lang="en-US" dirty="0">
                <a:hlinkClick r:id="rId5" tooltip="Initiates file download"/>
              </a:rPr>
              <a:t>Planning Successful Transitions from School to Adult Roles for Youth With Disabilities.</a:t>
            </a:r>
            <a:r>
              <a:rPr lang="en-US" dirty="0"/>
              <a:t> Gillian A. King, Patricia J. Baldwin, Melissa Currie, and Jan Evans, Thames Valley Children’s Centre, London, Ontario, Canada. Lawrence Erlbaum Associates, Inc. 2005</a:t>
            </a:r>
          </a:p>
          <a:p>
            <a:endParaRPr lang="en-US" dirty="0"/>
          </a:p>
          <a:p>
            <a:endParaRPr lang="en-US" dirty="0"/>
          </a:p>
          <a:p>
            <a:endParaRPr lang="en-US" dirty="0"/>
          </a:p>
        </p:txBody>
      </p:sp>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40</a:t>
            </a:fld>
            <a:endParaRPr lang="da-DK" noProof="0"/>
          </a:p>
        </p:txBody>
      </p:sp>
      <p:sp>
        <p:nvSpPr>
          <p:cNvPr id="5" name="Title 4"/>
          <p:cNvSpPr>
            <a:spLocks noGrp="1"/>
          </p:cNvSpPr>
          <p:nvPr>
            <p:ph type="title"/>
          </p:nvPr>
        </p:nvSpPr>
        <p:spPr/>
        <p:txBody>
          <a:bodyPr/>
          <a:lstStyle/>
          <a:p>
            <a:r>
              <a:rPr lang="en-US" dirty="0"/>
              <a:t>Resources: Other Clinical Tools &amp; Articles about Transition</a:t>
            </a:r>
          </a:p>
        </p:txBody>
      </p:sp>
    </p:spTree>
    <p:extLst>
      <p:ext uri="{BB962C8B-B14F-4D97-AF65-F5344CB8AC3E}">
        <p14:creationId xmlns:p14="http://schemas.microsoft.com/office/powerpoint/2010/main" val="2264785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352" y="836712"/>
            <a:ext cx="11521678" cy="4950367"/>
          </a:xfrm>
        </p:spPr>
        <p:txBody>
          <a:bodyPr/>
          <a:lstStyle/>
          <a:p>
            <a:r>
              <a:rPr lang="en-US" b="1" dirty="0"/>
              <a:t>Articles continued:</a:t>
            </a:r>
          </a:p>
          <a:p>
            <a:r>
              <a:rPr lang="en-US" dirty="0">
                <a:hlinkClick r:id="rId2" tooltip="Initiates file download"/>
              </a:rPr>
              <a:t>Self-Determination and Student Transition Planning Knowledge and Skills: Predicting Involvement</a:t>
            </a:r>
            <a:r>
              <a:rPr lang="en-US" dirty="0"/>
              <a:t> Michael L. </a:t>
            </a:r>
            <a:r>
              <a:rPr lang="en-US" dirty="0" err="1"/>
              <a:t>Wehmeyer</a:t>
            </a:r>
            <a:r>
              <a:rPr lang="en-US" dirty="0"/>
              <a:t>, Susan B. Palmer, Jane H. </a:t>
            </a:r>
            <a:r>
              <a:rPr lang="en-US" dirty="0" err="1"/>
              <a:t>Soukup</a:t>
            </a:r>
            <a:r>
              <a:rPr lang="en-US" dirty="0"/>
              <a:t>, Nancy W. Garner, and Margaret Lawrence Beach Center on Disability University of Kansas; Lawrence Erlbaum Associates, Inc. 2007.</a:t>
            </a:r>
          </a:p>
          <a:p>
            <a:r>
              <a:rPr lang="en-US" dirty="0">
                <a:hlinkClick r:id="rId3" tooltip="Initiates file download"/>
              </a:rPr>
              <a:t>Transitions in the Lives of Children and Young People: Resilience Factors</a:t>
            </a:r>
            <a:r>
              <a:rPr lang="en-US" dirty="0"/>
              <a:t>; Scottish Executive Education Department; 2002</a:t>
            </a:r>
          </a:p>
          <a:p>
            <a:r>
              <a:rPr lang="en-US" dirty="0">
                <a:hlinkClick r:id="rId4" tooltip="Initiates file download"/>
              </a:rPr>
              <a:t>Rite of Passage</a:t>
            </a:r>
            <a:r>
              <a:rPr lang="en-US" dirty="0"/>
              <a:t>; Hans Henrik </a:t>
            </a:r>
            <a:r>
              <a:rPr lang="en-US" dirty="0" err="1"/>
              <a:t>Philipsen</a:t>
            </a:r>
            <a:r>
              <a:rPr lang="en-US" dirty="0"/>
              <a:t>; Audiology Today, Mar/Apr 2015.</a:t>
            </a:r>
          </a:p>
          <a:p>
            <a:r>
              <a:rPr lang="en-US" dirty="0">
                <a:hlinkClick r:id="rId5" tooltip="Initiates file download"/>
              </a:rPr>
              <a:t>Wellness Skills and Development Chart</a:t>
            </a:r>
            <a:r>
              <a:rPr lang="en-US" dirty="0"/>
              <a:t>; Cheryl DeConde Johnson</a:t>
            </a:r>
          </a:p>
          <a:p>
            <a:r>
              <a:rPr lang="en-US" dirty="0">
                <a:hlinkClick r:id="rId6" tooltip="Opens external link in new window"/>
              </a:rPr>
              <a:t>Kindergarten Transition Workbook: A resource for parents and professionals of deaf and hard of hearing children.</a:t>
            </a:r>
            <a:r>
              <a:rPr lang="en-US" dirty="0"/>
              <a:t> BC Family Hearing Resource Centre, 2012.</a:t>
            </a:r>
          </a:p>
          <a:p>
            <a:r>
              <a:rPr lang="en-US" dirty="0">
                <a:hlinkClick r:id="rId7" tooltip="Initiates file download"/>
              </a:rPr>
              <a:t>Parenting a child with chronic illness as they transition into adulthood: A systematic review and thematic synthesis of parents' experiences.</a:t>
            </a:r>
            <a:r>
              <a:rPr lang="en-US" dirty="0"/>
              <a:t> Heath, Gemma; </a:t>
            </a:r>
            <a:r>
              <a:rPr lang="en-US" dirty="0" err="1"/>
              <a:t>Farre</a:t>
            </a:r>
            <a:r>
              <a:rPr lang="en-US" dirty="0"/>
              <a:t>, Albert; Shaw, Karen. Patient Education and Counseling, 2016.</a:t>
            </a:r>
          </a:p>
          <a:p>
            <a:r>
              <a:rPr lang="en-US" dirty="0">
                <a:hlinkClick r:id="rId8" tooltip="Opens external link in new window"/>
              </a:rPr>
              <a:t>Leaving School — What are the options for your deaf child?</a:t>
            </a:r>
            <a:r>
              <a:rPr lang="en-US" dirty="0"/>
              <a:t> NDCS, 2016.</a:t>
            </a:r>
          </a:p>
          <a:p>
            <a:r>
              <a:rPr lang="en-US" dirty="0">
                <a:hlinkClick r:id="rId9" tooltip="Initiates file download"/>
              </a:rPr>
              <a:t>Supporting deaf young people through transition: Successful transitions to adulthood for deaf young people in England.</a:t>
            </a:r>
            <a:r>
              <a:rPr lang="en-US" dirty="0"/>
              <a:t> NDCS, National Sensory Impairment Partnership, and Department for Education, 2016.</a:t>
            </a:r>
          </a:p>
          <a:p>
            <a:endParaRPr lang="en-US" dirty="0"/>
          </a:p>
          <a:p>
            <a:endParaRPr lang="en-US" dirty="0"/>
          </a:p>
          <a:p>
            <a:endParaRPr lang="en-US" dirty="0"/>
          </a:p>
        </p:txBody>
      </p:sp>
      <p:sp>
        <p:nvSpPr>
          <p:cNvPr id="3" name="Date Placeholder 2"/>
          <p:cNvSpPr>
            <a:spLocks noGrp="1"/>
          </p:cNvSpPr>
          <p:nvPr>
            <p:ph type="dt" sz="half" idx="10"/>
          </p:nvPr>
        </p:nvSpPr>
        <p:spPr/>
        <p:txBody>
          <a:bodyPr/>
          <a:lstStyle/>
          <a:p>
            <a:fld id="{6DFFF724-838A-4F0A-B01F-BF4076E7BBC1}" type="datetime6">
              <a:rPr lang="da-DK" noProof="0" smtClean="0"/>
              <a:pPr/>
              <a:t>19.9.2017</a:t>
            </a:fld>
            <a:endParaRPr lang="da-DK" noProof="0"/>
          </a:p>
        </p:txBody>
      </p:sp>
      <p:sp>
        <p:nvSpPr>
          <p:cNvPr id="4" name="Slide Number Placeholder 3"/>
          <p:cNvSpPr>
            <a:spLocks noGrp="1"/>
          </p:cNvSpPr>
          <p:nvPr>
            <p:ph type="sldNum" sz="quarter" idx="12"/>
          </p:nvPr>
        </p:nvSpPr>
        <p:spPr/>
        <p:txBody>
          <a:bodyPr/>
          <a:lstStyle/>
          <a:p>
            <a:r>
              <a:rPr lang="da-DK" noProof="0"/>
              <a:t>Slide </a:t>
            </a:r>
            <a:fld id="{528F685B-0DF0-4F2F-8B83-33C056DD4FD2}" type="slidenum">
              <a:rPr lang="da-DK" noProof="0" smtClean="0"/>
              <a:pPr/>
              <a:t>41</a:t>
            </a:fld>
            <a:endParaRPr lang="da-DK" noProof="0"/>
          </a:p>
        </p:txBody>
      </p:sp>
      <p:sp>
        <p:nvSpPr>
          <p:cNvPr id="5" name="Title 4"/>
          <p:cNvSpPr>
            <a:spLocks noGrp="1"/>
          </p:cNvSpPr>
          <p:nvPr>
            <p:ph type="title"/>
          </p:nvPr>
        </p:nvSpPr>
        <p:spPr/>
        <p:txBody>
          <a:bodyPr/>
          <a:lstStyle/>
          <a:p>
            <a:r>
              <a:rPr lang="en-US" dirty="0"/>
              <a:t>Resources: Other Clinical Tools &amp; Articles about Transition</a:t>
            </a:r>
          </a:p>
        </p:txBody>
      </p:sp>
    </p:spTree>
    <p:extLst>
      <p:ext uri="{BB962C8B-B14F-4D97-AF65-F5344CB8AC3E}">
        <p14:creationId xmlns:p14="http://schemas.microsoft.com/office/powerpoint/2010/main" val="330755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5</a:t>
            </a:fld>
            <a:endParaRPr lang="da-DK" noProof="0"/>
          </a:p>
        </p:txBody>
      </p:sp>
      <p:sp>
        <p:nvSpPr>
          <p:cNvPr id="5" name="Title 4"/>
          <p:cNvSpPr>
            <a:spLocks noGrp="1"/>
          </p:cNvSpPr>
          <p:nvPr>
            <p:ph type="title"/>
          </p:nvPr>
        </p:nvSpPr>
        <p:spPr>
          <a:xfrm>
            <a:off x="551384" y="476672"/>
            <a:ext cx="7748240" cy="402777"/>
          </a:xfrm>
        </p:spPr>
        <p:txBody>
          <a:bodyPr/>
          <a:lstStyle/>
          <a:p>
            <a:r>
              <a:rPr lang="en-US" sz="2800" dirty="0"/>
              <a:t>Outline for Today</a:t>
            </a:r>
          </a:p>
        </p:txBody>
      </p:sp>
      <p:sp>
        <p:nvSpPr>
          <p:cNvPr id="6" name="TextBox 5"/>
          <p:cNvSpPr txBox="1"/>
          <p:nvPr/>
        </p:nvSpPr>
        <p:spPr>
          <a:xfrm>
            <a:off x="623392" y="1196752"/>
            <a:ext cx="10873208" cy="4896544"/>
          </a:xfrm>
          <a:prstGeom prst="rect">
            <a:avLst/>
          </a:prstGeom>
          <a:solidFill>
            <a:schemeClr val="accent4"/>
          </a:solidFill>
        </p:spPr>
        <p:txBody>
          <a:bodyPr wrap="square" lIns="144000" tIns="144000" rIns="144000" bIns="144000" rtlCol="0">
            <a:noAutofit/>
          </a:bodyPr>
          <a:lstStyle/>
          <a:p>
            <a:pPr marL="457200" lvl="6" indent="-457200">
              <a:lnSpc>
                <a:spcPct val="210000"/>
              </a:lnSpc>
              <a:buFont typeface="+mj-lt"/>
              <a:buAutoNum type="arabicPeriod"/>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Case Study Introduction</a:t>
            </a:r>
          </a:p>
          <a:p>
            <a:pPr marL="457200" indent="-457200">
              <a:lnSpc>
                <a:spcPct val="210000"/>
              </a:lnSpc>
              <a:buFont typeface="+mj-lt"/>
              <a:buAutoNum type="arabicPeriod" startAt="2"/>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Rationale for Supporting Student Transitions</a:t>
            </a:r>
          </a:p>
          <a:p>
            <a:pPr marL="457200" indent="-457200">
              <a:lnSpc>
                <a:spcPct val="210000"/>
              </a:lnSpc>
              <a:buFont typeface="+mj-lt"/>
              <a:buAutoNum type="arabicPeriod" startAt="2"/>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Transitions Management Development Process</a:t>
            </a:r>
          </a:p>
          <a:p>
            <a:pPr marL="457200" indent="-457200">
              <a:lnSpc>
                <a:spcPct val="210000"/>
              </a:lnSpc>
              <a:buFont typeface="+mj-lt"/>
              <a:buAutoNum type="arabicPeriod" startAt="2"/>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Self-Determination Theory</a:t>
            </a:r>
          </a:p>
          <a:p>
            <a:pPr marL="457200" indent="-457200">
              <a:lnSpc>
                <a:spcPct val="210000"/>
              </a:lnSpc>
              <a:buFont typeface="+mj-lt"/>
              <a:buAutoNum type="arabicPeriod" startAt="2"/>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Orientation to Transitions Management Tool</a:t>
            </a:r>
          </a:p>
          <a:p>
            <a:pPr marL="457200" indent="-457200">
              <a:lnSpc>
                <a:spcPct val="210000"/>
              </a:lnSpc>
              <a:buFont typeface="+mj-lt"/>
              <a:buAutoNum type="arabicPeriod" startAt="2"/>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Discussion</a:t>
            </a:r>
          </a:p>
        </p:txBody>
      </p:sp>
    </p:spTree>
    <p:extLst>
      <p:ext uri="{BB962C8B-B14F-4D97-AF65-F5344CB8AC3E}">
        <p14:creationId xmlns:p14="http://schemas.microsoft.com/office/powerpoint/2010/main" val="384209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0162118" y="6534151"/>
            <a:ext cx="1693333" cy="182563"/>
          </a:xfrm>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4294967295"/>
          </p:nvPr>
        </p:nvSpPr>
        <p:spPr>
          <a:xfrm>
            <a:off x="10498667" y="6397625"/>
            <a:ext cx="1358900" cy="127000"/>
          </a:xfrm>
        </p:spPr>
        <p:txBody>
          <a:bodyPr/>
          <a:lstStyle/>
          <a:p>
            <a:r>
              <a:rPr lang="da-DK" noProof="0"/>
              <a:t>Slide </a:t>
            </a:r>
            <a:fld id="{8A58E4B7-0C53-4D1B-89B3-DED3806AF999}" type="slidenum">
              <a:rPr lang="da-DK" noProof="0" smtClean="0"/>
              <a:pPr/>
              <a:t>6</a:t>
            </a:fld>
            <a:endParaRPr lang="da-DK" noProof="0"/>
          </a:p>
        </p:txBody>
      </p:sp>
      <p:sp>
        <p:nvSpPr>
          <p:cNvPr id="4" name="Title 3"/>
          <p:cNvSpPr>
            <a:spLocks noGrp="1"/>
          </p:cNvSpPr>
          <p:nvPr>
            <p:ph type="title"/>
          </p:nvPr>
        </p:nvSpPr>
        <p:spPr/>
        <p:txBody>
          <a:bodyPr/>
          <a:lstStyle/>
          <a:p>
            <a:r>
              <a:rPr lang="en-US" dirty="0"/>
              <a:t>Kathleen’s Story</a:t>
            </a:r>
          </a:p>
        </p:txBody>
      </p:sp>
      <p:sp>
        <p:nvSpPr>
          <p:cNvPr id="5" name="Text Placeholder 4"/>
          <p:cNvSpPr>
            <a:spLocks noGrp="1"/>
          </p:cNvSpPr>
          <p:nvPr>
            <p:ph type="body" sz="quarter" idx="13"/>
          </p:nvPr>
        </p:nvSpPr>
        <p:spPr>
          <a:xfrm>
            <a:off x="335360" y="1628800"/>
            <a:ext cx="11518900" cy="3096344"/>
          </a:xfrm>
        </p:spPr>
        <p:txBody>
          <a:bodyPr anchor="ctr"/>
          <a:lstStyle/>
          <a:p>
            <a:endParaRPr lang="en-US" sz="2800" dirty="0"/>
          </a:p>
          <a:p>
            <a:r>
              <a:rPr lang="en-US" sz="2800" dirty="0"/>
              <a:t>Reflect on video:</a:t>
            </a:r>
          </a:p>
          <a:p>
            <a:pPr marL="457200" indent="-457200">
              <a:buAutoNum type="arabicPeriod"/>
            </a:pPr>
            <a:r>
              <a:rPr lang="en-US" dirty="0"/>
              <a:t>What struck you as you watched…</a:t>
            </a:r>
          </a:p>
          <a:p>
            <a:pPr marL="619125" lvl="2" indent="-342900"/>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from Kathleen’s perspective</a:t>
            </a:r>
          </a:p>
          <a:p>
            <a:pPr marL="619125" lvl="2" indent="-342900"/>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From Kathleen’s parent’s perspective</a:t>
            </a:r>
          </a:p>
          <a:p>
            <a:pPr marL="458788" lvl="1" indent="-457200">
              <a:buFont typeface="+mj-lt"/>
              <a:buAutoNum type="arabicPeriod" startAt="2"/>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What role would an audiologist play</a:t>
            </a:r>
            <a:r>
              <a:rPr lang="en-US" sz="2400" dirty="0">
                <a:solidFill>
                  <a:schemeClr val="bg1"/>
                </a:solidFill>
              </a:rPr>
              <a:t>?</a:t>
            </a:r>
          </a:p>
          <a:p>
            <a:pPr marL="733425" lvl="2" indent="-457200">
              <a:buAutoNum type="arabicPeriod"/>
            </a:pPr>
            <a:endParaRPr lang="en-US" dirty="0"/>
          </a:p>
        </p:txBody>
      </p:sp>
    </p:spTree>
    <p:extLst>
      <p:ext uri="{BB962C8B-B14F-4D97-AF65-F5344CB8AC3E}">
        <p14:creationId xmlns:p14="http://schemas.microsoft.com/office/powerpoint/2010/main" val="284036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0162118" y="6534151"/>
            <a:ext cx="1693333" cy="182563"/>
          </a:xfrm>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4294967295"/>
          </p:nvPr>
        </p:nvSpPr>
        <p:spPr>
          <a:xfrm>
            <a:off x="10498667" y="6397625"/>
            <a:ext cx="1358900" cy="127000"/>
          </a:xfrm>
        </p:spPr>
        <p:txBody>
          <a:bodyPr/>
          <a:lstStyle/>
          <a:p>
            <a:r>
              <a:rPr lang="da-DK" noProof="0"/>
              <a:t>Slide </a:t>
            </a:r>
            <a:fld id="{8A58E4B7-0C53-4D1B-89B3-DED3806AF999}" type="slidenum">
              <a:rPr lang="da-DK" noProof="0" smtClean="0"/>
              <a:pPr/>
              <a:t>7</a:t>
            </a:fld>
            <a:endParaRPr lang="da-DK" noProof="0"/>
          </a:p>
        </p:txBody>
      </p:sp>
      <p:sp>
        <p:nvSpPr>
          <p:cNvPr id="4" name="Title 3"/>
          <p:cNvSpPr>
            <a:spLocks noGrp="1"/>
          </p:cNvSpPr>
          <p:nvPr>
            <p:ph type="title"/>
          </p:nvPr>
        </p:nvSpPr>
        <p:spPr/>
        <p:txBody>
          <a:bodyPr/>
          <a:lstStyle/>
          <a:p>
            <a:r>
              <a:rPr lang="en-US" dirty="0"/>
              <a:t>Kathleen’s Story Video Reflection</a:t>
            </a:r>
          </a:p>
        </p:txBody>
      </p:sp>
      <p:sp>
        <p:nvSpPr>
          <p:cNvPr id="5" name="Text Placeholder 4"/>
          <p:cNvSpPr>
            <a:spLocks noGrp="1"/>
          </p:cNvSpPr>
          <p:nvPr>
            <p:ph type="body" sz="quarter" idx="13"/>
          </p:nvPr>
        </p:nvSpPr>
        <p:spPr>
          <a:xfrm>
            <a:off x="335360" y="908720"/>
            <a:ext cx="11518900" cy="4248472"/>
          </a:xfrm>
        </p:spPr>
        <p:txBody>
          <a:bodyPr/>
          <a:lstStyle/>
          <a:p>
            <a:r>
              <a:rPr lang="en-US" i="1" dirty="0"/>
              <a:t>In Pairs</a:t>
            </a:r>
          </a:p>
          <a:p>
            <a:pPr marL="457200" indent="-457200">
              <a:buAutoNum type="arabicPeriod"/>
            </a:pPr>
            <a:r>
              <a:rPr lang="en-US" dirty="0"/>
              <a:t>What struck you as you watched…</a:t>
            </a:r>
          </a:p>
          <a:p>
            <a:pPr marL="619125" lvl="2" indent="-342900"/>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from Kathleen’s perspective</a:t>
            </a:r>
          </a:p>
          <a:p>
            <a:pPr marL="619125" lvl="2" indent="-342900"/>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From Kathleen’s parent’s perspective</a:t>
            </a:r>
          </a:p>
          <a:p>
            <a:pPr lvl="2" indent="0">
              <a:buNone/>
            </a:pP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8788" lvl="1" indent="-457200">
              <a:buFont typeface="+mj-lt"/>
              <a:buAutoNum type="arabicPeriod" startAt="2"/>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What role would an audiologist play</a:t>
            </a:r>
            <a:r>
              <a:rPr lang="en-US" sz="2400" dirty="0">
                <a:solidFill>
                  <a:schemeClr val="bg1"/>
                </a:solidFill>
              </a:rPr>
              <a:t>?</a:t>
            </a:r>
          </a:p>
          <a:p>
            <a:pPr lvl="1"/>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a:r>
              <a:rPr lang="en-US" sz="2400" i="1" dirty="0">
                <a:solidFill>
                  <a:schemeClr val="bg1"/>
                </a:solidFill>
                <a:latin typeface="Verdana" panose="020B0604030504040204" pitchFamily="34" charset="0"/>
                <a:ea typeface="Verdana" panose="020B0604030504040204" pitchFamily="34" charset="0"/>
                <a:cs typeface="Verdana" panose="020B0604030504040204" pitchFamily="34" charset="0"/>
              </a:rPr>
              <a:t>Large Group Sharing</a:t>
            </a:r>
          </a:p>
          <a:p>
            <a:pPr marL="733425" lvl="2" indent="-457200">
              <a:buAutoNum type="arabicPeriod"/>
            </a:pPr>
            <a:endParaRPr lang="en-US" dirty="0"/>
          </a:p>
        </p:txBody>
      </p:sp>
    </p:spTree>
    <p:extLst>
      <p:ext uri="{BB962C8B-B14F-4D97-AF65-F5344CB8AC3E}">
        <p14:creationId xmlns:p14="http://schemas.microsoft.com/office/powerpoint/2010/main" val="343505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0162118" y="6534151"/>
            <a:ext cx="1693333" cy="182563"/>
          </a:xfrm>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4294967295"/>
          </p:nvPr>
        </p:nvSpPr>
        <p:spPr>
          <a:xfrm>
            <a:off x="10498667" y="6397625"/>
            <a:ext cx="1358900" cy="127000"/>
          </a:xfrm>
        </p:spPr>
        <p:txBody>
          <a:bodyPr/>
          <a:lstStyle/>
          <a:p>
            <a:r>
              <a:rPr lang="da-DK" noProof="0"/>
              <a:t>Slide </a:t>
            </a:r>
            <a:fld id="{8A58E4B7-0C53-4D1B-89B3-DED3806AF999}" type="slidenum">
              <a:rPr lang="da-DK" noProof="0" smtClean="0"/>
              <a:pPr/>
              <a:t>8</a:t>
            </a:fld>
            <a:endParaRPr lang="da-DK" noProof="0"/>
          </a:p>
        </p:txBody>
      </p:sp>
      <p:sp>
        <p:nvSpPr>
          <p:cNvPr id="4" name="Title 3"/>
          <p:cNvSpPr>
            <a:spLocks noGrp="1"/>
          </p:cNvSpPr>
          <p:nvPr>
            <p:ph type="title"/>
          </p:nvPr>
        </p:nvSpPr>
        <p:spPr/>
        <p:txBody>
          <a:bodyPr/>
          <a:lstStyle/>
          <a:p>
            <a:r>
              <a:rPr lang="en-US" dirty="0"/>
              <a:t>Rites of Passage</a:t>
            </a:r>
          </a:p>
        </p:txBody>
      </p:sp>
      <p:sp>
        <p:nvSpPr>
          <p:cNvPr id="5" name="Text Placeholder 4"/>
          <p:cNvSpPr>
            <a:spLocks noGrp="1"/>
          </p:cNvSpPr>
          <p:nvPr>
            <p:ph type="body" sz="quarter" idx="13"/>
          </p:nvPr>
        </p:nvSpPr>
        <p:spPr>
          <a:xfrm>
            <a:off x="335360" y="908720"/>
            <a:ext cx="11520090" cy="5184576"/>
          </a:xfrm>
        </p:spPr>
        <p:txBody>
          <a:bodyPr/>
          <a:lstStyle/>
          <a:p>
            <a:pPr marL="342900" indent="-342900">
              <a:buFont typeface="Arial" panose="020B0604020202020204" pitchFamily="34" charset="0"/>
              <a:buChar char="•"/>
            </a:pPr>
            <a:r>
              <a:rPr lang="en-US" dirty="0"/>
              <a:t>	Ancient ceremonies to recognize the changes that are inherent in our 	movement through life.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Symbolize a life journey from dependence to autonomy, the development of new life skills, and the movement from focus on self to relationship with others.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the educational framework, we too have rites of passage which support those changes in families and children.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Those rites of passage we have defined for this project as transitions.</a:t>
            </a:r>
          </a:p>
          <a:p>
            <a:r>
              <a:rPr lang="en-US" dirty="0"/>
              <a:t>	</a:t>
            </a:r>
          </a:p>
          <a:p>
            <a:r>
              <a:rPr lang="en-US" dirty="0"/>
              <a:t> </a:t>
            </a:r>
          </a:p>
        </p:txBody>
      </p:sp>
    </p:spTree>
    <p:extLst>
      <p:ext uri="{BB962C8B-B14F-4D97-AF65-F5344CB8AC3E}">
        <p14:creationId xmlns:p14="http://schemas.microsoft.com/office/powerpoint/2010/main" val="213346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0162118" y="6534151"/>
            <a:ext cx="1693333" cy="182563"/>
          </a:xfrm>
        </p:spPr>
        <p:txBody>
          <a:bodyPr/>
          <a:lstStyle/>
          <a:p>
            <a:fld id="{38AF6AC0-A584-4699-A38E-B7D230F9D472}" type="datetime6">
              <a:rPr lang="da-DK" noProof="0" smtClean="0"/>
              <a:pPr/>
              <a:t>19.9.2017</a:t>
            </a:fld>
            <a:endParaRPr lang="da-DK" noProof="0"/>
          </a:p>
        </p:txBody>
      </p:sp>
      <p:sp>
        <p:nvSpPr>
          <p:cNvPr id="3" name="Slide Number Placeholder 2"/>
          <p:cNvSpPr>
            <a:spLocks noGrp="1"/>
          </p:cNvSpPr>
          <p:nvPr>
            <p:ph type="sldNum" sz="quarter" idx="4294967295"/>
          </p:nvPr>
        </p:nvSpPr>
        <p:spPr>
          <a:xfrm>
            <a:off x="10498667" y="6397625"/>
            <a:ext cx="1358900" cy="127000"/>
          </a:xfrm>
        </p:spPr>
        <p:txBody>
          <a:bodyPr/>
          <a:lstStyle/>
          <a:p>
            <a:r>
              <a:rPr lang="da-DK" noProof="0"/>
              <a:t>Slide </a:t>
            </a:r>
            <a:fld id="{8A58E4B7-0C53-4D1B-89B3-DED3806AF999}" type="slidenum">
              <a:rPr lang="da-DK" noProof="0" smtClean="0"/>
              <a:pPr/>
              <a:t>9</a:t>
            </a:fld>
            <a:endParaRPr lang="da-DK" noProof="0"/>
          </a:p>
        </p:txBody>
      </p:sp>
      <p:sp>
        <p:nvSpPr>
          <p:cNvPr id="4" name="Title 3"/>
          <p:cNvSpPr>
            <a:spLocks noGrp="1"/>
          </p:cNvSpPr>
          <p:nvPr>
            <p:ph type="title"/>
          </p:nvPr>
        </p:nvSpPr>
        <p:spPr/>
        <p:txBody>
          <a:bodyPr/>
          <a:lstStyle/>
          <a:p>
            <a:r>
              <a:rPr lang="en-US" dirty="0"/>
              <a:t>Rationale for Supporting Student Transitions </a:t>
            </a:r>
          </a:p>
        </p:txBody>
      </p:sp>
      <p:sp>
        <p:nvSpPr>
          <p:cNvPr id="5" name="Text Placeholder 4"/>
          <p:cNvSpPr>
            <a:spLocks noGrp="1"/>
          </p:cNvSpPr>
          <p:nvPr>
            <p:ph type="body" sz="quarter" idx="13"/>
          </p:nvPr>
        </p:nvSpPr>
        <p:spPr>
          <a:xfrm>
            <a:off x="263352" y="1196752"/>
            <a:ext cx="11592098" cy="4680421"/>
          </a:xfrm>
        </p:spPr>
        <p:txBody>
          <a:bodyPr/>
          <a:lstStyle/>
          <a:p>
            <a:pPr marL="342900" indent="-342900">
              <a:buFont typeface="Arial" panose="020B0604020202020204" pitchFamily="34" charset="0"/>
              <a:buChar char="•"/>
            </a:pPr>
            <a:r>
              <a:rPr lang="en-US" dirty="0"/>
              <a:t>Transitions are not done alone; they are done in contact with others through dialogue and exploration.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Different skills, attitudes, exploration and reflection are needed at each educational transition for parents and children.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Preparation for each transition will ready the families for the changes ahead.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Parents’ and children’s abilities to negotiate those transitions is key to their movement through the educational system.</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36202449"/>
      </p:ext>
    </p:extLst>
  </p:cSld>
  <p:clrMapOvr>
    <a:masterClrMapping/>
  </p:clrMapOvr>
</p:sld>
</file>

<file path=ppt/theme/theme1.xml><?xml version="1.0" encoding="utf-8"?>
<a:theme xmlns:a="http://schemas.openxmlformats.org/drawingml/2006/main" name="IDAinstitute (2)">
  <a:themeElements>
    <a:clrScheme name="Custom 1">
      <a:dk1>
        <a:srgbClr val="000000"/>
      </a:dk1>
      <a:lt1>
        <a:srgbClr val="FFFFFF"/>
      </a:lt1>
      <a:dk2>
        <a:srgbClr val="898989"/>
      </a:dk2>
      <a:lt2>
        <a:srgbClr val="CECECE"/>
      </a:lt2>
      <a:accent1>
        <a:srgbClr val="0098AA"/>
      </a:accent1>
      <a:accent2>
        <a:srgbClr val="E63E4D"/>
      </a:accent2>
      <a:accent3>
        <a:srgbClr val="A1ABD3"/>
      </a:accent3>
      <a:accent4>
        <a:srgbClr val="676696"/>
      </a:accent4>
      <a:accent5>
        <a:srgbClr val="CECECE"/>
      </a:accent5>
      <a:accent6>
        <a:srgbClr val="F5A52B"/>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144000" tIns="144000" rIns="144000" bIns="144000" rtlCol="0" anchor="t">
        <a:normAutofit/>
      </a:bodyPr>
      <a:lstStyle>
        <a:defPPr>
          <a:defRPr sz="1400" dirty="0" smtClean="0">
            <a:latin typeface="Georgia" pitchFamily="18" charset="0"/>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44000" tIns="144000" rIns="144000" bIns="144000" rtlCol="0">
        <a:normAutofit/>
      </a:bodyPr>
      <a:lstStyle>
        <a:defPPr>
          <a:defRPr sz="1400" dirty="0" smtClean="0">
            <a:latin typeface="Georgia" pitchFamily="18" charset="0"/>
          </a:defRPr>
        </a:defPPr>
      </a:lstStyle>
    </a:txDef>
  </a:objectDefaults>
  <a:extraClrSchemeLst/>
  <a:extLst>
    <a:ext uri="{05A4C25C-085E-4340-85A3-A5531E510DB2}">
      <thm15:themeFamily xmlns:thm15="http://schemas.microsoft.com/office/thememl/2012/main" name="2016 presentation template_USE THIS.potx" id="{E39A6532-FEE8-414C-99DD-865C46749410}" vid="{B49FB4CB-779E-4F82-B3FA-84919C1EA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presentation template_USE THIS</Template>
  <TotalTime>2006</TotalTime>
  <Words>3652</Words>
  <Application>Microsoft Office PowerPoint</Application>
  <PresentationFormat>Widescreen</PresentationFormat>
  <Paragraphs>542</Paragraphs>
  <Slides>41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Georgia</vt:lpstr>
      <vt:lpstr>Gotham Light</vt:lpstr>
      <vt:lpstr>Symbol</vt:lpstr>
      <vt:lpstr>Verdana</vt:lpstr>
      <vt:lpstr>Wingdings</vt:lpstr>
      <vt:lpstr>IDAinstitute (2)</vt:lpstr>
      <vt:lpstr>Supporting Children and Teens As They Navigate Their Access</vt:lpstr>
      <vt:lpstr>Resiliency/social support</vt:lpstr>
      <vt:lpstr>PowerPoint Presentation</vt:lpstr>
      <vt:lpstr>Ida Institute: Person-Centered Care</vt:lpstr>
      <vt:lpstr>Outline for Today</vt:lpstr>
      <vt:lpstr>Kathleen’s Story</vt:lpstr>
      <vt:lpstr>Kathleen’s Story Video Reflection</vt:lpstr>
      <vt:lpstr>Rites of Passage</vt:lpstr>
      <vt:lpstr>Rationale for Supporting Student Transitions </vt:lpstr>
      <vt:lpstr>How to Support Transitions</vt:lpstr>
      <vt:lpstr>Social-Emotional Learning (SEL) Competency Clusters*</vt:lpstr>
      <vt:lpstr>Relationship Skills</vt:lpstr>
      <vt:lpstr>Theory of Self-Determination</vt:lpstr>
      <vt:lpstr>PowerPoint Presentation</vt:lpstr>
      <vt:lpstr>Parents Thoughts on Self-Determination:  What does SD Mean for you and your child?</vt:lpstr>
      <vt:lpstr>Orientation to the Transitions Management Tool</vt:lpstr>
      <vt:lpstr>PowerPoint Presentation</vt:lpstr>
      <vt:lpstr>Happy and Healthy Lives</vt:lpstr>
      <vt:lpstr>Emotional Wellness</vt:lpstr>
      <vt:lpstr>Getting Started</vt:lpstr>
      <vt:lpstr>FRAMEWORK</vt:lpstr>
      <vt:lpstr>The World of a Child Aged 3-6: FOUNDATION &amp; SUPPORT</vt:lpstr>
      <vt:lpstr>Am I Ready?</vt:lpstr>
      <vt:lpstr>Am I Ready ?</vt:lpstr>
      <vt:lpstr>KEY SKILLS for all age groups</vt:lpstr>
      <vt:lpstr>Develop New Skills: Practical Suggestions for How to Learn and Grow</vt:lpstr>
      <vt:lpstr>The World of a Child Aged 6-9: DISCOVERY</vt:lpstr>
      <vt:lpstr>Am I Ready ?</vt:lpstr>
      <vt:lpstr>Develop New Skills: Practical Suggestions for How to Learn and Grow</vt:lpstr>
      <vt:lpstr>Being a Tween: EXPLORATION</vt:lpstr>
      <vt:lpstr>Am I Ready ?</vt:lpstr>
      <vt:lpstr>Develop New Skills: Practical Suggestions for How to Learn and Grow</vt:lpstr>
      <vt:lpstr>Being a Teenager: CO-EMPOWERMENT</vt:lpstr>
      <vt:lpstr>Am I Ready ?</vt:lpstr>
      <vt:lpstr>Develop New Skills: Practical Suggestions for How to Learn and Grow</vt:lpstr>
      <vt:lpstr>Being a Young Adult: PERSONAL RESPONSIBILTY</vt:lpstr>
      <vt:lpstr>Am I Ready ?</vt:lpstr>
      <vt:lpstr>Develop New Skills: Practical Suggestions to Expand and Flourish</vt:lpstr>
      <vt:lpstr>Managing Transitions: Discussion</vt:lpstr>
      <vt:lpstr>Resources: Other Clinical Tools &amp; Articles about Transition</vt:lpstr>
      <vt:lpstr>Resources: Other Clinical Tools &amp; Articles about Transition</vt:lpstr>
    </vt:vector>
  </TitlesOfParts>
  <Company>William Demant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Capra (VECA)</dc:creator>
  <cp:lastModifiedBy>Cheryl Johnson</cp:lastModifiedBy>
  <cp:revision>76</cp:revision>
  <cp:lastPrinted>2017-06-20T05:36:10Z</cp:lastPrinted>
  <dcterms:created xsi:type="dcterms:W3CDTF">2017-01-11T13:54:47Z</dcterms:created>
  <dcterms:modified xsi:type="dcterms:W3CDTF">2017-09-20T02:34:25Z</dcterms:modified>
</cp:coreProperties>
</file>