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2" r:id="rId5"/>
    <p:sldMasterId id="2147483674" r:id="rId6"/>
    <p:sldMasterId id="2147483676" r:id="rId7"/>
    <p:sldMasterId id="2147483678" r:id="rId8"/>
    <p:sldMasterId id="2147483680" r:id="rId9"/>
  </p:sldMasterIdLst>
  <p:notesMasterIdLst>
    <p:notesMasterId r:id="rId72"/>
  </p:notesMasterIdLst>
  <p:handoutMasterIdLst>
    <p:handoutMasterId r:id="rId73"/>
  </p:handoutMasterIdLst>
  <p:sldIdLst>
    <p:sldId id="351" r:id="rId10"/>
    <p:sldId id="380" r:id="rId11"/>
    <p:sldId id="398" r:id="rId12"/>
    <p:sldId id="423" r:id="rId13"/>
    <p:sldId id="425" r:id="rId14"/>
    <p:sldId id="392" r:id="rId15"/>
    <p:sldId id="427" r:id="rId16"/>
    <p:sldId id="429" r:id="rId17"/>
    <p:sldId id="353" r:id="rId18"/>
    <p:sldId id="370" r:id="rId19"/>
    <p:sldId id="372" r:id="rId20"/>
    <p:sldId id="431" r:id="rId21"/>
    <p:sldId id="433" r:id="rId22"/>
    <p:sldId id="378" r:id="rId23"/>
    <p:sldId id="383" r:id="rId24"/>
    <p:sldId id="382" r:id="rId25"/>
    <p:sldId id="384" r:id="rId26"/>
    <p:sldId id="385" r:id="rId27"/>
    <p:sldId id="399" r:id="rId28"/>
    <p:sldId id="375" r:id="rId29"/>
    <p:sldId id="437" r:id="rId30"/>
    <p:sldId id="439" r:id="rId31"/>
    <p:sldId id="441" r:id="rId32"/>
    <p:sldId id="435" r:id="rId33"/>
    <p:sldId id="443" r:id="rId34"/>
    <p:sldId id="444" r:id="rId35"/>
    <p:sldId id="446" r:id="rId36"/>
    <p:sldId id="386" r:id="rId37"/>
    <p:sldId id="387" r:id="rId38"/>
    <p:sldId id="388" r:id="rId39"/>
    <p:sldId id="389" r:id="rId40"/>
    <p:sldId id="414" r:id="rId41"/>
    <p:sldId id="415" r:id="rId42"/>
    <p:sldId id="416" r:id="rId43"/>
    <p:sldId id="377" r:id="rId44"/>
    <p:sldId id="417" r:id="rId45"/>
    <p:sldId id="418" r:id="rId46"/>
    <p:sldId id="447" r:id="rId47"/>
    <p:sldId id="448" r:id="rId48"/>
    <p:sldId id="449" r:id="rId49"/>
    <p:sldId id="450" r:id="rId50"/>
    <p:sldId id="390" r:id="rId51"/>
    <p:sldId id="395" r:id="rId52"/>
    <p:sldId id="396" r:id="rId53"/>
    <p:sldId id="419" r:id="rId54"/>
    <p:sldId id="397" r:id="rId55"/>
    <p:sldId id="402" r:id="rId56"/>
    <p:sldId id="406" r:id="rId57"/>
    <p:sldId id="407" r:id="rId58"/>
    <p:sldId id="409" r:id="rId59"/>
    <p:sldId id="420" r:id="rId60"/>
    <p:sldId id="410" r:id="rId61"/>
    <p:sldId id="408" r:id="rId62"/>
    <p:sldId id="421" r:id="rId63"/>
    <p:sldId id="411" r:id="rId64"/>
    <p:sldId id="412" r:id="rId65"/>
    <p:sldId id="413" r:id="rId66"/>
    <p:sldId id="403" r:id="rId67"/>
    <p:sldId id="404" r:id="rId68"/>
    <p:sldId id="405" r:id="rId69"/>
    <p:sldId id="400" r:id="rId70"/>
    <p:sldId id="373" r:id="rId71"/>
  </p:sldIdLst>
  <p:sldSz cx="12192000" cy="6858000"/>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 initials="J" lastIdx="1" clrIdx="0"/>
  <p:cmAuthor id="1" name="Ingrida Lusis" initials="IL" lastIdx="0" clrIdx="1">
    <p:extLst>
      <p:ext uri="{19B8F6BF-5375-455C-9EA6-DF929625EA0E}">
        <p15:presenceInfo xmlns:p15="http://schemas.microsoft.com/office/powerpoint/2012/main" userId="S-1-5-21-2178699167-1493161787-1730799974-12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8A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0" autoAdjust="0"/>
    <p:restoredTop sz="93061" autoAdjust="0"/>
  </p:normalViewPr>
  <p:slideViewPr>
    <p:cSldViewPr snapToGrid="0">
      <p:cViewPr varScale="1">
        <p:scale>
          <a:sx n="65" d="100"/>
          <a:sy n="65" d="100"/>
        </p:scale>
        <p:origin x="38" y="245"/>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3" d="100"/>
          <a:sy n="83" d="100"/>
        </p:scale>
        <p:origin x="2010" y="84"/>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2.xml.rels><?xml version="1.0" encoding="UTF-8" standalone="yes"?>
<Relationships xmlns="http://schemas.openxmlformats.org/package/2006/relationships"><Relationship Id="rId3" Type="http://schemas.openxmlformats.org/officeDocument/2006/relationships/hyperlink" Target="http://www.asha.org/practice/reimbursement/private-plans/reimbursement_network/" TargetMode="External"/><Relationship Id="rId2" Type="http://schemas.openxmlformats.org/officeDocument/2006/relationships/hyperlink" Target="http://www.asha.org/advocacy/state/seals/" TargetMode="External"/><Relationship Id="rId1" Type="http://schemas.openxmlformats.org/officeDocument/2006/relationships/hyperlink" Target="http://www.asha.org/advocacy/state/" TargetMode="External"/><Relationship Id="rId4" Type="http://schemas.openxmlformats.org/officeDocument/2006/relationships/hyperlink" Target="http://www.asha.org/Practice/reimbursement/medicare/StAMP/"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www.asha.org/practice/reimbursement/private-plans/reimbursement_network/" TargetMode="External"/><Relationship Id="rId2" Type="http://schemas.openxmlformats.org/officeDocument/2006/relationships/hyperlink" Target="http://www.asha.org/advocacy/state/seals/" TargetMode="External"/><Relationship Id="rId1" Type="http://schemas.openxmlformats.org/officeDocument/2006/relationships/hyperlink" Target="http://www.asha.org/advocacy/state/" TargetMode="External"/><Relationship Id="rId4" Type="http://schemas.openxmlformats.org/officeDocument/2006/relationships/hyperlink" Target="http://www.asha.org/Practice/reimbursement/medicare/StAMP/"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C16432-6CEB-4523-91DA-38728BD729E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87A3C457-9C5A-4C60-A803-6BFDC508051B}">
      <dgm:prSet phldrT="[Text]"/>
      <dgm:spPr/>
      <dgm:t>
        <a:bodyPr/>
        <a:lstStyle/>
        <a:p>
          <a:r>
            <a:rPr lang="en-US" dirty="0"/>
            <a:t>School Choice Plan</a:t>
          </a:r>
        </a:p>
      </dgm:t>
    </dgm:pt>
    <dgm:pt modelId="{896E36D5-841E-4466-A7B4-565CA2F32748}" type="parTrans" cxnId="{1DF7D102-2B30-4F5A-8EA1-16CF9DFD4FE1}">
      <dgm:prSet/>
      <dgm:spPr/>
      <dgm:t>
        <a:bodyPr/>
        <a:lstStyle/>
        <a:p>
          <a:endParaRPr lang="en-US"/>
        </a:p>
      </dgm:t>
    </dgm:pt>
    <dgm:pt modelId="{292F8D0D-CEEC-4435-8609-B2102D75ADB4}" type="sibTrans" cxnId="{1DF7D102-2B30-4F5A-8EA1-16CF9DFD4FE1}">
      <dgm:prSet/>
      <dgm:spPr/>
      <dgm:t>
        <a:bodyPr/>
        <a:lstStyle/>
        <a:p>
          <a:endParaRPr lang="en-US"/>
        </a:p>
      </dgm:t>
    </dgm:pt>
    <dgm:pt modelId="{A759EAC6-9B9D-4627-B3AC-E5DF74E6963E}">
      <dgm:prSet phldrT="[Text]"/>
      <dgm:spPr/>
      <dgm:t>
        <a:bodyPr/>
        <a:lstStyle/>
        <a:p>
          <a:r>
            <a:rPr lang="en-US" dirty="0"/>
            <a:t>Vouchers </a:t>
          </a:r>
        </a:p>
      </dgm:t>
    </dgm:pt>
    <dgm:pt modelId="{C1E0B80B-AA19-4ADD-947A-0649835DB7DC}" type="parTrans" cxnId="{2BABD2C3-0720-4E25-97B9-31C84F0F8582}">
      <dgm:prSet/>
      <dgm:spPr/>
      <dgm:t>
        <a:bodyPr/>
        <a:lstStyle/>
        <a:p>
          <a:endParaRPr lang="en-US"/>
        </a:p>
      </dgm:t>
    </dgm:pt>
    <dgm:pt modelId="{D05907C6-B13D-4AFD-AE9F-63FAFAAEA7D4}" type="sibTrans" cxnId="{2BABD2C3-0720-4E25-97B9-31C84F0F8582}">
      <dgm:prSet/>
      <dgm:spPr/>
      <dgm:t>
        <a:bodyPr/>
        <a:lstStyle/>
        <a:p>
          <a:endParaRPr lang="en-US"/>
        </a:p>
      </dgm:t>
    </dgm:pt>
    <dgm:pt modelId="{DE2FE741-B5E0-4101-B338-B9A143A99E03}">
      <dgm:prSet phldrT="[Text]"/>
      <dgm:spPr/>
      <dgm:t>
        <a:bodyPr/>
        <a:lstStyle/>
        <a:p>
          <a:r>
            <a:rPr lang="en-US" dirty="0"/>
            <a:t>Money follows the child</a:t>
          </a:r>
        </a:p>
      </dgm:t>
    </dgm:pt>
    <dgm:pt modelId="{A34ABF15-75C9-49DE-8FA7-AB5D6F728792}" type="parTrans" cxnId="{5DC72323-F167-44F8-9A7F-41EE5E9CC962}">
      <dgm:prSet/>
      <dgm:spPr/>
      <dgm:t>
        <a:bodyPr/>
        <a:lstStyle/>
        <a:p>
          <a:endParaRPr lang="en-US"/>
        </a:p>
      </dgm:t>
    </dgm:pt>
    <dgm:pt modelId="{2F03185B-7727-4FC1-A3FE-EDC999812F8A}" type="sibTrans" cxnId="{5DC72323-F167-44F8-9A7F-41EE5E9CC962}">
      <dgm:prSet/>
      <dgm:spPr/>
      <dgm:t>
        <a:bodyPr/>
        <a:lstStyle/>
        <a:p>
          <a:endParaRPr lang="en-US"/>
        </a:p>
      </dgm:t>
    </dgm:pt>
    <dgm:pt modelId="{7C8FA613-1431-4635-8A58-69CBD8B0A952}">
      <dgm:prSet phldrT="[Text]"/>
      <dgm:spPr/>
      <dgm:t>
        <a:bodyPr/>
        <a:lstStyle/>
        <a:p>
          <a:r>
            <a:rPr lang="en-US" dirty="0"/>
            <a:t>States and localities should decide best approach</a:t>
          </a:r>
        </a:p>
      </dgm:t>
    </dgm:pt>
    <dgm:pt modelId="{65B65C48-6A54-4635-B70C-B59885F43DCC}" type="parTrans" cxnId="{987BDCB4-F82D-4F85-A349-4A8EDB3C960F}">
      <dgm:prSet/>
      <dgm:spPr/>
      <dgm:t>
        <a:bodyPr/>
        <a:lstStyle/>
        <a:p>
          <a:endParaRPr lang="en-US"/>
        </a:p>
      </dgm:t>
    </dgm:pt>
    <dgm:pt modelId="{A7FADCF7-6205-4AF2-B693-E18ED70CD766}" type="sibTrans" cxnId="{987BDCB4-F82D-4F85-A349-4A8EDB3C960F}">
      <dgm:prSet/>
      <dgm:spPr/>
      <dgm:t>
        <a:bodyPr/>
        <a:lstStyle/>
        <a:p>
          <a:endParaRPr lang="en-US"/>
        </a:p>
      </dgm:t>
    </dgm:pt>
    <dgm:pt modelId="{ADE33E0C-4E8A-47C7-8372-680B4EFFB9BC}">
      <dgm:prSet phldrT="[Text]"/>
      <dgm:spPr/>
      <dgm:t>
        <a:bodyPr/>
        <a:lstStyle/>
        <a:p>
          <a:r>
            <a:rPr lang="en-US" dirty="0"/>
            <a:t>Privatization of student loans and flexibility in debt forgiveness</a:t>
          </a:r>
        </a:p>
      </dgm:t>
    </dgm:pt>
    <dgm:pt modelId="{BC7EEC65-289A-4F55-88E7-97E9641A64DE}" type="parTrans" cxnId="{DC9459F6-D872-4D6A-AAB6-B693C94987BA}">
      <dgm:prSet/>
      <dgm:spPr/>
      <dgm:t>
        <a:bodyPr/>
        <a:lstStyle/>
        <a:p>
          <a:endParaRPr lang="en-US"/>
        </a:p>
      </dgm:t>
    </dgm:pt>
    <dgm:pt modelId="{985891E6-E768-4EF7-BBBF-3BB2D26D1CF3}" type="sibTrans" cxnId="{DC9459F6-D872-4D6A-AAB6-B693C94987BA}">
      <dgm:prSet/>
      <dgm:spPr/>
      <dgm:t>
        <a:bodyPr/>
        <a:lstStyle/>
        <a:p>
          <a:endParaRPr lang="en-US"/>
        </a:p>
      </dgm:t>
    </dgm:pt>
    <dgm:pt modelId="{442BF173-CF99-4771-9E9F-177182E2972C}">
      <dgm:prSet phldrT="[Text]"/>
      <dgm:spPr/>
      <dgm:t>
        <a:bodyPr/>
        <a:lstStyle/>
        <a:p>
          <a:r>
            <a:rPr lang="en-US" dirty="0"/>
            <a:t>Streamline U.S. Department of Education (Civil Rights) </a:t>
          </a:r>
        </a:p>
      </dgm:t>
    </dgm:pt>
    <dgm:pt modelId="{78AB244D-2688-4D3A-8F30-713CFAD975F7}" type="parTrans" cxnId="{5914EDD4-B48B-4AA1-8812-F99837DFF3C3}">
      <dgm:prSet/>
      <dgm:spPr/>
      <dgm:t>
        <a:bodyPr/>
        <a:lstStyle/>
        <a:p>
          <a:endParaRPr lang="en-US"/>
        </a:p>
      </dgm:t>
    </dgm:pt>
    <dgm:pt modelId="{3ADBC29A-21C1-4165-9255-1B83794D4254}" type="sibTrans" cxnId="{5914EDD4-B48B-4AA1-8812-F99837DFF3C3}">
      <dgm:prSet/>
      <dgm:spPr/>
      <dgm:t>
        <a:bodyPr/>
        <a:lstStyle/>
        <a:p>
          <a:endParaRPr lang="en-US"/>
        </a:p>
      </dgm:t>
    </dgm:pt>
    <dgm:pt modelId="{C4435F52-10F4-44BF-B8BD-63F24EBF2B62}">
      <dgm:prSet/>
      <dgm:spPr/>
      <dgm:t>
        <a:bodyPr/>
        <a:lstStyle/>
        <a:p>
          <a:r>
            <a:rPr lang="en-US"/>
            <a:t>No policies related to IDEA reauthorization</a:t>
          </a:r>
          <a:endParaRPr lang="en-US" dirty="0"/>
        </a:p>
      </dgm:t>
    </dgm:pt>
    <dgm:pt modelId="{8D52E296-A4AE-407D-85BA-7AA9EDE3D65C}" type="parTrans" cxnId="{1B9901FF-259A-4514-AFD0-99EF0E52AD91}">
      <dgm:prSet/>
      <dgm:spPr/>
      <dgm:t>
        <a:bodyPr/>
        <a:lstStyle/>
        <a:p>
          <a:endParaRPr lang="en-US"/>
        </a:p>
      </dgm:t>
    </dgm:pt>
    <dgm:pt modelId="{E1B12ABB-B967-4A6C-AC7E-3288E0D5EBFD}" type="sibTrans" cxnId="{1B9901FF-259A-4514-AFD0-99EF0E52AD91}">
      <dgm:prSet/>
      <dgm:spPr/>
      <dgm:t>
        <a:bodyPr/>
        <a:lstStyle/>
        <a:p>
          <a:endParaRPr lang="en-US"/>
        </a:p>
      </dgm:t>
    </dgm:pt>
    <dgm:pt modelId="{E24D8DBE-8FF2-466E-A013-902E46AF1469}">
      <dgm:prSet/>
      <dgm:spPr/>
      <dgm:t>
        <a:bodyPr/>
        <a:lstStyle/>
        <a:p>
          <a:r>
            <a:rPr lang="en-US" dirty="0"/>
            <a:t>No policies related for ESSA implementation</a:t>
          </a:r>
        </a:p>
      </dgm:t>
    </dgm:pt>
    <dgm:pt modelId="{F304863E-1E17-4EE0-97DB-47CDA1E8AFE6}" type="sibTrans" cxnId="{241A9DF9-13AD-40E5-9BFB-4A53C70E0E0B}">
      <dgm:prSet/>
      <dgm:spPr/>
      <dgm:t>
        <a:bodyPr/>
        <a:lstStyle/>
        <a:p>
          <a:endParaRPr lang="en-US"/>
        </a:p>
      </dgm:t>
    </dgm:pt>
    <dgm:pt modelId="{1318B5D1-432C-44E7-ABBB-A0FCEB85A5EE}" type="parTrans" cxnId="{241A9DF9-13AD-40E5-9BFB-4A53C70E0E0B}">
      <dgm:prSet/>
      <dgm:spPr/>
      <dgm:t>
        <a:bodyPr/>
        <a:lstStyle/>
        <a:p>
          <a:endParaRPr lang="en-US"/>
        </a:p>
      </dgm:t>
    </dgm:pt>
    <dgm:pt modelId="{566AFFF5-9B99-4EA2-A9D9-BF9E2AC7C5DE}" type="pres">
      <dgm:prSet presAssocID="{56C16432-6CEB-4523-91DA-38728BD729E1}" presName="Name0" presStyleCnt="0">
        <dgm:presLayoutVars>
          <dgm:dir/>
          <dgm:animLvl val="lvl"/>
          <dgm:resizeHandles/>
        </dgm:presLayoutVars>
      </dgm:prSet>
      <dgm:spPr/>
      <dgm:t>
        <a:bodyPr/>
        <a:lstStyle/>
        <a:p>
          <a:endParaRPr lang="en-US"/>
        </a:p>
      </dgm:t>
    </dgm:pt>
    <dgm:pt modelId="{5DD17DBF-F827-4A95-87E8-A258A4DD9F1F}" type="pres">
      <dgm:prSet presAssocID="{87A3C457-9C5A-4C60-A803-6BFDC508051B}" presName="linNode" presStyleCnt="0"/>
      <dgm:spPr/>
    </dgm:pt>
    <dgm:pt modelId="{1160E001-9AF7-494D-8BCE-AAC9527C8E7D}" type="pres">
      <dgm:prSet presAssocID="{87A3C457-9C5A-4C60-A803-6BFDC508051B}" presName="parentShp" presStyleLbl="node1" presStyleIdx="0" presStyleCnt="6">
        <dgm:presLayoutVars>
          <dgm:bulletEnabled val="1"/>
        </dgm:presLayoutVars>
      </dgm:prSet>
      <dgm:spPr/>
      <dgm:t>
        <a:bodyPr/>
        <a:lstStyle/>
        <a:p>
          <a:endParaRPr lang="en-US"/>
        </a:p>
      </dgm:t>
    </dgm:pt>
    <dgm:pt modelId="{3947948C-6653-4723-96D9-50B723832332}" type="pres">
      <dgm:prSet presAssocID="{87A3C457-9C5A-4C60-A803-6BFDC508051B}" presName="childShp" presStyleLbl="bgAccFollowNode1" presStyleIdx="0" presStyleCnt="6">
        <dgm:presLayoutVars>
          <dgm:bulletEnabled val="1"/>
        </dgm:presLayoutVars>
      </dgm:prSet>
      <dgm:spPr/>
      <dgm:t>
        <a:bodyPr/>
        <a:lstStyle/>
        <a:p>
          <a:endParaRPr lang="en-US"/>
        </a:p>
      </dgm:t>
    </dgm:pt>
    <dgm:pt modelId="{1CE9DFEF-426F-4E85-B5C1-DDFF6280795E}" type="pres">
      <dgm:prSet presAssocID="{292F8D0D-CEEC-4435-8609-B2102D75ADB4}" presName="spacing" presStyleCnt="0"/>
      <dgm:spPr/>
    </dgm:pt>
    <dgm:pt modelId="{A6782F5D-F6AE-4E19-B756-6C7D8877FA9D}" type="pres">
      <dgm:prSet presAssocID="{7C8FA613-1431-4635-8A58-69CBD8B0A952}" presName="linNode" presStyleCnt="0"/>
      <dgm:spPr/>
    </dgm:pt>
    <dgm:pt modelId="{F958EFD0-D37A-4F71-BBEC-EE3EBECF69BB}" type="pres">
      <dgm:prSet presAssocID="{7C8FA613-1431-4635-8A58-69CBD8B0A952}" presName="parentShp" presStyleLbl="node1" presStyleIdx="1" presStyleCnt="6">
        <dgm:presLayoutVars>
          <dgm:bulletEnabled val="1"/>
        </dgm:presLayoutVars>
      </dgm:prSet>
      <dgm:spPr/>
      <dgm:t>
        <a:bodyPr/>
        <a:lstStyle/>
        <a:p>
          <a:endParaRPr lang="en-US"/>
        </a:p>
      </dgm:t>
    </dgm:pt>
    <dgm:pt modelId="{F21D9CFB-8748-41D3-9EA2-8D4E80AFABC5}" type="pres">
      <dgm:prSet presAssocID="{7C8FA613-1431-4635-8A58-69CBD8B0A952}" presName="childShp" presStyleLbl="bgAccFollowNode1" presStyleIdx="1" presStyleCnt="6">
        <dgm:presLayoutVars>
          <dgm:bulletEnabled val="1"/>
        </dgm:presLayoutVars>
      </dgm:prSet>
      <dgm:spPr/>
    </dgm:pt>
    <dgm:pt modelId="{859337EE-8E6E-4753-A33A-D8E1411FC23D}" type="pres">
      <dgm:prSet presAssocID="{A7FADCF7-6205-4AF2-B693-E18ED70CD766}" presName="spacing" presStyleCnt="0"/>
      <dgm:spPr/>
    </dgm:pt>
    <dgm:pt modelId="{DBD869EB-3B29-4F0B-A6B8-C417094A959B}" type="pres">
      <dgm:prSet presAssocID="{ADE33E0C-4E8A-47C7-8372-680B4EFFB9BC}" presName="linNode" presStyleCnt="0"/>
      <dgm:spPr/>
    </dgm:pt>
    <dgm:pt modelId="{10AFA378-B552-4415-B096-49B0FC67461C}" type="pres">
      <dgm:prSet presAssocID="{ADE33E0C-4E8A-47C7-8372-680B4EFFB9BC}" presName="parentShp" presStyleLbl="node1" presStyleIdx="2" presStyleCnt="6">
        <dgm:presLayoutVars>
          <dgm:bulletEnabled val="1"/>
        </dgm:presLayoutVars>
      </dgm:prSet>
      <dgm:spPr/>
      <dgm:t>
        <a:bodyPr/>
        <a:lstStyle/>
        <a:p>
          <a:endParaRPr lang="en-US"/>
        </a:p>
      </dgm:t>
    </dgm:pt>
    <dgm:pt modelId="{E4D06453-8B3C-445C-86E6-A3256C4B8652}" type="pres">
      <dgm:prSet presAssocID="{ADE33E0C-4E8A-47C7-8372-680B4EFFB9BC}" presName="childShp" presStyleLbl="bgAccFollowNode1" presStyleIdx="2" presStyleCnt="6">
        <dgm:presLayoutVars>
          <dgm:bulletEnabled val="1"/>
        </dgm:presLayoutVars>
      </dgm:prSet>
      <dgm:spPr/>
    </dgm:pt>
    <dgm:pt modelId="{B35B3F7D-502C-4D07-A55F-B3BFB0831331}" type="pres">
      <dgm:prSet presAssocID="{985891E6-E768-4EF7-BBBF-3BB2D26D1CF3}" presName="spacing" presStyleCnt="0"/>
      <dgm:spPr/>
    </dgm:pt>
    <dgm:pt modelId="{70121BB4-CFA0-4378-9138-9D912C64B536}" type="pres">
      <dgm:prSet presAssocID="{442BF173-CF99-4771-9E9F-177182E2972C}" presName="linNode" presStyleCnt="0"/>
      <dgm:spPr/>
    </dgm:pt>
    <dgm:pt modelId="{A2678757-BD0C-478F-9177-B3EFA9392594}" type="pres">
      <dgm:prSet presAssocID="{442BF173-CF99-4771-9E9F-177182E2972C}" presName="parentShp" presStyleLbl="node1" presStyleIdx="3" presStyleCnt="6">
        <dgm:presLayoutVars>
          <dgm:bulletEnabled val="1"/>
        </dgm:presLayoutVars>
      </dgm:prSet>
      <dgm:spPr/>
      <dgm:t>
        <a:bodyPr/>
        <a:lstStyle/>
        <a:p>
          <a:endParaRPr lang="en-US"/>
        </a:p>
      </dgm:t>
    </dgm:pt>
    <dgm:pt modelId="{1DFBE41D-AC0F-46A7-971F-3C0D73F82F2C}" type="pres">
      <dgm:prSet presAssocID="{442BF173-CF99-4771-9E9F-177182E2972C}" presName="childShp" presStyleLbl="bgAccFollowNode1" presStyleIdx="3" presStyleCnt="6">
        <dgm:presLayoutVars>
          <dgm:bulletEnabled val="1"/>
        </dgm:presLayoutVars>
      </dgm:prSet>
      <dgm:spPr/>
    </dgm:pt>
    <dgm:pt modelId="{0F74429E-7E6F-4F46-AFD8-B7DB588E31BE}" type="pres">
      <dgm:prSet presAssocID="{3ADBC29A-21C1-4165-9255-1B83794D4254}" presName="spacing" presStyleCnt="0"/>
      <dgm:spPr/>
    </dgm:pt>
    <dgm:pt modelId="{F36BDEF9-267C-4821-8F24-B426B9B99B17}" type="pres">
      <dgm:prSet presAssocID="{E24D8DBE-8FF2-466E-A013-902E46AF1469}" presName="linNode" presStyleCnt="0"/>
      <dgm:spPr/>
    </dgm:pt>
    <dgm:pt modelId="{2C883741-6C39-4CE7-AFD4-1FD47EA62DF1}" type="pres">
      <dgm:prSet presAssocID="{E24D8DBE-8FF2-466E-A013-902E46AF1469}" presName="parentShp" presStyleLbl="node1" presStyleIdx="4" presStyleCnt="6">
        <dgm:presLayoutVars>
          <dgm:bulletEnabled val="1"/>
        </dgm:presLayoutVars>
      </dgm:prSet>
      <dgm:spPr/>
      <dgm:t>
        <a:bodyPr/>
        <a:lstStyle/>
        <a:p>
          <a:endParaRPr lang="en-US"/>
        </a:p>
      </dgm:t>
    </dgm:pt>
    <dgm:pt modelId="{8AF98F52-67BC-42DF-8770-A96CD2BC70EC}" type="pres">
      <dgm:prSet presAssocID="{E24D8DBE-8FF2-466E-A013-902E46AF1469}" presName="childShp" presStyleLbl="bgAccFollowNode1" presStyleIdx="4" presStyleCnt="6">
        <dgm:presLayoutVars>
          <dgm:bulletEnabled val="1"/>
        </dgm:presLayoutVars>
      </dgm:prSet>
      <dgm:spPr/>
    </dgm:pt>
    <dgm:pt modelId="{7267F35B-599E-4DD4-942B-061BDFFA7555}" type="pres">
      <dgm:prSet presAssocID="{F304863E-1E17-4EE0-97DB-47CDA1E8AFE6}" presName="spacing" presStyleCnt="0"/>
      <dgm:spPr/>
    </dgm:pt>
    <dgm:pt modelId="{C5BC1567-81E2-4241-9606-E60709DC86DD}" type="pres">
      <dgm:prSet presAssocID="{C4435F52-10F4-44BF-B8BD-63F24EBF2B62}" presName="linNode" presStyleCnt="0"/>
      <dgm:spPr/>
    </dgm:pt>
    <dgm:pt modelId="{D182465A-694A-4805-9574-C489A7C30A17}" type="pres">
      <dgm:prSet presAssocID="{C4435F52-10F4-44BF-B8BD-63F24EBF2B62}" presName="parentShp" presStyleLbl="node1" presStyleIdx="5" presStyleCnt="6">
        <dgm:presLayoutVars>
          <dgm:bulletEnabled val="1"/>
        </dgm:presLayoutVars>
      </dgm:prSet>
      <dgm:spPr/>
      <dgm:t>
        <a:bodyPr/>
        <a:lstStyle/>
        <a:p>
          <a:endParaRPr lang="en-US"/>
        </a:p>
      </dgm:t>
    </dgm:pt>
    <dgm:pt modelId="{9C06CCED-8A82-4010-867B-FB2BE6EA4CE1}" type="pres">
      <dgm:prSet presAssocID="{C4435F52-10F4-44BF-B8BD-63F24EBF2B62}" presName="childShp" presStyleLbl="bgAccFollowNode1" presStyleIdx="5" presStyleCnt="6" custLinFactNeighborX="3227">
        <dgm:presLayoutVars>
          <dgm:bulletEnabled val="1"/>
        </dgm:presLayoutVars>
      </dgm:prSet>
      <dgm:spPr/>
    </dgm:pt>
  </dgm:ptLst>
  <dgm:cxnLst>
    <dgm:cxn modelId="{F11D6865-0104-4068-8383-260E69FCC2FB}" type="presOf" srcId="{7C8FA613-1431-4635-8A58-69CBD8B0A952}" destId="{F958EFD0-D37A-4F71-BBEC-EE3EBECF69BB}" srcOrd="0" destOrd="0" presId="urn:microsoft.com/office/officeart/2005/8/layout/vList6"/>
    <dgm:cxn modelId="{4F4E68D5-D0CD-4CBD-8061-87EB6BEF4E68}" type="presOf" srcId="{56C16432-6CEB-4523-91DA-38728BD729E1}" destId="{566AFFF5-9B99-4EA2-A9D9-BF9E2AC7C5DE}" srcOrd="0" destOrd="0" presId="urn:microsoft.com/office/officeart/2005/8/layout/vList6"/>
    <dgm:cxn modelId="{B4BAED08-7913-4D63-9663-16EB8CAF71D6}" type="presOf" srcId="{DE2FE741-B5E0-4101-B338-B9A143A99E03}" destId="{3947948C-6653-4723-96D9-50B723832332}" srcOrd="0" destOrd="1" presId="urn:microsoft.com/office/officeart/2005/8/layout/vList6"/>
    <dgm:cxn modelId="{5914EDD4-B48B-4AA1-8812-F99837DFF3C3}" srcId="{56C16432-6CEB-4523-91DA-38728BD729E1}" destId="{442BF173-CF99-4771-9E9F-177182E2972C}" srcOrd="3" destOrd="0" parTransId="{78AB244D-2688-4D3A-8F30-713CFAD975F7}" sibTransId="{3ADBC29A-21C1-4165-9255-1B83794D4254}"/>
    <dgm:cxn modelId="{987BDCB4-F82D-4F85-A349-4A8EDB3C960F}" srcId="{56C16432-6CEB-4523-91DA-38728BD729E1}" destId="{7C8FA613-1431-4635-8A58-69CBD8B0A952}" srcOrd="1" destOrd="0" parTransId="{65B65C48-6A54-4635-B70C-B59885F43DCC}" sibTransId="{A7FADCF7-6205-4AF2-B693-E18ED70CD766}"/>
    <dgm:cxn modelId="{241A9DF9-13AD-40E5-9BFB-4A53C70E0E0B}" srcId="{56C16432-6CEB-4523-91DA-38728BD729E1}" destId="{E24D8DBE-8FF2-466E-A013-902E46AF1469}" srcOrd="4" destOrd="0" parTransId="{1318B5D1-432C-44E7-ABBB-A0FCEB85A5EE}" sibTransId="{F304863E-1E17-4EE0-97DB-47CDA1E8AFE6}"/>
    <dgm:cxn modelId="{CB900731-9CFE-405B-91E3-6EC7190654D6}" type="presOf" srcId="{A759EAC6-9B9D-4627-B3AC-E5DF74E6963E}" destId="{3947948C-6653-4723-96D9-50B723832332}" srcOrd="0" destOrd="0" presId="urn:microsoft.com/office/officeart/2005/8/layout/vList6"/>
    <dgm:cxn modelId="{859ECE85-B96E-40C0-A7E0-A7EEE213A879}" type="presOf" srcId="{442BF173-CF99-4771-9E9F-177182E2972C}" destId="{A2678757-BD0C-478F-9177-B3EFA9392594}" srcOrd="0" destOrd="0" presId="urn:microsoft.com/office/officeart/2005/8/layout/vList6"/>
    <dgm:cxn modelId="{5DC72323-F167-44F8-9A7F-41EE5E9CC962}" srcId="{87A3C457-9C5A-4C60-A803-6BFDC508051B}" destId="{DE2FE741-B5E0-4101-B338-B9A143A99E03}" srcOrd="1" destOrd="0" parTransId="{A34ABF15-75C9-49DE-8FA7-AB5D6F728792}" sibTransId="{2F03185B-7727-4FC1-A3FE-EDC999812F8A}"/>
    <dgm:cxn modelId="{2BABD2C3-0720-4E25-97B9-31C84F0F8582}" srcId="{87A3C457-9C5A-4C60-A803-6BFDC508051B}" destId="{A759EAC6-9B9D-4627-B3AC-E5DF74E6963E}" srcOrd="0" destOrd="0" parTransId="{C1E0B80B-AA19-4ADD-947A-0649835DB7DC}" sibTransId="{D05907C6-B13D-4AFD-AE9F-63FAFAAEA7D4}"/>
    <dgm:cxn modelId="{1B9901FF-259A-4514-AFD0-99EF0E52AD91}" srcId="{56C16432-6CEB-4523-91DA-38728BD729E1}" destId="{C4435F52-10F4-44BF-B8BD-63F24EBF2B62}" srcOrd="5" destOrd="0" parTransId="{8D52E296-A4AE-407D-85BA-7AA9EDE3D65C}" sibTransId="{E1B12ABB-B967-4A6C-AC7E-3288E0D5EBFD}"/>
    <dgm:cxn modelId="{DC9459F6-D872-4D6A-AAB6-B693C94987BA}" srcId="{56C16432-6CEB-4523-91DA-38728BD729E1}" destId="{ADE33E0C-4E8A-47C7-8372-680B4EFFB9BC}" srcOrd="2" destOrd="0" parTransId="{BC7EEC65-289A-4F55-88E7-97E9641A64DE}" sibTransId="{985891E6-E768-4EF7-BBBF-3BB2D26D1CF3}"/>
    <dgm:cxn modelId="{1DF7D102-2B30-4F5A-8EA1-16CF9DFD4FE1}" srcId="{56C16432-6CEB-4523-91DA-38728BD729E1}" destId="{87A3C457-9C5A-4C60-A803-6BFDC508051B}" srcOrd="0" destOrd="0" parTransId="{896E36D5-841E-4466-A7B4-565CA2F32748}" sibTransId="{292F8D0D-CEEC-4435-8609-B2102D75ADB4}"/>
    <dgm:cxn modelId="{03C949BA-60D4-4E40-BDC9-6640D4408720}" type="presOf" srcId="{E24D8DBE-8FF2-466E-A013-902E46AF1469}" destId="{2C883741-6C39-4CE7-AFD4-1FD47EA62DF1}" srcOrd="0" destOrd="0" presId="urn:microsoft.com/office/officeart/2005/8/layout/vList6"/>
    <dgm:cxn modelId="{5880638B-310E-4CD9-9CE3-09C8CE105210}" type="presOf" srcId="{ADE33E0C-4E8A-47C7-8372-680B4EFFB9BC}" destId="{10AFA378-B552-4415-B096-49B0FC67461C}" srcOrd="0" destOrd="0" presId="urn:microsoft.com/office/officeart/2005/8/layout/vList6"/>
    <dgm:cxn modelId="{929A0682-0358-4E82-AC93-CC6DA209FAB3}" type="presOf" srcId="{87A3C457-9C5A-4C60-A803-6BFDC508051B}" destId="{1160E001-9AF7-494D-8BCE-AAC9527C8E7D}" srcOrd="0" destOrd="0" presId="urn:microsoft.com/office/officeart/2005/8/layout/vList6"/>
    <dgm:cxn modelId="{8BC443E1-1DC3-4343-8775-7709B45DB5C3}" type="presOf" srcId="{C4435F52-10F4-44BF-B8BD-63F24EBF2B62}" destId="{D182465A-694A-4805-9574-C489A7C30A17}" srcOrd="0" destOrd="0" presId="urn:microsoft.com/office/officeart/2005/8/layout/vList6"/>
    <dgm:cxn modelId="{AB3A01BF-A876-40B2-914E-65C36A089878}" type="presParOf" srcId="{566AFFF5-9B99-4EA2-A9D9-BF9E2AC7C5DE}" destId="{5DD17DBF-F827-4A95-87E8-A258A4DD9F1F}" srcOrd="0" destOrd="0" presId="urn:microsoft.com/office/officeart/2005/8/layout/vList6"/>
    <dgm:cxn modelId="{1E45B755-BE5E-489F-952D-2AABFF06B9D4}" type="presParOf" srcId="{5DD17DBF-F827-4A95-87E8-A258A4DD9F1F}" destId="{1160E001-9AF7-494D-8BCE-AAC9527C8E7D}" srcOrd="0" destOrd="0" presId="urn:microsoft.com/office/officeart/2005/8/layout/vList6"/>
    <dgm:cxn modelId="{9C6BB112-62FC-44E7-8209-7B5CA2B427E8}" type="presParOf" srcId="{5DD17DBF-F827-4A95-87E8-A258A4DD9F1F}" destId="{3947948C-6653-4723-96D9-50B723832332}" srcOrd="1" destOrd="0" presId="urn:microsoft.com/office/officeart/2005/8/layout/vList6"/>
    <dgm:cxn modelId="{9ECAC652-EBB8-4217-92CE-79B7454A6219}" type="presParOf" srcId="{566AFFF5-9B99-4EA2-A9D9-BF9E2AC7C5DE}" destId="{1CE9DFEF-426F-4E85-B5C1-DDFF6280795E}" srcOrd="1" destOrd="0" presId="urn:microsoft.com/office/officeart/2005/8/layout/vList6"/>
    <dgm:cxn modelId="{8A5CED12-0580-44ED-8117-55505B67F209}" type="presParOf" srcId="{566AFFF5-9B99-4EA2-A9D9-BF9E2AC7C5DE}" destId="{A6782F5D-F6AE-4E19-B756-6C7D8877FA9D}" srcOrd="2" destOrd="0" presId="urn:microsoft.com/office/officeart/2005/8/layout/vList6"/>
    <dgm:cxn modelId="{77E0AFDB-1035-4761-A9FE-B22F02CB3DA0}" type="presParOf" srcId="{A6782F5D-F6AE-4E19-B756-6C7D8877FA9D}" destId="{F958EFD0-D37A-4F71-BBEC-EE3EBECF69BB}" srcOrd="0" destOrd="0" presId="urn:microsoft.com/office/officeart/2005/8/layout/vList6"/>
    <dgm:cxn modelId="{F9AFAFF7-76DE-48D5-B79E-58A1FC206295}" type="presParOf" srcId="{A6782F5D-F6AE-4E19-B756-6C7D8877FA9D}" destId="{F21D9CFB-8748-41D3-9EA2-8D4E80AFABC5}" srcOrd="1" destOrd="0" presId="urn:microsoft.com/office/officeart/2005/8/layout/vList6"/>
    <dgm:cxn modelId="{68063C24-BF3A-46EB-A9C0-C71B45527433}" type="presParOf" srcId="{566AFFF5-9B99-4EA2-A9D9-BF9E2AC7C5DE}" destId="{859337EE-8E6E-4753-A33A-D8E1411FC23D}" srcOrd="3" destOrd="0" presId="urn:microsoft.com/office/officeart/2005/8/layout/vList6"/>
    <dgm:cxn modelId="{76298710-DD6B-48C8-9210-D03DEC83C34D}" type="presParOf" srcId="{566AFFF5-9B99-4EA2-A9D9-BF9E2AC7C5DE}" destId="{DBD869EB-3B29-4F0B-A6B8-C417094A959B}" srcOrd="4" destOrd="0" presId="urn:microsoft.com/office/officeart/2005/8/layout/vList6"/>
    <dgm:cxn modelId="{C8175922-3D29-400E-B161-7577A563F45F}" type="presParOf" srcId="{DBD869EB-3B29-4F0B-A6B8-C417094A959B}" destId="{10AFA378-B552-4415-B096-49B0FC67461C}" srcOrd="0" destOrd="0" presId="urn:microsoft.com/office/officeart/2005/8/layout/vList6"/>
    <dgm:cxn modelId="{3D76993F-1987-4305-A2B5-8ED96D526764}" type="presParOf" srcId="{DBD869EB-3B29-4F0B-A6B8-C417094A959B}" destId="{E4D06453-8B3C-445C-86E6-A3256C4B8652}" srcOrd="1" destOrd="0" presId="urn:microsoft.com/office/officeart/2005/8/layout/vList6"/>
    <dgm:cxn modelId="{4D5C2C2F-E72A-44EB-BF3C-281A2B8493A3}" type="presParOf" srcId="{566AFFF5-9B99-4EA2-A9D9-BF9E2AC7C5DE}" destId="{B35B3F7D-502C-4D07-A55F-B3BFB0831331}" srcOrd="5" destOrd="0" presId="urn:microsoft.com/office/officeart/2005/8/layout/vList6"/>
    <dgm:cxn modelId="{3A3E20AB-2B4E-4C97-8E17-E1AA2568C814}" type="presParOf" srcId="{566AFFF5-9B99-4EA2-A9D9-BF9E2AC7C5DE}" destId="{70121BB4-CFA0-4378-9138-9D912C64B536}" srcOrd="6" destOrd="0" presId="urn:microsoft.com/office/officeart/2005/8/layout/vList6"/>
    <dgm:cxn modelId="{F17D3D1B-B101-41D6-9F7B-5DE3C07B655B}" type="presParOf" srcId="{70121BB4-CFA0-4378-9138-9D912C64B536}" destId="{A2678757-BD0C-478F-9177-B3EFA9392594}" srcOrd="0" destOrd="0" presId="urn:microsoft.com/office/officeart/2005/8/layout/vList6"/>
    <dgm:cxn modelId="{12FDE44A-ECE1-4986-B8AA-1719D52E86E8}" type="presParOf" srcId="{70121BB4-CFA0-4378-9138-9D912C64B536}" destId="{1DFBE41D-AC0F-46A7-971F-3C0D73F82F2C}" srcOrd="1" destOrd="0" presId="urn:microsoft.com/office/officeart/2005/8/layout/vList6"/>
    <dgm:cxn modelId="{86BBDDD1-0BAD-4990-856C-0A83BB77F317}" type="presParOf" srcId="{566AFFF5-9B99-4EA2-A9D9-BF9E2AC7C5DE}" destId="{0F74429E-7E6F-4F46-AFD8-B7DB588E31BE}" srcOrd="7" destOrd="0" presId="urn:microsoft.com/office/officeart/2005/8/layout/vList6"/>
    <dgm:cxn modelId="{160BF06C-4444-44DA-8227-FF4146028D3E}" type="presParOf" srcId="{566AFFF5-9B99-4EA2-A9D9-BF9E2AC7C5DE}" destId="{F36BDEF9-267C-4821-8F24-B426B9B99B17}" srcOrd="8" destOrd="0" presId="urn:microsoft.com/office/officeart/2005/8/layout/vList6"/>
    <dgm:cxn modelId="{4C0F9F4B-8DCC-4A44-BE43-E5B0809A1830}" type="presParOf" srcId="{F36BDEF9-267C-4821-8F24-B426B9B99B17}" destId="{2C883741-6C39-4CE7-AFD4-1FD47EA62DF1}" srcOrd="0" destOrd="0" presId="urn:microsoft.com/office/officeart/2005/8/layout/vList6"/>
    <dgm:cxn modelId="{B3ADCD60-8203-4CBD-B916-F1DAAF3D291B}" type="presParOf" srcId="{F36BDEF9-267C-4821-8F24-B426B9B99B17}" destId="{8AF98F52-67BC-42DF-8770-A96CD2BC70EC}" srcOrd="1" destOrd="0" presId="urn:microsoft.com/office/officeart/2005/8/layout/vList6"/>
    <dgm:cxn modelId="{4C3E669A-49C1-45DC-BC70-BDCE19D34C26}" type="presParOf" srcId="{566AFFF5-9B99-4EA2-A9D9-BF9E2AC7C5DE}" destId="{7267F35B-599E-4DD4-942B-061BDFFA7555}" srcOrd="9" destOrd="0" presId="urn:microsoft.com/office/officeart/2005/8/layout/vList6"/>
    <dgm:cxn modelId="{202AE3AF-23E8-4C9D-9081-D92061775406}" type="presParOf" srcId="{566AFFF5-9B99-4EA2-A9D9-BF9E2AC7C5DE}" destId="{C5BC1567-81E2-4241-9606-E60709DC86DD}" srcOrd="10" destOrd="0" presId="urn:microsoft.com/office/officeart/2005/8/layout/vList6"/>
    <dgm:cxn modelId="{47B29C3A-1C0B-4CDA-9560-BA515C28F5F3}" type="presParOf" srcId="{C5BC1567-81E2-4241-9606-E60709DC86DD}" destId="{D182465A-694A-4805-9574-C489A7C30A17}" srcOrd="0" destOrd="0" presId="urn:microsoft.com/office/officeart/2005/8/layout/vList6"/>
    <dgm:cxn modelId="{F101C9A9-F687-4CA6-9181-EB83FD767D99}" type="presParOf" srcId="{C5BC1567-81E2-4241-9606-E60709DC86DD}" destId="{9C06CCED-8A82-4010-867B-FB2BE6EA4CE1}"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71C224-6453-4B14-B152-AC05891D8899}"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6088227D-A582-4690-BA3E-9DCBC098C35D}">
      <dgm:prSet custT="1"/>
      <dgm:spPr/>
      <dgm:t>
        <a:bodyPr/>
        <a:lstStyle/>
        <a:p>
          <a:pPr rtl="0"/>
          <a:r>
            <a:rPr lang="en-US" sz="2000" b="0"/>
            <a:t>State-By-State Requirements and Contact Information </a:t>
          </a:r>
          <a:r>
            <a:rPr lang="en-US" sz="2000" b="0">
              <a:hlinkClick xmlns:r="http://schemas.openxmlformats.org/officeDocument/2006/relationships" r:id="rId1"/>
            </a:rPr>
            <a:t>http://www.asha.org/advocacy/state/</a:t>
          </a:r>
          <a:endParaRPr lang="en-US" sz="2000"/>
        </a:p>
      </dgm:t>
    </dgm:pt>
    <dgm:pt modelId="{D72F2DAF-D64D-48D1-97E3-0AB76DCAD01D}" type="parTrans" cxnId="{3546665A-F34D-498B-B7D4-859D6964FEB4}">
      <dgm:prSet/>
      <dgm:spPr/>
      <dgm:t>
        <a:bodyPr/>
        <a:lstStyle/>
        <a:p>
          <a:endParaRPr lang="en-US" sz="2000"/>
        </a:p>
      </dgm:t>
    </dgm:pt>
    <dgm:pt modelId="{01C4F952-ABA2-4229-B8E9-5E0544769BC5}" type="sibTrans" cxnId="{3546665A-F34D-498B-B7D4-859D6964FEB4}">
      <dgm:prSet/>
      <dgm:spPr/>
      <dgm:t>
        <a:bodyPr/>
        <a:lstStyle/>
        <a:p>
          <a:endParaRPr lang="en-US" sz="2000"/>
        </a:p>
      </dgm:t>
    </dgm:pt>
    <dgm:pt modelId="{F3DB69F5-CDCF-42E9-80F5-9A9CDCDE3F83}">
      <dgm:prSet custT="1"/>
      <dgm:spPr/>
      <dgm:t>
        <a:bodyPr/>
        <a:lstStyle/>
        <a:p>
          <a:pPr rtl="0"/>
          <a:r>
            <a:rPr lang="en-US" sz="2000" b="0" dirty="0"/>
            <a:t>State Education Advocacy Leaders (SEALS) </a:t>
          </a:r>
          <a:r>
            <a:rPr lang="en-US" sz="2000" b="0" dirty="0">
              <a:hlinkClick xmlns:r="http://schemas.openxmlformats.org/officeDocument/2006/relationships" r:id="rId2"/>
            </a:rPr>
            <a:t>http://www.asha.org/advocacy/state/seals/</a:t>
          </a:r>
          <a:r>
            <a:rPr lang="en-US" sz="2000" b="0" dirty="0"/>
            <a:t>  </a:t>
          </a:r>
          <a:endParaRPr lang="en-US" sz="2000" dirty="0"/>
        </a:p>
      </dgm:t>
    </dgm:pt>
    <dgm:pt modelId="{80B4B0A2-1FCA-43DC-A8D1-37207E164F1D}" type="parTrans" cxnId="{22F2F7D2-3C08-492F-9B87-47D1B296F055}">
      <dgm:prSet/>
      <dgm:spPr/>
      <dgm:t>
        <a:bodyPr/>
        <a:lstStyle/>
        <a:p>
          <a:endParaRPr lang="en-US" sz="2000"/>
        </a:p>
      </dgm:t>
    </dgm:pt>
    <dgm:pt modelId="{69916109-CA95-43A1-AB08-927A30E4E9E8}" type="sibTrans" cxnId="{22F2F7D2-3C08-492F-9B87-47D1B296F055}">
      <dgm:prSet/>
      <dgm:spPr/>
      <dgm:t>
        <a:bodyPr/>
        <a:lstStyle/>
        <a:p>
          <a:endParaRPr lang="en-US" sz="2000"/>
        </a:p>
      </dgm:t>
    </dgm:pt>
    <dgm:pt modelId="{D7599872-BA17-4418-B368-F16A0F7B1BCE}">
      <dgm:prSet custT="1"/>
      <dgm:spPr/>
      <dgm:t>
        <a:bodyPr/>
        <a:lstStyle/>
        <a:p>
          <a:pPr rtl="0"/>
          <a:r>
            <a:rPr lang="en-US" sz="2000" b="0" dirty="0"/>
            <a:t>State Advocates for Reimbursement (STARs) </a:t>
          </a:r>
          <a:r>
            <a:rPr lang="en-US" sz="2000" b="0" dirty="0">
              <a:hlinkClick xmlns:r="http://schemas.openxmlformats.org/officeDocument/2006/relationships" r:id="rId3"/>
            </a:rPr>
            <a:t>http://www.asha.org/practice/reimbursement/private-plans/reimbursement_network/</a:t>
          </a:r>
          <a:r>
            <a:rPr lang="en-US" sz="2000" b="0" dirty="0"/>
            <a:t> </a:t>
          </a:r>
          <a:endParaRPr lang="en-US" sz="2000" dirty="0"/>
        </a:p>
      </dgm:t>
    </dgm:pt>
    <dgm:pt modelId="{7BBC86ED-8EB1-4CA4-8448-B636C606DF0C}" type="parTrans" cxnId="{71D2E5D8-A791-4BDA-831A-F8DD25B2FC4F}">
      <dgm:prSet/>
      <dgm:spPr/>
      <dgm:t>
        <a:bodyPr/>
        <a:lstStyle/>
        <a:p>
          <a:endParaRPr lang="en-US" sz="2000"/>
        </a:p>
      </dgm:t>
    </dgm:pt>
    <dgm:pt modelId="{A04F2B44-9102-4698-AE7B-402AFD53D518}" type="sibTrans" cxnId="{71D2E5D8-A791-4BDA-831A-F8DD25B2FC4F}">
      <dgm:prSet/>
      <dgm:spPr/>
      <dgm:t>
        <a:bodyPr/>
        <a:lstStyle/>
        <a:p>
          <a:endParaRPr lang="en-US" sz="2000"/>
        </a:p>
      </dgm:t>
    </dgm:pt>
    <dgm:pt modelId="{30A21BC9-EC59-4AA0-A981-9C9AF92E7760}">
      <dgm:prSet custT="1"/>
      <dgm:spPr/>
      <dgm:t>
        <a:bodyPr/>
        <a:lstStyle/>
        <a:p>
          <a:pPr rtl="0"/>
          <a:r>
            <a:rPr lang="en-US" sz="2000" b="0" dirty="0"/>
            <a:t>State Advocates for Medicare Policy (</a:t>
          </a:r>
          <a:r>
            <a:rPr lang="en-US" sz="2000" b="0" dirty="0" err="1"/>
            <a:t>StAMPs</a:t>
          </a:r>
          <a:r>
            <a:rPr lang="en-US" sz="2000" b="0" dirty="0"/>
            <a:t>) </a:t>
          </a:r>
          <a:r>
            <a:rPr lang="en-US" sz="2000" b="0" dirty="0">
              <a:hlinkClick xmlns:r="http://schemas.openxmlformats.org/officeDocument/2006/relationships" r:id="rId4"/>
            </a:rPr>
            <a:t>http://www.asha.org/Practice/reimbursement/medicare/StAMP/</a:t>
          </a:r>
          <a:r>
            <a:rPr lang="en-US" sz="2000" b="0" dirty="0"/>
            <a:t>  </a:t>
          </a:r>
          <a:endParaRPr lang="en-US" sz="2000" dirty="0"/>
        </a:p>
      </dgm:t>
    </dgm:pt>
    <dgm:pt modelId="{CA4B4734-47E2-4FFF-AA81-F3B03EEF659A}" type="parTrans" cxnId="{80572B8D-4808-4D99-B9A1-750BDCDDF998}">
      <dgm:prSet/>
      <dgm:spPr/>
      <dgm:t>
        <a:bodyPr/>
        <a:lstStyle/>
        <a:p>
          <a:endParaRPr lang="en-US" sz="2000"/>
        </a:p>
      </dgm:t>
    </dgm:pt>
    <dgm:pt modelId="{1C533513-E05D-4928-AB66-475D2D8A382C}" type="sibTrans" cxnId="{80572B8D-4808-4D99-B9A1-750BDCDDF998}">
      <dgm:prSet/>
      <dgm:spPr/>
      <dgm:t>
        <a:bodyPr/>
        <a:lstStyle/>
        <a:p>
          <a:endParaRPr lang="en-US" sz="2000"/>
        </a:p>
      </dgm:t>
    </dgm:pt>
    <dgm:pt modelId="{A1D2F08B-D4A5-4A2D-B02A-2580524CECEA}" type="pres">
      <dgm:prSet presAssocID="{9B71C224-6453-4B14-B152-AC05891D8899}" presName="linear" presStyleCnt="0">
        <dgm:presLayoutVars>
          <dgm:dir/>
          <dgm:animLvl val="lvl"/>
          <dgm:resizeHandles val="exact"/>
        </dgm:presLayoutVars>
      </dgm:prSet>
      <dgm:spPr/>
      <dgm:t>
        <a:bodyPr/>
        <a:lstStyle/>
        <a:p>
          <a:endParaRPr lang="en-US"/>
        </a:p>
      </dgm:t>
    </dgm:pt>
    <dgm:pt modelId="{1B6927FA-C4FD-4790-A797-1D5893212F96}" type="pres">
      <dgm:prSet presAssocID="{6088227D-A582-4690-BA3E-9DCBC098C35D}" presName="parentLin" presStyleCnt="0"/>
      <dgm:spPr/>
    </dgm:pt>
    <dgm:pt modelId="{B556FCA7-BEAC-40A8-9025-AB70F9181304}" type="pres">
      <dgm:prSet presAssocID="{6088227D-A582-4690-BA3E-9DCBC098C35D}" presName="parentLeftMargin" presStyleLbl="node1" presStyleIdx="0" presStyleCnt="4"/>
      <dgm:spPr/>
      <dgm:t>
        <a:bodyPr/>
        <a:lstStyle/>
        <a:p>
          <a:endParaRPr lang="en-US"/>
        </a:p>
      </dgm:t>
    </dgm:pt>
    <dgm:pt modelId="{09F5B3CA-1160-44DD-A508-1CF56DDE7660}" type="pres">
      <dgm:prSet presAssocID="{6088227D-A582-4690-BA3E-9DCBC098C35D}" presName="parentText" presStyleLbl="node1" presStyleIdx="0" presStyleCnt="4">
        <dgm:presLayoutVars>
          <dgm:chMax val="0"/>
          <dgm:bulletEnabled val="1"/>
        </dgm:presLayoutVars>
      </dgm:prSet>
      <dgm:spPr/>
      <dgm:t>
        <a:bodyPr/>
        <a:lstStyle/>
        <a:p>
          <a:endParaRPr lang="en-US"/>
        </a:p>
      </dgm:t>
    </dgm:pt>
    <dgm:pt modelId="{56EE5354-E55F-42F1-93CE-78930FFA42E8}" type="pres">
      <dgm:prSet presAssocID="{6088227D-A582-4690-BA3E-9DCBC098C35D}" presName="negativeSpace" presStyleCnt="0"/>
      <dgm:spPr/>
    </dgm:pt>
    <dgm:pt modelId="{A4F749C2-55E8-43EA-A04C-FB340F02A628}" type="pres">
      <dgm:prSet presAssocID="{6088227D-A582-4690-BA3E-9DCBC098C35D}" presName="childText" presStyleLbl="conFgAcc1" presStyleIdx="0" presStyleCnt="4">
        <dgm:presLayoutVars>
          <dgm:bulletEnabled val="1"/>
        </dgm:presLayoutVars>
      </dgm:prSet>
      <dgm:spPr/>
    </dgm:pt>
    <dgm:pt modelId="{8859FBDC-6838-43C6-B952-6BEE96F5247D}" type="pres">
      <dgm:prSet presAssocID="{01C4F952-ABA2-4229-B8E9-5E0544769BC5}" presName="spaceBetweenRectangles" presStyleCnt="0"/>
      <dgm:spPr/>
    </dgm:pt>
    <dgm:pt modelId="{D3A3D277-8487-4CDE-BEB4-7B2ACCA8D47E}" type="pres">
      <dgm:prSet presAssocID="{F3DB69F5-CDCF-42E9-80F5-9A9CDCDE3F83}" presName="parentLin" presStyleCnt="0"/>
      <dgm:spPr/>
    </dgm:pt>
    <dgm:pt modelId="{F51A5579-BED6-4DF6-A7DB-56AF013694AC}" type="pres">
      <dgm:prSet presAssocID="{F3DB69F5-CDCF-42E9-80F5-9A9CDCDE3F83}" presName="parentLeftMargin" presStyleLbl="node1" presStyleIdx="0" presStyleCnt="4"/>
      <dgm:spPr/>
      <dgm:t>
        <a:bodyPr/>
        <a:lstStyle/>
        <a:p>
          <a:endParaRPr lang="en-US"/>
        </a:p>
      </dgm:t>
    </dgm:pt>
    <dgm:pt modelId="{A5DBC574-DDB0-4360-8206-975C40635E40}" type="pres">
      <dgm:prSet presAssocID="{F3DB69F5-CDCF-42E9-80F5-9A9CDCDE3F83}" presName="parentText" presStyleLbl="node1" presStyleIdx="1" presStyleCnt="4">
        <dgm:presLayoutVars>
          <dgm:chMax val="0"/>
          <dgm:bulletEnabled val="1"/>
        </dgm:presLayoutVars>
      </dgm:prSet>
      <dgm:spPr/>
      <dgm:t>
        <a:bodyPr/>
        <a:lstStyle/>
        <a:p>
          <a:endParaRPr lang="en-US"/>
        </a:p>
      </dgm:t>
    </dgm:pt>
    <dgm:pt modelId="{6AABA2AF-BBCD-49C1-9069-64B83E0890C0}" type="pres">
      <dgm:prSet presAssocID="{F3DB69F5-CDCF-42E9-80F5-9A9CDCDE3F83}" presName="negativeSpace" presStyleCnt="0"/>
      <dgm:spPr/>
    </dgm:pt>
    <dgm:pt modelId="{FBF642EB-17AA-49DD-8670-A8325B148BF8}" type="pres">
      <dgm:prSet presAssocID="{F3DB69F5-CDCF-42E9-80F5-9A9CDCDE3F83}" presName="childText" presStyleLbl="conFgAcc1" presStyleIdx="1" presStyleCnt="4">
        <dgm:presLayoutVars>
          <dgm:bulletEnabled val="1"/>
        </dgm:presLayoutVars>
      </dgm:prSet>
      <dgm:spPr/>
    </dgm:pt>
    <dgm:pt modelId="{C7E4A9DB-1279-4FB0-B976-09DEA05AE440}" type="pres">
      <dgm:prSet presAssocID="{69916109-CA95-43A1-AB08-927A30E4E9E8}" presName="spaceBetweenRectangles" presStyleCnt="0"/>
      <dgm:spPr/>
    </dgm:pt>
    <dgm:pt modelId="{AF806617-9F6C-47F4-A231-C83D5AA38E3A}" type="pres">
      <dgm:prSet presAssocID="{D7599872-BA17-4418-B368-F16A0F7B1BCE}" presName="parentLin" presStyleCnt="0"/>
      <dgm:spPr/>
    </dgm:pt>
    <dgm:pt modelId="{24BC595C-E5FB-4C64-B3C5-55A3BCD52F14}" type="pres">
      <dgm:prSet presAssocID="{D7599872-BA17-4418-B368-F16A0F7B1BCE}" presName="parentLeftMargin" presStyleLbl="node1" presStyleIdx="1" presStyleCnt="4"/>
      <dgm:spPr/>
      <dgm:t>
        <a:bodyPr/>
        <a:lstStyle/>
        <a:p>
          <a:endParaRPr lang="en-US"/>
        </a:p>
      </dgm:t>
    </dgm:pt>
    <dgm:pt modelId="{C429AA49-31DC-4634-8436-FD84F19DDC6C}" type="pres">
      <dgm:prSet presAssocID="{D7599872-BA17-4418-B368-F16A0F7B1BCE}" presName="parentText" presStyleLbl="node1" presStyleIdx="2" presStyleCnt="4">
        <dgm:presLayoutVars>
          <dgm:chMax val="0"/>
          <dgm:bulletEnabled val="1"/>
        </dgm:presLayoutVars>
      </dgm:prSet>
      <dgm:spPr/>
      <dgm:t>
        <a:bodyPr/>
        <a:lstStyle/>
        <a:p>
          <a:endParaRPr lang="en-US"/>
        </a:p>
      </dgm:t>
    </dgm:pt>
    <dgm:pt modelId="{9CBDBB1A-DC84-4047-9C50-1E71C8161A13}" type="pres">
      <dgm:prSet presAssocID="{D7599872-BA17-4418-B368-F16A0F7B1BCE}" presName="negativeSpace" presStyleCnt="0"/>
      <dgm:spPr/>
    </dgm:pt>
    <dgm:pt modelId="{C03362C9-BC0E-4817-8D15-0F8A00027F76}" type="pres">
      <dgm:prSet presAssocID="{D7599872-BA17-4418-B368-F16A0F7B1BCE}" presName="childText" presStyleLbl="conFgAcc1" presStyleIdx="2" presStyleCnt="4">
        <dgm:presLayoutVars>
          <dgm:bulletEnabled val="1"/>
        </dgm:presLayoutVars>
      </dgm:prSet>
      <dgm:spPr/>
    </dgm:pt>
    <dgm:pt modelId="{2F63E49B-410C-4396-AC74-32CE36B1FAB9}" type="pres">
      <dgm:prSet presAssocID="{A04F2B44-9102-4698-AE7B-402AFD53D518}" presName="spaceBetweenRectangles" presStyleCnt="0"/>
      <dgm:spPr/>
    </dgm:pt>
    <dgm:pt modelId="{D92DEA5F-66AB-4FD6-8A34-CE5719DE04B2}" type="pres">
      <dgm:prSet presAssocID="{30A21BC9-EC59-4AA0-A981-9C9AF92E7760}" presName="parentLin" presStyleCnt="0"/>
      <dgm:spPr/>
    </dgm:pt>
    <dgm:pt modelId="{EF64BB08-74D7-4E33-9803-AAD69F885954}" type="pres">
      <dgm:prSet presAssocID="{30A21BC9-EC59-4AA0-A981-9C9AF92E7760}" presName="parentLeftMargin" presStyleLbl="node1" presStyleIdx="2" presStyleCnt="4"/>
      <dgm:spPr/>
      <dgm:t>
        <a:bodyPr/>
        <a:lstStyle/>
        <a:p>
          <a:endParaRPr lang="en-US"/>
        </a:p>
      </dgm:t>
    </dgm:pt>
    <dgm:pt modelId="{EA6FC2BE-0992-46ED-8855-7972DAA01DF1}" type="pres">
      <dgm:prSet presAssocID="{30A21BC9-EC59-4AA0-A981-9C9AF92E7760}" presName="parentText" presStyleLbl="node1" presStyleIdx="3" presStyleCnt="4">
        <dgm:presLayoutVars>
          <dgm:chMax val="0"/>
          <dgm:bulletEnabled val="1"/>
        </dgm:presLayoutVars>
      </dgm:prSet>
      <dgm:spPr/>
      <dgm:t>
        <a:bodyPr/>
        <a:lstStyle/>
        <a:p>
          <a:endParaRPr lang="en-US"/>
        </a:p>
      </dgm:t>
    </dgm:pt>
    <dgm:pt modelId="{E5AF8EB5-FDC2-46C0-8896-BC5D16FCBC27}" type="pres">
      <dgm:prSet presAssocID="{30A21BC9-EC59-4AA0-A981-9C9AF92E7760}" presName="negativeSpace" presStyleCnt="0"/>
      <dgm:spPr/>
    </dgm:pt>
    <dgm:pt modelId="{80001D1D-B93F-4B3F-A48D-60941883BE01}" type="pres">
      <dgm:prSet presAssocID="{30A21BC9-EC59-4AA0-A981-9C9AF92E7760}" presName="childText" presStyleLbl="conFgAcc1" presStyleIdx="3" presStyleCnt="4">
        <dgm:presLayoutVars>
          <dgm:bulletEnabled val="1"/>
        </dgm:presLayoutVars>
      </dgm:prSet>
      <dgm:spPr/>
    </dgm:pt>
  </dgm:ptLst>
  <dgm:cxnLst>
    <dgm:cxn modelId="{E4F8EE93-F5C2-41A1-82FD-ED3F53623E5D}" type="presOf" srcId="{F3DB69F5-CDCF-42E9-80F5-9A9CDCDE3F83}" destId="{F51A5579-BED6-4DF6-A7DB-56AF013694AC}" srcOrd="0" destOrd="0" presId="urn:microsoft.com/office/officeart/2005/8/layout/list1"/>
    <dgm:cxn modelId="{3546665A-F34D-498B-B7D4-859D6964FEB4}" srcId="{9B71C224-6453-4B14-B152-AC05891D8899}" destId="{6088227D-A582-4690-BA3E-9DCBC098C35D}" srcOrd="0" destOrd="0" parTransId="{D72F2DAF-D64D-48D1-97E3-0AB76DCAD01D}" sibTransId="{01C4F952-ABA2-4229-B8E9-5E0544769BC5}"/>
    <dgm:cxn modelId="{F85E74D0-0B47-413F-827C-F648C5ACA548}" type="presOf" srcId="{9B71C224-6453-4B14-B152-AC05891D8899}" destId="{A1D2F08B-D4A5-4A2D-B02A-2580524CECEA}" srcOrd="0" destOrd="0" presId="urn:microsoft.com/office/officeart/2005/8/layout/list1"/>
    <dgm:cxn modelId="{A6726182-9F1A-4A95-A121-44952A5BA369}" type="presOf" srcId="{30A21BC9-EC59-4AA0-A981-9C9AF92E7760}" destId="{EF64BB08-74D7-4E33-9803-AAD69F885954}" srcOrd="0" destOrd="0" presId="urn:microsoft.com/office/officeart/2005/8/layout/list1"/>
    <dgm:cxn modelId="{1A1884AB-FE3D-4845-892C-5F248BF13B80}" type="presOf" srcId="{D7599872-BA17-4418-B368-F16A0F7B1BCE}" destId="{C429AA49-31DC-4634-8436-FD84F19DDC6C}" srcOrd="1" destOrd="0" presId="urn:microsoft.com/office/officeart/2005/8/layout/list1"/>
    <dgm:cxn modelId="{4979C424-AD17-45B9-BAC5-8E56B786E9AF}" type="presOf" srcId="{F3DB69F5-CDCF-42E9-80F5-9A9CDCDE3F83}" destId="{A5DBC574-DDB0-4360-8206-975C40635E40}" srcOrd="1" destOrd="0" presId="urn:microsoft.com/office/officeart/2005/8/layout/list1"/>
    <dgm:cxn modelId="{80572B8D-4808-4D99-B9A1-750BDCDDF998}" srcId="{9B71C224-6453-4B14-B152-AC05891D8899}" destId="{30A21BC9-EC59-4AA0-A981-9C9AF92E7760}" srcOrd="3" destOrd="0" parTransId="{CA4B4734-47E2-4FFF-AA81-F3B03EEF659A}" sibTransId="{1C533513-E05D-4928-AB66-475D2D8A382C}"/>
    <dgm:cxn modelId="{F423663F-53D9-410F-A802-2C1A322FEEED}" type="presOf" srcId="{6088227D-A582-4690-BA3E-9DCBC098C35D}" destId="{09F5B3CA-1160-44DD-A508-1CF56DDE7660}" srcOrd="1" destOrd="0" presId="urn:microsoft.com/office/officeart/2005/8/layout/list1"/>
    <dgm:cxn modelId="{22F2F7D2-3C08-492F-9B87-47D1B296F055}" srcId="{9B71C224-6453-4B14-B152-AC05891D8899}" destId="{F3DB69F5-CDCF-42E9-80F5-9A9CDCDE3F83}" srcOrd="1" destOrd="0" parTransId="{80B4B0A2-1FCA-43DC-A8D1-37207E164F1D}" sibTransId="{69916109-CA95-43A1-AB08-927A30E4E9E8}"/>
    <dgm:cxn modelId="{B242E1E0-7F81-4F7F-B77E-26B690E4A85E}" type="presOf" srcId="{6088227D-A582-4690-BA3E-9DCBC098C35D}" destId="{B556FCA7-BEAC-40A8-9025-AB70F9181304}" srcOrd="0" destOrd="0" presId="urn:microsoft.com/office/officeart/2005/8/layout/list1"/>
    <dgm:cxn modelId="{962239B8-BB54-43E8-AD70-271FB48FF173}" type="presOf" srcId="{D7599872-BA17-4418-B368-F16A0F7B1BCE}" destId="{24BC595C-E5FB-4C64-B3C5-55A3BCD52F14}" srcOrd="0" destOrd="0" presId="urn:microsoft.com/office/officeart/2005/8/layout/list1"/>
    <dgm:cxn modelId="{71D2E5D8-A791-4BDA-831A-F8DD25B2FC4F}" srcId="{9B71C224-6453-4B14-B152-AC05891D8899}" destId="{D7599872-BA17-4418-B368-F16A0F7B1BCE}" srcOrd="2" destOrd="0" parTransId="{7BBC86ED-8EB1-4CA4-8448-B636C606DF0C}" sibTransId="{A04F2B44-9102-4698-AE7B-402AFD53D518}"/>
    <dgm:cxn modelId="{9D741F7A-3FE1-4C08-B8A7-A930CBB6FC5E}" type="presOf" srcId="{30A21BC9-EC59-4AA0-A981-9C9AF92E7760}" destId="{EA6FC2BE-0992-46ED-8855-7972DAA01DF1}" srcOrd="1" destOrd="0" presId="urn:microsoft.com/office/officeart/2005/8/layout/list1"/>
    <dgm:cxn modelId="{10D0B1B2-98EA-4298-A264-3948C35B6E29}" type="presParOf" srcId="{A1D2F08B-D4A5-4A2D-B02A-2580524CECEA}" destId="{1B6927FA-C4FD-4790-A797-1D5893212F96}" srcOrd="0" destOrd="0" presId="urn:microsoft.com/office/officeart/2005/8/layout/list1"/>
    <dgm:cxn modelId="{439AABCE-D1A5-4EE9-8E8B-AEBEA1E7069C}" type="presParOf" srcId="{1B6927FA-C4FD-4790-A797-1D5893212F96}" destId="{B556FCA7-BEAC-40A8-9025-AB70F9181304}" srcOrd="0" destOrd="0" presId="urn:microsoft.com/office/officeart/2005/8/layout/list1"/>
    <dgm:cxn modelId="{40222FE0-1E32-46A8-B919-0C47E27FE3A8}" type="presParOf" srcId="{1B6927FA-C4FD-4790-A797-1D5893212F96}" destId="{09F5B3CA-1160-44DD-A508-1CF56DDE7660}" srcOrd="1" destOrd="0" presId="urn:microsoft.com/office/officeart/2005/8/layout/list1"/>
    <dgm:cxn modelId="{1A846E06-3AB7-43A3-86A6-6487F9B5E8C1}" type="presParOf" srcId="{A1D2F08B-D4A5-4A2D-B02A-2580524CECEA}" destId="{56EE5354-E55F-42F1-93CE-78930FFA42E8}" srcOrd="1" destOrd="0" presId="urn:microsoft.com/office/officeart/2005/8/layout/list1"/>
    <dgm:cxn modelId="{7C0BE7A6-CF99-4CA9-9C4B-819270A98917}" type="presParOf" srcId="{A1D2F08B-D4A5-4A2D-B02A-2580524CECEA}" destId="{A4F749C2-55E8-43EA-A04C-FB340F02A628}" srcOrd="2" destOrd="0" presId="urn:microsoft.com/office/officeart/2005/8/layout/list1"/>
    <dgm:cxn modelId="{2DC64554-572A-4E15-9079-8245029A2223}" type="presParOf" srcId="{A1D2F08B-D4A5-4A2D-B02A-2580524CECEA}" destId="{8859FBDC-6838-43C6-B952-6BEE96F5247D}" srcOrd="3" destOrd="0" presId="urn:microsoft.com/office/officeart/2005/8/layout/list1"/>
    <dgm:cxn modelId="{1EFEEA25-0F41-4E50-B9FC-E1B8F35897A9}" type="presParOf" srcId="{A1D2F08B-D4A5-4A2D-B02A-2580524CECEA}" destId="{D3A3D277-8487-4CDE-BEB4-7B2ACCA8D47E}" srcOrd="4" destOrd="0" presId="urn:microsoft.com/office/officeart/2005/8/layout/list1"/>
    <dgm:cxn modelId="{C5D83784-E6EF-4513-B265-ECAADFEC9A5B}" type="presParOf" srcId="{D3A3D277-8487-4CDE-BEB4-7B2ACCA8D47E}" destId="{F51A5579-BED6-4DF6-A7DB-56AF013694AC}" srcOrd="0" destOrd="0" presId="urn:microsoft.com/office/officeart/2005/8/layout/list1"/>
    <dgm:cxn modelId="{C4397D3A-DDE6-4B37-A9C3-CF99FB96A743}" type="presParOf" srcId="{D3A3D277-8487-4CDE-BEB4-7B2ACCA8D47E}" destId="{A5DBC574-DDB0-4360-8206-975C40635E40}" srcOrd="1" destOrd="0" presId="urn:microsoft.com/office/officeart/2005/8/layout/list1"/>
    <dgm:cxn modelId="{768E8C54-E828-414B-832F-16488073DB4C}" type="presParOf" srcId="{A1D2F08B-D4A5-4A2D-B02A-2580524CECEA}" destId="{6AABA2AF-BBCD-49C1-9069-64B83E0890C0}" srcOrd="5" destOrd="0" presId="urn:microsoft.com/office/officeart/2005/8/layout/list1"/>
    <dgm:cxn modelId="{28293BCE-E413-495A-AD6B-0AB5D2338799}" type="presParOf" srcId="{A1D2F08B-D4A5-4A2D-B02A-2580524CECEA}" destId="{FBF642EB-17AA-49DD-8670-A8325B148BF8}" srcOrd="6" destOrd="0" presId="urn:microsoft.com/office/officeart/2005/8/layout/list1"/>
    <dgm:cxn modelId="{2D74023E-80E2-4531-99D1-6F2296583FA8}" type="presParOf" srcId="{A1D2F08B-D4A5-4A2D-B02A-2580524CECEA}" destId="{C7E4A9DB-1279-4FB0-B976-09DEA05AE440}" srcOrd="7" destOrd="0" presId="urn:microsoft.com/office/officeart/2005/8/layout/list1"/>
    <dgm:cxn modelId="{C11E76ED-06C0-43FC-8589-157DDD8ABD8E}" type="presParOf" srcId="{A1D2F08B-D4A5-4A2D-B02A-2580524CECEA}" destId="{AF806617-9F6C-47F4-A231-C83D5AA38E3A}" srcOrd="8" destOrd="0" presId="urn:microsoft.com/office/officeart/2005/8/layout/list1"/>
    <dgm:cxn modelId="{FA6F3225-C3BA-4019-ACEE-99F34DAF5F06}" type="presParOf" srcId="{AF806617-9F6C-47F4-A231-C83D5AA38E3A}" destId="{24BC595C-E5FB-4C64-B3C5-55A3BCD52F14}" srcOrd="0" destOrd="0" presId="urn:microsoft.com/office/officeart/2005/8/layout/list1"/>
    <dgm:cxn modelId="{6A894584-0EFA-48AD-BA3F-BBE0205B4DDF}" type="presParOf" srcId="{AF806617-9F6C-47F4-A231-C83D5AA38E3A}" destId="{C429AA49-31DC-4634-8436-FD84F19DDC6C}" srcOrd="1" destOrd="0" presId="urn:microsoft.com/office/officeart/2005/8/layout/list1"/>
    <dgm:cxn modelId="{F3B53B77-27F8-415B-B8AB-0741E2F5CCC0}" type="presParOf" srcId="{A1D2F08B-D4A5-4A2D-B02A-2580524CECEA}" destId="{9CBDBB1A-DC84-4047-9C50-1E71C8161A13}" srcOrd="9" destOrd="0" presId="urn:microsoft.com/office/officeart/2005/8/layout/list1"/>
    <dgm:cxn modelId="{FEB0073D-9D66-4CEC-AA9A-D78FEAD0D8EC}" type="presParOf" srcId="{A1D2F08B-D4A5-4A2D-B02A-2580524CECEA}" destId="{C03362C9-BC0E-4817-8D15-0F8A00027F76}" srcOrd="10" destOrd="0" presId="urn:microsoft.com/office/officeart/2005/8/layout/list1"/>
    <dgm:cxn modelId="{B45ED340-E759-484D-B175-2E3041E30748}" type="presParOf" srcId="{A1D2F08B-D4A5-4A2D-B02A-2580524CECEA}" destId="{2F63E49B-410C-4396-AC74-32CE36B1FAB9}" srcOrd="11" destOrd="0" presId="urn:microsoft.com/office/officeart/2005/8/layout/list1"/>
    <dgm:cxn modelId="{DAA07941-2B7B-4983-A35B-B966412F2E8C}" type="presParOf" srcId="{A1D2F08B-D4A5-4A2D-B02A-2580524CECEA}" destId="{D92DEA5F-66AB-4FD6-8A34-CE5719DE04B2}" srcOrd="12" destOrd="0" presId="urn:microsoft.com/office/officeart/2005/8/layout/list1"/>
    <dgm:cxn modelId="{901AA18D-8B9D-465F-AF42-7659FDFDDEB4}" type="presParOf" srcId="{D92DEA5F-66AB-4FD6-8A34-CE5719DE04B2}" destId="{EF64BB08-74D7-4E33-9803-AAD69F885954}" srcOrd="0" destOrd="0" presId="urn:microsoft.com/office/officeart/2005/8/layout/list1"/>
    <dgm:cxn modelId="{EDDEED3B-2FD8-4D5F-BBA1-AB5DA8AEC105}" type="presParOf" srcId="{D92DEA5F-66AB-4FD6-8A34-CE5719DE04B2}" destId="{EA6FC2BE-0992-46ED-8855-7972DAA01DF1}" srcOrd="1" destOrd="0" presId="urn:microsoft.com/office/officeart/2005/8/layout/list1"/>
    <dgm:cxn modelId="{27C35CA9-87F4-4736-980E-16C36FF7AA22}" type="presParOf" srcId="{A1D2F08B-D4A5-4A2D-B02A-2580524CECEA}" destId="{E5AF8EB5-FDC2-46C0-8896-BC5D16FCBC27}" srcOrd="13" destOrd="0" presId="urn:microsoft.com/office/officeart/2005/8/layout/list1"/>
    <dgm:cxn modelId="{2B578398-9E1C-4BA1-B6BB-8831B8A5BBF6}" type="presParOf" srcId="{A1D2F08B-D4A5-4A2D-B02A-2580524CECEA}" destId="{80001D1D-B93F-4B3F-A48D-60941883BE01}"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7948C-6653-4723-96D9-50B723832332}">
      <dsp:nvSpPr>
        <dsp:cNvPr id="0" name=""/>
        <dsp:cNvSpPr/>
      </dsp:nvSpPr>
      <dsp:spPr>
        <a:xfrm>
          <a:off x="3251199" y="661"/>
          <a:ext cx="4876800" cy="83343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en-US" sz="1900" kern="1200" dirty="0"/>
            <a:t>Vouchers </a:t>
          </a:r>
        </a:p>
        <a:p>
          <a:pPr marL="171450" lvl="1" indent="-171450" algn="l" defTabSz="844550">
            <a:lnSpc>
              <a:spcPct val="90000"/>
            </a:lnSpc>
            <a:spcBef>
              <a:spcPct val="0"/>
            </a:spcBef>
            <a:spcAft>
              <a:spcPct val="15000"/>
            </a:spcAft>
            <a:buChar char="••"/>
          </a:pPr>
          <a:r>
            <a:rPr lang="en-US" sz="1900" kern="1200" dirty="0"/>
            <a:t>Money follows the child</a:t>
          </a:r>
        </a:p>
      </dsp:txBody>
      <dsp:txXfrm>
        <a:off x="3251199" y="104841"/>
        <a:ext cx="4564261" cy="625077"/>
      </dsp:txXfrm>
    </dsp:sp>
    <dsp:sp modelId="{1160E001-9AF7-494D-8BCE-AAC9527C8E7D}">
      <dsp:nvSpPr>
        <dsp:cNvPr id="0" name=""/>
        <dsp:cNvSpPr/>
      </dsp:nvSpPr>
      <dsp:spPr>
        <a:xfrm>
          <a:off x="0" y="661"/>
          <a:ext cx="3251200" cy="833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a:t>School Choice Plan</a:t>
          </a:r>
        </a:p>
      </dsp:txBody>
      <dsp:txXfrm>
        <a:off x="40685" y="41346"/>
        <a:ext cx="3169830" cy="752067"/>
      </dsp:txXfrm>
    </dsp:sp>
    <dsp:sp modelId="{F21D9CFB-8748-41D3-9EA2-8D4E80AFABC5}">
      <dsp:nvSpPr>
        <dsp:cNvPr id="0" name=""/>
        <dsp:cNvSpPr/>
      </dsp:nvSpPr>
      <dsp:spPr>
        <a:xfrm>
          <a:off x="3251199" y="917442"/>
          <a:ext cx="4876800" cy="83343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58EFD0-D37A-4F71-BBEC-EE3EBECF69BB}">
      <dsp:nvSpPr>
        <dsp:cNvPr id="0" name=""/>
        <dsp:cNvSpPr/>
      </dsp:nvSpPr>
      <dsp:spPr>
        <a:xfrm>
          <a:off x="0" y="917442"/>
          <a:ext cx="3251200" cy="833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a:t>States and localities should decide best approach</a:t>
          </a:r>
        </a:p>
      </dsp:txBody>
      <dsp:txXfrm>
        <a:off x="40685" y="958127"/>
        <a:ext cx="3169830" cy="752067"/>
      </dsp:txXfrm>
    </dsp:sp>
    <dsp:sp modelId="{E4D06453-8B3C-445C-86E6-A3256C4B8652}">
      <dsp:nvSpPr>
        <dsp:cNvPr id="0" name=""/>
        <dsp:cNvSpPr/>
      </dsp:nvSpPr>
      <dsp:spPr>
        <a:xfrm>
          <a:off x="3251199" y="1834224"/>
          <a:ext cx="4876800" cy="83343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AFA378-B552-4415-B096-49B0FC67461C}">
      <dsp:nvSpPr>
        <dsp:cNvPr id="0" name=""/>
        <dsp:cNvSpPr/>
      </dsp:nvSpPr>
      <dsp:spPr>
        <a:xfrm>
          <a:off x="0" y="1834224"/>
          <a:ext cx="3251200" cy="833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a:t>Privatization of student loans and flexibility in debt forgiveness</a:t>
          </a:r>
        </a:p>
      </dsp:txBody>
      <dsp:txXfrm>
        <a:off x="40685" y="1874909"/>
        <a:ext cx="3169830" cy="752067"/>
      </dsp:txXfrm>
    </dsp:sp>
    <dsp:sp modelId="{1DFBE41D-AC0F-46A7-971F-3C0D73F82F2C}">
      <dsp:nvSpPr>
        <dsp:cNvPr id="0" name=""/>
        <dsp:cNvSpPr/>
      </dsp:nvSpPr>
      <dsp:spPr>
        <a:xfrm>
          <a:off x="3251199" y="2751005"/>
          <a:ext cx="4876800" cy="83343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678757-BD0C-478F-9177-B3EFA9392594}">
      <dsp:nvSpPr>
        <dsp:cNvPr id="0" name=""/>
        <dsp:cNvSpPr/>
      </dsp:nvSpPr>
      <dsp:spPr>
        <a:xfrm>
          <a:off x="0" y="2751005"/>
          <a:ext cx="3251200" cy="833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a:t>Streamline U.S. Department of Education (Civil Rights) </a:t>
          </a:r>
        </a:p>
      </dsp:txBody>
      <dsp:txXfrm>
        <a:off x="40685" y="2791690"/>
        <a:ext cx="3169830" cy="752067"/>
      </dsp:txXfrm>
    </dsp:sp>
    <dsp:sp modelId="{8AF98F52-67BC-42DF-8770-A96CD2BC70EC}">
      <dsp:nvSpPr>
        <dsp:cNvPr id="0" name=""/>
        <dsp:cNvSpPr/>
      </dsp:nvSpPr>
      <dsp:spPr>
        <a:xfrm>
          <a:off x="3251199" y="3667786"/>
          <a:ext cx="4876800" cy="83343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883741-6C39-4CE7-AFD4-1FD47EA62DF1}">
      <dsp:nvSpPr>
        <dsp:cNvPr id="0" name=""/>
        <dsp:cNvSpPr/>
      </dsp:nvSpPr>
      <dsp:spPr>
        <a:xfrm>
          <a:off x="0" y="3667786"/>
          <a:ext cx="3251200" cy="833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a:t>No policies related for ESSA implementation</a:t>
          </a:r>
        </a:p>
      </dsp:txBody>
      <dsp:txXfrm>
        <a:off x="40685" y="3708471"/>
        <a:ext cx="3169830" cy="752067"/>
      </dsp:txXfrm>
    </dsp:sp>
    <dsp:sp modelId="{9C06CCED-8A82-4010-867B-FB2BE6EA4CE1}">
      <dsp:nvSpPr>
        <dsp:cNvPr id="0" name=""/>
        <dsp:cNvSpPr/>
      </dsp:nvSpPr>
      <dsp:spPr>
        <a:xfrm>
          <a:off x="3251199" y="4584567"/>
          <a:ext cx="4876800" cy="83343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82465A-694A-4805-9574-C489A7C30A17}">
      <dsp:nvSpPr>
        <dsp:cNvPr id="0" name=""/>
        <dsp:cNvSpPr/>
      </dsp:nvSpPr>
      <dsp:spPr>
        <a:xfrm>
          <a:off x="0" y="4584567"/>
          <a:ext cx="3251200" cy="833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a:t>No policies related to IDEA reauthorization</a:t>
          </a:r>
          <a:endParaRPr lang="en-US" sz="1700" kern="1200" dirty="0"/>
        </a:p>
      </dsp:txBody>
      <dsp:txXfrm>
        <a:off x="40685" y="4625252"/>
        <a:ext cx="3169830" cy="752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F749C2-55E8-43EA-A04C-FB340F02A628}">
      <dsp:nvSpPr>
        <dsp:cNvPr id="0" name=""/>
        <dsp:cNvSpPr/>
      </dsp:nvSpPr>
      <dsp:spPr>
        <a:xfrm>
          <a:off x="0" y="516119"/>
          <a:ext cx="10798628"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F5B3CA-1160-44DD-A508-1CF56DDE7660}">
      <dsp:nvSpPr>
        <dsp:cNvPr id="0" name=""/>
        <dsp:cNvSpPr/>
      </dsp:nvSpPr>
      <dsp:spPr>
        <a:xfrm>
          <a:off x="539931" y="29039"/>
          <a:ext cx="7559039"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14" tIns="0" rIns="285714" bIns="0" numCol="1" spcCol="1270" anchor="ctr" anchorCtr="0">
          <a:noAutofit/>
        </a:bodyPr>
        <a:lstStyle/>
        <a:p>
          <a:pPr lvl="0" algn="l" defTabSz="889000" rtl="0">
            <a:lnSpc>
              <a:spcPct val="90000"/>
            </a:lnSpc>
            <a:spcBef>
              <a:spcPct val="0"/>
            </a:spcBef>
            <a:spcAft>
              <a:spcPct val="35000"/>
            </a:spcAft>
          </a:pPr>
          <a:r>
            <a:rPr lang="en-US" sz="2000" b="0" kern="1200"/>
            <a:t>State-By-State Requirements and Contact Information </a:t>
          </a:r>
          <a:r>
            <a:rPr lang="en-US" sz="2000" b="0" kern="1200">
              <a:hlinkClick xmlns:r="http://schemas.openxmlformats.org/officeDocument/2006/relationships" r:id="rId1"/>
            </a:rPr>
            <a:t>http://www.asha.org/advocacy/state/</a:t>
          </a:r>
          <a:endParaRPr lang="en-US" sz="2000" kern="1200"/>
        </a:p>
      </dsp:txBody>
      <dsp:txXfrm>
        <a:off x="587486" y="76594"/>
        <a:ext cx="7463929" cy="879050"/>
      </dsp:txXfrm>
    </dsp:sp>
    <dsp:sp modelId="{FBF642EB-17AA-49DD-8670-A8325B148BF8}">
      <dsp:nvSpPr>
        <dsp:cNvPr id="0" name=""/>
        <dsp:cNvSpPr/>
      </dsp:nvSpPr>
      <dsp:spPr>
        <a:xfrm>
          <a:off x="0" y="2013000"/>
          <a:ext cx="10798628"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DBC574-DDB0-4360-8206-975C40635E40}">
      <dsp:nvSpPr>
        <dsp:cNvPr id="0" name=""/>
        <dsp:cNvSpPr/>
      </dsp:nvSpPr>
      <dsp:spPr>
        <a:xfrm>
          <a:off x="539931" y="1525919"/>
          <a:ext cx="7559039"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14" tIns="0" rIns="285714" bIns="0" numCol="1" spcCol="1270" anchor="ctr" anchorCtr="0">
          <a:noAutofit/>
        </a:bodyPr>
        <a:lstStyle/>
        <a:p>
          <a:pPr lvl="0" algn="l" defTabSz="889000" rtl="0">
            <a:lnSpc>
              <a:spcPct val="90000"/>
            </a:lnSpc>
            <a:spcBef>
              <a:spcPct val="0"/>
            </a:spcBef>
            <a:spcAft>
              <a:spcPct val="35000"/>
            </a:spcAft>
          </a:pPr>
          <a:r>
            <a:rPr lang="en-US" sz="2000" b="0" kern="1200" dirty="0"/>
            <a:t>State Education Advocacy Leaders (SEALS) </a:t>
          </a:r>
          <a:r>
            <a:rPr lang="en-US" sz="2000" b="0" kern="1200" dirty="0">
              <a:hlinkClick xmlns:r="http://schemas.openxmlformats.org/officeDocument/2006/relationships" r:id="rId2"/>
            </a:rPr>
            <a:t>http://www.asha.org/advocacy/state/seals/</a:t>
          </a:r>
          <a:r>
            <a:rPr lang="en-US" sz="2000" b="0" kern="1200" dirty="0"/>
            <a:t>  </a:t>
          </a:r>
          <a:endParaRPr lang="en-US" sz="2000" kern="1200" dirty="0"/>
        </a:p>
      </dsp:txBody>
      <dsp:txXfrm>
        <a:off x="587486" y="1573474"/>
        <a:ext cx="7463929" cy="879050"/>
      </dsp:txXfrm>
    </dsp:sp>
    <dsp:sp modelId="{C03362C9-BC0E-4817-8D15-0F8A00027F76}">
      <dsp:nvSpPr>
        <dsp:cNvPr id="0" name=""/>
        <dsp:cNvSpPr/>
      </dsp:nvSpPr>
      <dsp:spPr>
        <a:xfrm>
          <a:off x="0" y="3509880"/>
          <a:ext cx="10798628"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29AA49-31DC-4634-8436-FD84F19DDC6C}">
      <dsp:nvSpPr>
        <dsp:cNvPr id="0" name=""/>
        <dsp:cNvSpPr/>
      </dsp:nvSpPr>
      <dsp:spPr>
        <a:xfrm>
          <a:off x="539931" y="3022800"/>
          <a:ext cx="7559039"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14" tIns="0" rIns="285714" bIns="0" numCol="1" spcCol="1270" anchor="ctr" anchorCtr="0">
          <a:noAutofit/>
        </a:bodyPr>
        <a:lstStyle/>
        <a:p>
          <a:pPr lvl="0" algn="l" defTabSz="889000" rtl="0">
            <a:lnSpc>
              <a:spcPct val="90000"/>
            </a:lnSpc>
            <a:spcBef>
              <a:spcPct val="0"/>
            </a:spcBef>
            <a:spcAft>
              <a:spcPct val="35000"/>
            </a:spcAft>
          </a:pPr>
          <a:r>
            <a:rPr lang="en-US" sz="2000" b="0" kern="1200" dirty="0"/>
            <a:t>State Advocates for Reimbursement (STARs) </a:t>
          </a:r>
          <a:r>
            <a:rPr lang="en-US" sz="2000" b="0" kern="1200" dirty="0">
              <a:hlinkClick xmlns:r="http://schemas.openxmlformats.org/officeDocument/2006/relationships" r:id="rId3"/>
            </a:rPr>
            <a:t>http://www.asha.org/practice/reimbursement/private-plans/reimbursement_network/</a:t>
          </a:r>
          <a:r>
            <a:rPr lang="en-US" sz="2000" b="0" kern="1200" dirty="0"/>
            <a:t> </a:t>
          </a:r>
          <a:endParaRPr lang="en-US" sz="2000" kern="1200" dirty="0"/>
        </a:p>
      </dsp:txBody>
      <dsp:txXfrm>
        <a:off x="587486" y="3070355"/>
        <a:ext cx="7463929" cy="879050"/>
      </dsp:txXfrm>
    </dsp:sp>
    <dsp:sp modelId="{80001D1D-B93F-4B3F-A48D-60941883BE01}">
      <dsp:nvSpPr>
        <dsp:cNvPr id="0" name=""/>
        <dsp:cNvSpPr/>
      </dsp:nvSpPr>
      <dsp:spPr>
        <a:xfrm>
          <a:off x="0" y="5006759"/>
          <a:ext cx="10798628" cy="83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6FC2BE-0992-46ED-8855-7972DAA01DF1}">
      <dsp:nvSpPr>
        <dsp:cNvPr id="0" name=""/>
        <dsp:cNvSpPr/>
      </dsp:nvSpPr>
      <dsp:spPr>
        <a:xfrm>
          <a:off x="539931" y="4519680"/>
          <a:ext cx="7559039" cy="9741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14" tIns="0" rIns="285714" bIns="0" numCol="1" spcCol="1270" anchor="ctr" anchorCtr="0">
          <a:noAutofit/>
        </a:bodyPr>
        <a:lstStyle/>
        <a:p>
          <a:pPr lvl="0" algn="l" defTabSz="889000" rtl="0">
            <a:lnSpc>
              <a:spcPct val="90000"/>
            </a:lnSpc>
            <a:spcBef>
              <a:spcPct val="0"/>
            </a:spcBef>
            <a:spcAft>
              <a:spcPct val="35000"/>
            </a:spcAft>
          </a:pPr>
          <a:r>
            <a:rPr lang="en-US" sz="2000" b="0" kern="1200" dirty="0"/>
            <a:t>State Advocates for Medicare Policy (</a:t>
          </a:r>
          <a:r>
            <a:rPr lang="en-US" sz="2000" b="0" kern="1200" dirty="0" err="1"/>
            <a:t>StAMPs</a:t>
          </a:r>
          <a:r>
            <a:rPr lang="en-US" sz="2000" b="0" kern="1200" dirty="0"/>
            <a:t>) </a:t>
          </a:r>
          <a:r>
            <a:rPr lang="en-US" sz="2000" b="0" kern="1200" dirty="0">
              <a:hlinkClick xmlns:r="http://schemas.openxmlformats.org/officeDocument/2006/relationships" r:id="rId4"/>
            </a:rPr>
            <a:t>http://www.asha.org/Practice/reimbursement/medicare/StAMP/</a:t>
          </a:r>
          <a:r>
            <a:rPr lang="en-US" sz="2000" b="0" kern="1200" dirty="0"/>
            <a:t>  </a:t>
          </a:r>
          <a:endParaRPr lang="en-US" sz="2000" kern="1200" dirty="0"/>
        </a:p>
      </dsp:txBody>
      <dsp:txXfrm>
        <a:off x="587486" y="4567235"/>
        <a:ext cx="7463929" cy="87905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1804"/>
          </a:xfrm>
          <a:prstGeom prst="rect">
            <a:avLst/>
          </a:prstGeom>
        </p:spPr>
        <p:txBody>
          <a:bodyPr vert="horz" lIns="91956" tIns="45978" rIns="91956" bIns="45978" rtlCol="0"/>
          <a:lstStyle>
            <a:lvl1pPr algn="l">
              <a:defRPr sz="1200"/>
            </a:lvl1pPr>
          </a:lstStyle>
          <a:p>
            <a:endParaRPr lang="en-US" dirty="0"/>
          </a:p>
        </p:txBody>
      </p:sp>
      <p:sp>
        <p:nvSpPr>
          <p:cNvPr id="3" name="Date Placeholder 2"/>
          <p:cNvSpPr>
            <a:spLocks noGrp="1"/>
          </p:cNvSpPr>
          <p:nvPr>
            <p:ph type="dt" sz="quarter" idx="1"/>
          </p:nvPr>
        </p:nvSpPr>
        <p:spPr>
          <a:xfrm>
            <a:off x="3884614" y="0"/>
            <a:ext cx="2971800" cy="461804"/>
          </a:xfrm>
          <a:prstGeom prst="rect">
            <a:avLst/>
          </a:prstGeom>
        </p:spPr>
        <p:txBody>
          <a:bodyPr vert="horz" lIns="91956" tIns="45978" rIns="91956" bIns="45978" rtlCol="0"/>
          <a:lstStyle>
            <a:lvl1pPr algn="r">
              <a:defRPr sz="1200"/>
            </a:lvl1pPr>
          </a:lstStyle>
          <a:p>
            <a:fld id="{EBC3345F-D310-934B-AB9D-3E08E02D49A3}" type="datetimeFigureOut">
              <a:rPr lang="en-US" smtClean="0"/>
              <a:t>9/8/2017</a:t>
            </a:fld>
            <a:endParaRPr lang="en-US" dirty="0"/>
          </a:p>
        </p:txBody>
      </p:sp>
      <p:sp>
        <p:nvSpPr>
          <p:cNvPr id="4" name="Footer Placeholder 3"/>
          <p:cNvSpPr>
            <a:spLocks noGrp="1"/>
          </p:cNvSpPr>
          <p:nvPr>
            <p:ph type="ftr" sz="quarter" idx="2"/>
          </p:nvPr>
        </p:nvSpPr>
        <p:spPr>
          <a:xfrm>
            <a:off x="1" y="8772669"/>
            <a:ext cx="2971800" cy="461804"/>
          </a:xfrm>
          <a:prstGeom prst="rect">
            <a:avLst/>
          </a:prstGeom>
        </p:spPr>
        <p:txBody>
          <a:bodyPr vert="horz" lIns="91956" tIns="45978" rIns="91956" bIns="4597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772669"/>
            <a:ext cx="2971800" cy="461804"/>
          </a:xfrm>
          <a:prstGeom prst="rect">
            <a:avLst/>
          </a:prstGeom>
        </p:spPr>
        <p:txBody>
          <a:bodyPr vert="horz" lIns="91956" tIns="45978" rIns="91956" bIns="45978" rtlCol="0" anchor="b"/>
          <a:lstStyle>
            <a:lvl1pPr algn="r">
              <a:defRPr sz="1200"/>
            </a:lvl1pPr>
          </a:lstStyle>
          <a:p>
            <a:fld id="{0EA92A2D-F6DC-D64B-86A8-D6EFDB1AEBBE}" type="slidenum">
              <a:rPr lang="en-US" smtClean="0"/>
              <a:t>‹#›</a:t>
            </a:fld>
            <a:endParaRPr lang="en-US" dirty="0"/>
          </a:p>
        </p:txBody>
      </p:sp>
    </p:spTree>
    <p:extLst>
      <p:ext uri="{BB962C8B-B14F-4D97-AF65-F5344CB8AC3E}">
        <p14:creationId xmlns:p14="http://schemas.microsoft.com/office/powerpoint/2010/main" val="1755180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61804"/>
          </a:xfrm>
          <a:prstGeom prst="rect">
            <a:avLst/>
          </a:prstGeom>
        </p:spPr>
        <p:txBody>
          <a:bodyPr vert="horz" lIns="91956" tIns="45978" rIns="91956" bIns="45978" rtlCol="0"/>
          <a:lstStyle>
            <a:lvl1pPr algn="l">
              <a:defRPr sz="1200">
                <a:latin typeface="+mn-lt"/>
              </a:defRPr>
            </a:lvl1pPr>
          </a:lstStyle>
          <a:p>
            <a:endParaRPr lang="en-US" dirty="0"/>
          </a:p>
        </p:txBody>
      </p:sp>
      <p:sp>
        <p:nvSpPr>
          <p:cNvPr id="3" name="Date Placeholder 2"/>
          <p:cNvSpPr>
            <a:spLocks noGrp="1"/>
          </p:cNvSpPr>
          <p:nvPr>
            <p:ph type="dt" idx="1"/>
          </p:nvPr>
        </p:nvSpPr>
        <p:spPr>
          <a:xfrm>
            <a:off x="3884614" y="0"/>
            <a:ext cx="2971800" cy="461804"/>
          </a:xfrm>
          <a:prstGeom prst="rect">
            <a:avLst/>
          </a:prstGeom>
        </p:spPr>
        <p:txBody>
          <a:bodyPr vert="horz" lIns="91956" tIns="45978" rIns="91956" bIns="45978" rtlCol="0"/>
          <a:lstStyle>
            <a:lvl1pPr algn="r">
              <a:defRPr sz="1200">
                <a:latin typeface="+mn-lt"/>
              </a:defRPr>
            </a:lvl1pPr>
          </a:lstStyle>
          <a:p>
            <a:fld id="{E8B277DD-6EBD-E24A-9EC0-9C1038190B40}" type="datetimeFigureOut">
              <a:rPr lang="en-US" smtClean="0"/>
              <a:pPr/>
              <a:t>9/8/2017</a:t>
            </a:fld>
            <a:endParaRPr lang="en-US" dirty="0"/>
          </a:p>
        </p:txBody>
      </p:sp>
      <p:sp>
        <p:nvSpPr>
          <p:cNvPr id="4" name="Slide Image Placeholder 3"/>
          <p:cNvSpPr>
            <a:spLocks noGrp="1" noRot="1" noChangeAspect="1"/>
          </p:cNvSpPr>
          <p:nvPr>
            <p:ph type="sldImg" idx="2"/>
          </p:nvPr>
        </p:nvSpPr>
        <p:spPr>
          <a:xfrm>
            <a:off x="349250" y="692150"/>
            <a:ext cx="6159500" cy="3463925"/>
          </a:xfrm>
          <a:prstGeom prst="rect">
            <a:avLst/>
          </a:prstGeom>
          <a:noFill/>
          <a:ln w="12700">
            <a:solidFill>
              <a:prstClr val="black"/>
            </a:solidFill>
          </a:ln>
        </p:spPr>
        <p:txBody>
          <a:bodyPr vert="horz" lIns="91956" tIns="45978" rIns="91956" bIns="45978" rtlCol="0" anchor="ctr"/>
          <a:lstStyle/>
          <a:p>
            <a:endParaRPr lang="en-US" dirty="0"/>
          </a:p>
        </p:txBody>
      </p:sp>
      <p:sp>
        <p:nvSpPr>
          <p:cNvPr id="5" name="Notes Placeholder 4"/>
          <p:cNvSpPr>
            <a:spLocks noGrp="1"/>
          </p:cNvSpPr>
          <p:nvPr>
            <p:ph type="body" sz="quarter" idx="3"/>
          </p:nvPr>
        </p:nvSpPr>
        <p:spPr>
          <a:xfrm>
            <a:off x="685800" y="4387136"/>
            <a:ext cx="5486400" cy="4156234"/>
          </a:xfrm>
          <a:prstGeom prst="rect">
            <a:avLst/>
          </a:prstGeom>
        </p:spPr>
        <p:txBody>
          <a:bodyPr vert="horz" lIns="91956" tIns="45978" rIns="91956" bIns="4597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772669"/>
            <a:ext cx="2971800" cy="461804"/>
          </a:xfrm>
          <a:prstGeom prst="rect">
            <a:avLst/>
          </a:prstGeom>
        </p:spPr>
        <p:txBody>
          <a:bodyPr vert="horz" lIns="91956" tIns="45978" rIns="91956" bIns="45978" rtlCol="0" anchor="b"/>
          <a:lstStyle>
            <a:lvl1pPr algn="l">
              <a:defRPr sz="1200">
                <a:latin typeface="+mn-lt"/>
              </a:defRPr>
            </a:lvl1pPr>
          </a:lstStyle>
          <a:p>
            <a:endParaRPr lang="en-US" dirty="0"/>
          </a:p>
        </p:txBody>
      </p:sp>
      <p:sp>
        <p:nvSpPr>
          <p:cNvPr id="7" name="Slide Number Placeholder 6"/>
          <p:cNvSpPr>
            <a:spLocks noGrp="1"/>
          </p:cNvSpPr>
          <p:nvPr>
            <p:ph type="sldNum" sz="quarter" idx="5"/>
          </p:nvPr>
        </p:nvSpPr>
        <p:spPr>
          <a:xfrm>
            <a:off x="3884614" y="8772669"/>
            <a:ext cx="2971800" cy="461804"/>
          </a:xfrm>
          <a:prstGeom prst="rect">
            <a:avLst/>
          </a:prstGeom>
        </p:spPr>
        <p:txBody>
          <a:bodyPr vert="horz" lIns="91956" tIns="45978" rIns="91956" bIns="45978" rtlCol="0" anchor="b"/>
          <a:lstStyle>
            <a:lvl1pPr algn="r">
              <a:defRPr sz="1200">
                <a:latin typeface="Franklin Gothic Book" panose="020B0503020102020204" pitchFamily="34" charset="0"/>
              </a:defRPr>
            </a:lvl1pPr>
          </a:lstStyle>
          <a:p>
            <a:fld id="{1988864B-1695-894C-A189-503DB690DDA1}" type="slidenum">
              <a:rPr lang="en-US" smtClean="0"/>
              <a:pPr/>
              <a:t>‹#›</a:t>
            </a:fld>
            <a:endParaRPr lang="en-US" dirty="0"/>
          </a:p>
        </p:txBody>
      </p:sp>
    </p:spTree>
    <p:extLst>
      <p:ext uri="{BB962C8B-B14F-4D97-AF65-F5344CB8AC3E}">
        <p14:creationId xmlns:p14="http://schemas.microsoft.com/office/powerpoint/2010/main" val="33728799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ECC6C4-2B58-43ED-BFFB-DBE65CFB8BD5}" type="slidenum">
              <a:rPr lang="en-US" smtClean="0"/>
              <a:t>2</a:t>
            </a:fld>
            <a:endParaRPr lang="en-US" dirty="0"/>
          </a:p>
        </p:txBody>
      </p:sp>
    </p:spTree>
    <p:extLst>
      <p:ext uri="{BB962C8B-B14F-4D97-AF65-F5344CB8AC3E}">
        <p14:creationId xmlns:p14="http://schemas.microsoft.com/office/powerpoint/2010/main" val="3799033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 years we have been working</a:t>
            </a:r>
            <a:r>
              <a:rPr lang="en-US" baseline="0" dirty="0"/>
              <a:t> on Therapy cap reform legislation </a:t>
            </a:r>
            <a:endParaRPr lang="en-US" dirty="0"/>
          </a:p>
        </p:txBody>
      </p:sp>
      <p:sp>
        <p:nvSpPr>
          <p:cNvPr id="4" name="Slide Number Placeholder 3"/>
          <p:cNvSpPr>
            <a:spLocks noGrp="1"/>
          </p:cNvSpPr>
          <p:nvPr>
            <p:ph type="sldNum" sz="quarter" idx="10"/>
          </p:nvPr>
        </p:nvSpPr>
        <p:spPr/>
        <p:txBody>
          <a:bodyPr/>
          <a:lstStyle/>
          <a:p>
            <a:fld id="{1988864B-1695-894C-A189-503DB690DDA1}" type="slidenum">
              <a:rPr lang="en-US" smtClean="0"/>
              <a:pPr/>
              <a:t>20</a:t>
            </a:fld>
            <a:endParaRPr lang="en-US" dirty="0"/>
          </a:p>
        </p:txBody>
      </p:sp>
    </p:spTree>
    <p:extLst>
      <p:ext uri="{BB962C8B-B14F-4D97-AF65-F5344CB8AC3E}">
        <p14:creationId xmlns:p14="http://schemas.microsoft.com/office/powerpoint/2010/main" val="2049524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C1F9ED-DBC6-47A5-8819-0DC2F24A844C}" type="slidenum">
              <a:rPr lang="en-US" smtClean="0"/>
              <a:t>21</a:t>
            </a:fld>
            <a:endParaRPr lang="en-US"/>
          </a:p>
        </p:txBody>
      </p:sp>
    </p:spTree>
    <p:extLst>
      <p:ext uri="{BB962C8B-B14F-4D97-AF65-F5344CB8AC3E}">
        <p14:creationId xmlns:p14="http://schemas.microsoft.com/office/powerpoint/2010/main" val="2416100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C1F9ED-DBC6-47A5-8819-0DC2F24A844C}" type="slidenum">
              <a:rPr lang="en-US" smtClean="0"/>
              <a:t>22</a:t>
            </a:fld>
            <a:endParaRPr lang="en-US"/>
          </a:p>
        </p:txBody>
      </p:sp>
    </p:spTree>
    <p:extLst>
      <p:ext uri="{BB962C8B-B14F-4D97-AF65-F5344CB8AC3E}">
        <p14:creationId xmlns:p14="http://schemas.microsoft.com/office/powerpoint/2010/main" val="5745096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C1F9ED-DBC6-47A5-8819-0DC2F24A844C}" type="slidenum">
              <a:rPr lang="en-US" smtClean="0"/>
              <a:t>23</a:t>
            </a:fld>
            <a:endParaRPr lang="en-US"/>
          </a:p>
        </p:txBody>
      </p:sp>
    </p:spTree>
    <p:extLst>
      <p:ext uri="{BB962C8B-B14F-4D97-AF65-F5344CB8AC3E}">
        <p14:creationId xmlns:p14="http://schemas.microsoft.com/office/powerpoint/2010/main" val="341882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House moved the bill through regular order and approved the bill via voice vote</a:t>
            </a:r>
          </a:p>
          <a:p>
            <a:pPr lvl="1"/>
            <a:r>
              <a:rPr lang="en-US" dirty="0" smtClean="0"/>
              <a:t>Senate bill introduced – HELP committee promises to have hearing on the bill get getting pushed back.</a:t>
            </a:r>
          </a:p>
          <a:p>
            <a:pPr lvl="2"/>
            <a:r>
              <a:rPr lang="en-US" dirty="0" smtClean="0"/>
              <a:t>Last minute concerns raised by HELP staff as a result of technical assistance provided by HHS. </a:t>
            </a:r>
          </a:p>
          <a:p>
            <a:r>
              <a:rPr lang="en-US" dirty="0" smtClean="0"/>
              <a:t>Leadership has assured stakeholders that the bill will move.</a:t>
            </a:r>
          </a:p>
          <a:p>
            <a:r>
              <a:rPr lang="en-US" dirty="0" smtClean="0"/>
              <a:t>HELP committee members need to understand the importance of this legislation. </a:t>
            </a:r>
          </a:p>
          <a:p>
            <a:endParaRPr lang="en-US" dirty="0"/>
          </a:p>
        </p:txBody>
      </p:sp>
      <p:sp>
        <p:nvSpPr>
          <p:cNvPr id="4" name="Slide Number Placeholder 3"/>
          <p:cNvSpPr>
            <a:spLocks noGrp="1"/>
          </p:cNvSpPr>
          <p:nvPr>
            <p:ph type="sldNum" sz="quarter" idx="10"/>
          </p:nvPr>
        </p:nvSpPr>
        <p:spPr/>
        <p:txBody>
          <a:bodyPr/>
          <a:lstStyle/>
          <a:p>
            <a:fld id="{B5C1F9ED-DBC6-47A5-8819-0DC2F24A844C}" type="slidenum">
              <a:rPr lang="en-US" smtClean="0"/>
              <a:t>24</a:t>
            </a:fld>
            <a:endParaRPr lang="en-US"/>
          </a:p>
        </p:txBody>
      </p:sp>
    </p:spTree>
    <p:extLst>
      <p:ext uri="{BB962C8B-B14F-4D97-AF65-F5344CB8AC3E}">
        <p14:creationId xmlns:p14="http://schemas.microsoft.com/office/powerpoint/2010/main" val="940401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C1F9ED-DBC6-47A5-8819-0DC2F24A844C}" type="slidenum">
              <a:rPr lang="en-US" smtClean="0"/>
              <a:t>26</a:t>
            </a:fld>
            <a:endParaRPr lang="en-US"/>
          </a:p>
        </p:txBody>
      </p:sp>
    </p:spTree>
    <p:extLst>
      <p:ext uri="{BB962C8B-B14F-4D97-AF65-F5344CB8AC3E}">
        <p14:creationId xmlns:p14="http://schemas.microsoft.com/office/powerpoint/2010/main" val="2835365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5C1F9ED-DBC6-47A5-8819-0DC2F24A844C}" type="slidenum">
              <a:rPr lang="en-US" smtClean="0"/>
              <a:t>27</a:t>
            </a:fld>
            <a:endParaRPr lang="en-US"/>
          </a:p>
        </p:txBody>
      </p:sp>
    </p:spTree>
    <p:extLst>
      <p:ext uri="{BB962C8B-B14F-4D97-AF65-F5344CB8AC3E}">
        <p14:creationId xmlns:p14="http://schemas.microsoft.com/office/powerpoint/2010/main" val="2670016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417" indent="-172417">
              <a:buFont typeface="Arial" panose="020B0604020202020204" pitchFamily="34" charset="0"/>
              <a:buChar char="•"/>
            </a:pPr>
            <a:r>
              <a:rPr lang="en-US" dirty="0"/>
              <a:t>Betsy</a:t>
            </a:r>
            <a:r>
              <a:rPr lang="en-US" baseline="0" dirty="0"/>
              <a:t> </a:t>
            </a:r>
            <a:r>
              <a:rPr lang="en-US" baseline="0" dirty="0" err="1"/>
              <a:t>DeVos</a:t>
            </a:r>
            <a:r>
              <a:rPr lang="en-US" baseline="0" dirty="0"/>
              <a:t>, billionaire businesswoman and philanthropist (Amway), is a strong supporter and advocate for parochial and charter schools.  She lobbied for Michigan’s first charter school bill in 1993 and where public money can go for quasi-independent educational institutions.  She has supported school choice, vouchers and tax credits for parents sending their children to charter schools. </a:t>
            </a:r>
          </a:p>
          <a:p>
            <a:pPr marL="172417" indent="-172417">
              <a:buFont typeface="Arial" panose="020B0604020202020204" pitchFamily="34" charset="0"/>
              <a:buChar char="•"/>
            </a:pPr>
            <a:endParaRPr lang="en-US" baseline="0" dirty="0"/>
          </a:p>
          <a:p>
            <a:pPr marL="172417" indent="-172417">
              <a:buFont typeface="Arial" panose="020B0604020202020204" pitchFamily="34" charset="0"/>
              <a:buChar char="•"/>
            </a:pPr>
            <a:r>
              <a:rPr lang="en-US" baseline="0" dirty="0"/>
              <a:t>Rep. Mick </a:t>
            </a:r>
            <a:r>
              <a:rPr lang="en-US" baseline="0" dirty="0" err="1"/>
              <a:t>Mulvaney</a:t>
            </a:r>
            <a:r>
              <a:rPr lang="en-US" baseline="0" dirty="0"/>
              <a:t> (R-SC), a founder of the conservative House Freedom Caucus and Tea party member, is a budget hawk for a balanced budget, less deficit spending and has opposed raising the debt ceiling under the Obama Administration even if the federal government shut down.      </a:t>
            </a:r>
            <a:endParaRPr lang="en-US" dirty="0"/>
          </a:p>
        </p:txBody>
      </p:sp>
      <p:sp>
        <p:nvSpPr>
          <p:cNvPr id="4" name="Slide Number Placeholder 3"/>
          <p:cNvSpPr>
            <a:spLocks noGrp="1"/>
          </p:cNvSpPr>
          <p:nvPr>
            <p:ph type="sldNum" sz="quarter" idx="10"/>
          </p:nvPr>
        </p:nvSpPr>
        <p:spPr/>
        <p:txBody>
          <a:bodyPr/>
          <a:lstStyle/>
          <a:p>
            <a:fld id="{1988864B-1695-894C-A189-503DB690DDA1}" type="slidenum">
              <a:rPr lang="en-US" smtClean="0"/>
              <a:pPr/>
              <a:t>29</a:t>
            </a:fld>
            <a:endParaRPr lang="en-US" dirty="0"/>
          </a:p>
        </p:txBody>
      </p:sp>
    </p:spTree>
    <p:extLst>
      <p:ext uri="{BB962C8B-B14F-4D97-AF65-F5344CB8AC3E}">
        <p14:creationId xmlns:p14="http://schemas.microsoft.com/office/powerpoint/2010/main" val="902328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8864B-1695-894C-A189-503DB690DDA1}" type="slidenum">
              <a:rPr lang="en-US" smtClean="0"/>
              <a:pPr/>
              <a:t>30</a:t>
            </a:fld>
            <a:endParaRPr lang="en-US" dirty="0"/>
          </a:p>
        </p:txBody>
      </p:sp>
    </p:spTree>
    <p:extLst>
      <p:ext uri="{BB962C8B-B14F-4D97-AF65-F5344CB8AC3E}">
        <p14:creationId xmlns:p14="http://schemas.microsoft.com/office/powerpoint/2010/main" val="3754943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4835" indent="-344835">
              <a:spcBef>
                <a:spcPts val="604"/>
              </a:spcBef>
              <a:spcAft>
                <a:spcPts val="604"/>
              </a:spcAft>
              <a:buFont typeface="Arial" panose="020B0604020202020204" pitchFamily="34" charset="0"/>
              <a:buChar char="•"/>
            </a:pPr>
            <a:r>
              <a:rPr lang="en-US" sz="2400" dirty="0"/>
              <a:t>School Choice Plan</a:t>
            </a:r>
          </a:p>
          <a:p>
            <a:pPr marL="804614" lvl="1" indent="-344835">
              <a:spcBef>
                <a:spcPts val="604"/>
              </a:spcBef>
              <a:spcAft>
                <a:spcPts val="604"/>
              </a:spcAft>
              <a:buFont typeface="Arial" panose="020B0604020202020204" pitchFamily="34" charset="0"/>
              <a:buChar char="•"/>
            </a:pPr>
            <a:r>
              <a:rPr lang="en-US" sz="2400" dirty="0"/>
              <a:t>Vouchers </a:t>
            </a:r>
          </a:p>
          <a:p>
            <a:pPr marL="804614" lvl="1" indent="-344835">
              <a:spcBef>
                <a:spcPts val="604"/>
              </a:spcBef>
              <a:spcAft>
                <a:spcPts val="604"/>
              </a:spcAft>
              <a:buFont typeface="Arial" panose="020B0604020202020204" pitchFamily="34" charset="0"/>
              <a:buChar char="•"/>
            </a:pPr>
            <a:r>
              <a:rPr lang="en-US" sz="2400" dirty="0"/>
              <a:t>Money follows the child</a:t>
            </a:r>
          </a:p>
          <a:p>
            <a:pPr marL="344835" indent="-344835">
              <a:spcBef>
                <a:spcPts val="604"/>
              </a:spcBef>
              <a:spcAft>
                <a:spcPts val="604"/>
              </a:spcAft>
              <a:buFont typeface="Arial" panose="020B0604020202020204" pitchFamily="34" charset="0"/>
              <a:buChar char="•"/>
            </a:pPr>
            <a:r>
              <a:rPr lang="en-US" sz="2400" dirty="0"/>
              <a:t>States and localities should decide best approach</a:t>
            </a:r>
          </a:p>
          <a:p>
            <a:pPr marL="344835" indent="-344835">
              <a:spcBef>
                <a:spcPts val="604"/>
              </a:spcBef>
              <a:spcAft>
                <a:spcPts val="604"/>
              </a:spcAft>
              <a:buFont typeface="Arial" panose="020B0604020202020204" pitchFamily="34" charset="0"/>
              <a:buChar char="•"/>
            </a:pPr>
            <a:r>
              <a:rPr lang="en-US" sz="2400" dirty="0"/>
              <a:t>Privatization of student loans and flexibility in debt forgiveness</a:t>
            </a:r>
          </a:p>
          <a:p>
            <a:pPr marL="344835" indent="-344835">
              <a:spcBef>
                <a:spcPts val="604"/>
              </a:spcBef>
              <a:spcAft>
                <a:spcPts val="604"/>
              </a:spcAft>
              <a:buFont typeface="Arial" panose="020B0604020202020204" pitchFamily="34" charset="0"/>
              <a:buChar char="•"/>
            </a:pPr>
            <a:r>
              <a:rPr lang="en-US" sz="2400" dirty="0"/>
              <a:t>Streamline U.S. Department of Education (Civil Rights) </a:t>
            </a:r>
          </a:p>
          <a:p>
            <a:pPr marL="344835" indent="-344835">
              <a:spcBef>
                <a:spcPts val="604"/>
              </a:spcBef>
              <a:spcAft>
                <a:spcPts val="604"/>
              </a:spcAft>
              <a:buFont typeface="Arial" panose="020B0604020202020204" pitchFamily="34" charset="0"/>
              <a:buChar char="•"/>
            </a:pPr>
            <a:r>
              <a:rPr lang="en-US" sz="2400" dirty="0"/>
              <a:t>No policies related for ESSA implementation</a:t>
            </a:r>
          </a:p>
          <a:p>
            <a:pPr marL="344835" indent="-344835">
              <a:spcBef>
                <a:spcPts val="604"/>
              </a:spcBef>
              <a:spcAft>
                <a:spcPts val="604"/>
              </a:spcAft>
              <a:buFont typeface="Arial" panose="020B0604020202020204" pitchFamily="34" charset="0"/>
              <a:buChar char="•"/>
            </a:pPr>
            <a:r>
              <a:rPr lang="en-US" sz="2400" dirty="0"/>
              <a:t>No policies related to IDEA reauthorization</a:t>
            </a:r>
          </a:p>
          <a:p>
            <a:endParaRPr lang="en-US" dirty="0"/>
          </a:p>
        </p:txBody>
      </p:sp>
      <p:sp>
        <p:nvSpPr>
          <p:cNvPr id="4" name="Slide Number Placeholder 3"/>
          <p:cNvSpPr>
            <a:spLocks noGrp="1"/>
          </p:cNvSpPr>
          <p:nvPr>
            <p:ph type="sldNum" sz="quarter" idx="10"/>
          </p:nvPr>
        </p:nvSpPr>
        <p:spPr/>
        <p:txBody>
          <a:bodyPr/>
          <a:lstStyle/>
          <a:p>
            <a:fld id="{1988864B-1695-894C-A189-503DB690DDA1}" type="slidenum">
              <a:rPr lang="en-US" smtClean="0"/>
              <a:pPr/>
              <a:t>31</a:t>
            </a:fld>
            <a:endParaRPr lang="en-US" dirty="0"/>
          </a:p>
        </p:txBody>
      </p:sp>
    </p:spTree>
    <p:extLst>
      <p:ext uri="{BB962C8B-B14F-4D97-AF65-F5344CB8AC3E}">
        <p14:creationId xmlns:p14="http://schemas.microsoft.com/office/powerpoint/2010/main" val="2386944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350838" y="692150"/>
            <a:ext cx="6156325" cy="3463925"/>
          </a:xfr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665">
              <a:spcBef>
                <a:spcPct val="30000"/>
              </a:spcBef>
              <a:defRPr sz="1200">
                <a:solidFill>
                  <a:schemeClr val="tx1"/>
                </a:solidFill>
                <a:latin typeface="Times New Roman" pitchFamily="18" charset="0"/>
              </a:defRPr>
            </a:lvl1pPr>
            <a:lvl2pPr marL="731731" indent="-281435" defTabSz="914665">
              <a:spcBef>
                <a:spcPct val="30000"/>
              </a:spcBef>
              <a:defRPr sz="1200">
                <a:solidFill>
                  <a:schemeClr val="tx1"/>
                </a:solidFill>
                <a:latin typeface="Times New Roman" pitchFamily="18" charset="0"/>
              </a:defRPr>
            </a:lvl2pPr>
            <a:lvl3pPr marL="1125741" indent="-225148" defTabSz="914665">
              <a:spcBef>
                <a:spcPct val="30000"/>
              </a:spcBef>
              <a:defRPr sz="1200">
                <a:solidFill>
                  <a:schemeClr val="tx1"/>
                </a:solidFill>
                <a:latin typeface="Times New Roman" pitchFamily="18" charset="0"/>
              </a:defRPr>
            </a:lvl3pPr>
            <a:lvl4pPr marL="1576037" indent="-225148" defTabSz="914665">
              <a:spcBef>
                <a:spcPct val="30000"/>
              </a:spcBef>
              <a:defRPr sz="1200">
                <a:solidFill>
                  <a:schemeClr val="tx1"/>
                </a:solidFill>
                <a:latin typeface="Times New Roman" pitchFamily="18" charset="0"/>
              </a:defRPr>
            </a:lvl4pPr>
            <a:lvl5pPr marL="2026333" indent="-225148" defTabSz="914665">
              <a:spcBef>
                <a:spcPct val="30000"/>
              </a:spcBef>
              <a:defRPr sz="1200">
                <a:solidFill>
                  <a:schemeClr val="tx1"/>
                </a:solidFill>
                <a:latin typeface="Times New Roman" pitchFamily="18" charset="0"/>
              </a:defRPr>
            </a:lvl5pPr>
            <a:lvl6pPr marL="2476630" indent="-225148" defTabSz="914665" eaLnBrk="0" fontAlgn="base" hangingPunct="0">
              <a:spcBef>
                <a:spcPct val="30000"/>
              </a:spcBef>
              <a:spcAft>
                <a:spcPct val="0"/>
              </a:spcAft>
              <a:defRPr sz="1200">
                <a:solidFill>
                  <a:schemeClr val="tx1"/>
                </a:solidFill>
                <a:latin typeface="Times New Roman" pitchFamily="18" charset="0"/>
              </a:defRPr>
            </a:lvl6pPr>
            <a:lvl7pPr marL="2926926" indent="-225148" defTabSz="914665" eaLnBrk="0" fontAlgn="base" hangingPunct="0">
              <a:spcBef>
                <a:spcPct val="30000"/>
              </a:spcBef>
              <a:spcAft>
                <a:spcPct val="0"/>
              </a:spcAft>
              <a:defRPr sz="1200">
                <a:solidFill>
                  <a:schemeClr val="tx1"/>
                </a:solidFill>
                <a:latin typeface="Times New Roman" pitchFamily="18" charset="0"/>
              </a:defRPr>
            </a:lvl7pPr>
            <a:lvl8pPr marL="3377222" indent="-225148" defTabSz="914665" eaLnBrk="0" fontAlgn="base" hangingPunct="0">
              <a:spcBef>
                <a:spcPct val="30000"/>
              </a:spcBef>
              <a:spcAft>
                <a:spcPct val="0"/>
              </a:spcAft>
              <a:defRPr sz="1200">
                <a:solidFill>
                  <a:schemeClr val="tx1"/>
                </a:solidFill>
                <a:latin typeface="Times New Roman" pitchFamily="18" charset="0"/>
              </a:defRPr>
            </a:lvl8pPr>
            <a:lvl9pPr marL="3827518" indent="-225148" defTabSz="91466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5927031-9231-4C38-9412-35AECC1615D1}" type="slidenum">
              <a:rPr lang="en-US" altLang="en-US" smtClean="0"/>
              <a:pPr>
                <a:spcBef>
                  <a:spcPct val="0"/>
                </a:spcBef>
              </a:pPr>
              <a:t>5</a:t>
            </a:fld>
            <a:endParaRPr lang="en-US" altLang="en-US"/>
          </a:p>
        </p:txBody>
      </p:sp>
    </p:spTree>
    <p:extLst>
      <p:ext uri="{BB962C8B-B14F-4D97-AF65-F5344CB8AC3E}">
        <p14:creationId xmlns:p14="http://schemas.microsoft.com/office/powerpoint/2010/main" val="22587443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8864B-1695-894C-A189-503DB690DDA1}" type="slidenum">
              <a:rPr lang="en-US" smtClean="0"/>
              <a:pPr/>
              <a:t>33</a:t>
            </a:fld>
            <a:endParaRPr lang="en-US" dirty="0"/>
          </a:p>
        </p:txBody>
      </p:sp>
    </p:spTree>
    <p:extLst>
      <p:ext uri="{BB962C8B-B14F-4D97-AF65-F5344CB8AC3E}">
        <p14:creationId xmlns:p14="http://schemas.microsoft.com/office/powerpoint/2010/main" val="5279155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1988864B-1695-894C-A189-503DB690DDA1}" type="slidenum">
              <a:rPr lang="en-US" smtClean="0"/>
              <a:pPr/>
              <a:t>35</a:t>
            </a:fld>
            <a:endParaRPr lang="en-US" dirty="0"/>
          </a:p>
        </p:txBody>
      </p:sp>
    </p:spTree>
    <p:extLst>
      <p:ext uri="{BB962C8B-B14F-4D97-AF65-F5344CB8AC3E}">
        <p14:creationId xmlns:p14="http://schemas.microsoft.com/office/powerpoint/2010/main" val="3161684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8864B-1695-894C-A189-503DB690DDA1}" type="slidenum">
              <a:rPr lang="en-US" smtClean="0"/>
              <a:pPr/>
              <a:t>42</a:t>
            </a:fld>
            <a:endParaRPr lang="en-US" dirty="0"/>
          </a:p>
        </p:txBody>
      </p:sp>
    </p:spTree>
    <p:extLst>
      <p:ext uri="{BB962C8B-B14F-4D97-AF65-F5344CB8AC3E}">
        <p14:creationId xmlns:p14="http://schemas.microsoft.com/office/powerpoint/2010/main" val="2883720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0EEBBD-9EAA-4A13-9EBE-F24EDB80132A}" type="slidenum">
              <a:rPr lang="en-US" smtClean="0"/>
              <a:t>43</a:t>
            </a:fld>
            <a:endParaRPr lang="en-US" dirty="0"/>
          </a:p>
        </p:txBody>
      </p:sp>
    </p:spTree>
    <p:extLst>
      <p:ext uri="{BB962C8B-B14F-4D97-AF65-F5344CB8AC3E}">
        <p14:creationId xmlns:p14="http://schemas.microsoft.com/office/powerpoint/2010/main" val="22735510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job is to assist</a:t>
            </a:r>
            <a:r>
              <a:rPr lang="en-US" baseline="0" dirty="0"/>
              <a:t> state within our regions with legislative and regulatory issues, association issues including leadership succession and volunteer recruitment and provisions of ASHA resources, trends, and national perspective. We also want to serve as your “go to” person at the National Office so that you as leaders and members won’t have to wait or be referred around the office , but will be able to contact us directly ( direct line is on my business card) and if we can’t answer your questions, we will find the correct person in the office who can.</a:t>
            </a:r>
            <a:endParaRPr lang="en-US" dirty="0"/>
          </a:p>
        </p:txBody>
      </p:sp>
      <p:sp>
        <p:nvSpPr>
          <p:cNvPr id="4" name="Slide Number Placeholder 3"/>
          <p:cNvSpPr>
            <a:spLocks noGrp="1"/>
          </p:cNvSpPr>
          <p:nvPr>
            <p:ph type="sldNum" sz="quarter" idx="10"/>
          </p:nvPr>
        </p:nvSpPr>
        <p:spPr/>
        <p:txBody>
          <a:bodyPr/>
          <a:lstStyle/>
          <a:p>
            <a:fld id="{93E2C0CC-5793-4D0C-BC13-3018B8D65EC5}" type="slidenum">
              <a:rPr lang="en-US" smtClean="0"/>
              <a:t>44</a:t>
            </a:fld>
            <a:endParaRPr lang="en-US" dirty="0"/>
          </a:p>
        </p:txBody>
      </p:sp>
    </p:spTree>
    <p:extLst>
      <p:ext uri="{BB962C8B-B14F-4D97-AF65-F5344CB8AC3E}">
        <p14:creationId xmlns:p14="http://schemas.microsoft.com/office/powerpoint/2010/main" val="666024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9558"/>
            <a:endParaRPr lang="en-US" dirty="0"/>
          </a:p>
          <a:p>
            <a:endParaRPr lang="en-US" dirty="0"/>
          </a:p>
        </p:txBody>
      </p:sp>
      <p:sp>
        <p:nvSpPr>
          <p:cNvPr id="4" name="Slide Number Placeholder 3"/>
          <p:cNvSpPr>
            <a:spLocks noGrp="1"/>
          </p:cNvSpPr>
          <p:nvPr>
            <p:ph type="sldNum" sz="quarter" idx="10"/>
          </p:nvPr>
        </p:nvSpPr>
        <p:spPr/>
        <p:txBody>
          <a:bodyPr/>
          <a:lstStyle/>
          <a:p>
            <a:fld id="{FBF4FE2B-8582-4AB5-ACA4-1ED735DF80C3}" type="slidenum">
              <a:rPr lang="en-US" smtClean="0"/>
              <a:t>47</a:t>
            </a:fld>
            <a:endParaRPr lang="en-US" dirty="0"/>
          </a:p>
        </p:txBody>
      </p:sp>
    </p:spTree>
    <p:extLst>
      <p:ext uri="{BB962C8B-B14F-4D97-AF65-F5344CB8AC3E}">
        <p14:creationId xmlns:p14="http://schemas.microsoft.com/office/powerpoint/2010/main" val="2042043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8864B-1695-894C-A189-503DB690DDA1}" type="slidenum">
              <a:rPr lang="en-US" smtClean="0"/>
              <a:pPr/>
              <a:t>48</a:t>
            </a:fld>
            <a:endParaRPr lang="en-US" dirty="0"/>
          </a:p>
        </p:txBody>
      </p:sp>
    </p:spTree>
    <p:extLst>
      <p:ext uri="{BB962C8B-B14F-4D97-AF65-F5344CB8AC3E}">
        <p14:creationId xmlns:p14="http://schemas.microsoft.com/office/powerpoint/2010/main" val="1968591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 </a:t>
            </a:r>
          </a:p>
          <a:p>
            <a:r>
              <a:rPr lang="en-US" dirty="0"/>
              <a:t>ASHA recommends that the U.S. Department of Education provide necessary oversight by examining the practices of state and localities to ensure that: </a:t>
            </a:r>
          </a:p>
          <a:p>
            <a:r>
              <a:rPr lang="en-US" dirty="0"/>
              <a:t> FAPE is provided to students with ASD and is an individual determination made on a case-by-case basis that ensures the full complement of appropriate providers and services are available. </a:t>
            </a:r>
          </a:p>
          <a:p>
            <a:r>
              <a:rPr lang="en-US" dirty="0"/>
              <a:t> The ABA therapist may serve as a member of the team, but may not restrict access to services of speech-language pathologists and other specialized instructional support personnel (SISPs), such as occupational therapists. </a:t>
            </a:r>
          </a:p>
          <a:p>
            <a:r>
              <a:rPr lang="en-US" dirty="0"/>
              <a:t> ABA therapists are not performing tasks and functions outside of their scope of practice and that speech-language pathologists, who are qualified providers, are fully engaged in the assessment and decision-making process for students with ASD as part of the IEP/IFSP team. </a:t>
            </a:r>
          </a:p>
          <a:p>
            <a:r>
              <a:rPr lang="en-US" dirty="0"/>
              <a:t> No one treatment method is recommended or used for all students with ASD. </a:t>
            </a:r>
          </a:p>
          <a:p>
            <a:r>
              <a:rPr lang="en-US" dirty="0"/>
              <a:t> Ensure the compliance monitoring process addresses these recommendations. </a:t>
            </a:r>
          </a:p>
          <a:p>
            <a:endParaRPr lang="en-US" dirty="0"/>
          </a:p>
          <a:p>
            <a:endParaRPr lang="en-US" dirty="0"/>
          </a:p>
          <a:p>
            <a:r>
              <a:rPr lang="en-US" dirty="0"/>
              <a:t> </a:t>
            </a:r>
          </a:p>
          <a:p>
            <a:r>
              <a:rPr lang="en-US" b="1" dirty="0"/>
              <a:t>American Speech-Language-Hearing Association (ASHA) </a:t>
            </a:r>
            <a:endParaRPr lang="en-US" dirty="0"/>
          </a:p>
          <a:p>
            <a:endParaRPr lang="en-US" dirty="0"/>
          </a:p>
          <a:p>
            <a:r>
              <a:rPr lang="en-US" dirty="0"/>
              <a:t> </a:t>
            </a:r>
          </a:p>
          <a:p>
            <a:r>
              <a:rPr lang="en-US" b="1" dirty="0"/>
              <a:t>January 2015 </a:t>
            </a:r>
            <a:endParaRPr lang="en-US" dirty="0"/>
          </a:p>
          <a:p>
            <a:endParaRPr lang="en-US" dirty="0"/>
          </a:p>
          <a:p>
            <a:r>
              <a:rPr lang="en-US" dirty="0"/>
              <a:t> </a:t>
            </a:r>
          </a:p>
          <a:p>
            <a:r>
              <a:rPr lang="en-US" b="1" dirty="0"/>
              <a:t>Action: </a:t>
            </a:r>
            <a:r>
              <a:rPr lang="en-US" dirty="0"/>
              <a:t>ASHA requests that the U.S. Department of Education (ED) issue a statement that ABA is not the only therapy that schools can offer to children with ASD and that the school systems that rely solely on ABA for ASD are in violation of FAPE. ASHA also requests ED to issue a policy statement that indicates that children with ASD must be provided with the full complement of services to meet their individual needs. </a:t>
            </a:r>
          </a:p>
          <a:p>
            <a:endParaRPr lang="en-US" dirty="0"/>
          </a:p>
          <a:p>
            <a:endParaRPr lang="en-US" dirty="0"/>
          </a:p>
          <a:p>
            <a:r>
              <a:rPr lang="en-US" dirty="0"/>
              <a:t> </a:t>
            </a:r>
          </a:p>
          <a:p>
            <a:r>
              <a:rPr lang="en-US" dirty="0"/>
              <a:t>ASHA recommends that the U.S. Department of Education provide necessary oversight by examining the practices of state and localities to ensure that: </a:t>
            </a:r>
          </a:p>
          <a:p>
            <a:r>
              <a:rPr lang="en-US" dirty="0"/>
              <a:t> FAPE is provided to students with ASD and is an individual determination made on a case-by-case basis that ensures the full complement of appropriate providers and services are available. </a:t>
            </a:r>
          </a:p>
          <a:p>
            <a:r>
              <a:rPr lang="en-US" dirty="0"/>
              <a:t> The ABA therapist may serve as a member of the team, but may not restrict access to services of speech-language pathologists and other specialized instructional support personnel (SISPs), such as occupational therapists. </a:t>
            </a:r>
          </a:p>
          <a:p>
            <a:r>
              <a:rPr lang="en-US" dirty="0"/>
              <a:t> ABA therapists are not performing tasks and functions outside of their scope of practice and that speech-language pathologists, who are qualified providers, are fully engaged in the assessment and decision-making process for students with ASD as part of the IEP/IFSP team. </a:t>
            </a:r>
          </a:p>
          <a:p>
            <a:r>
              <a:rPr lang="en-US" dirty="0"/>
              <a:t> No one treatment method is recommended or used for all students with ASD. </a:t>
            </a:r>
          </a:p>
          <a:p>
            <a:r>
              <a:rPr lang="en-US" dirty="0"/>
              <a:t> Ensure the compliance monitoring process addresses these recommendations. </a:t>
            </a:r>
          </a:p>
          <a:p>
            <a:endParaRPr lang="en-US" dirty="0"/>
          </a:p>
          <a:p>
            <a:endParaRPr lang="en-US" dirty="0"/>
          </a:p>
          <a:p>
            <a:r>
              <a:rPr lang="en-US" dirty="0"/>
              <a:t> </a:t>
            </a:r>
            <a:endParaRPr lang="en-US" dirty="0" smtClean="0">
              <a:effectLst/>
            </a:endParaRPr>
          </a:p>
          <a:p>
            <a:r>
              <a:rPr lang="en-US" b="1" dirty="0"/>
              <a:t> </a:t>
            </a:r>
            <a:endParaRPr lang="en-US" dirty="0"/>
          </a:p>
        </p:txBody>
      </p:sp>
      <p:sp>
        <p:nvSpPr>
          <p:cNvPr id="4" name="Slide Number Placeholder 3"/>
          <p:cNvSpPr>
            <a:spLocks noGrp="1"/>
          </p:cNvSpPr>
          <p:nvPr>
            <p:ph type="sldNum" sz="quarter" idx="10"/>
          </p:nvPr>
        </p:nvSpPr>
        <p:spPr/>
        <p:txBody>
          <a:bodyPr/>
          <a:lstStyle/>
          <a:p>
            <a:fld id="{700EEBBD-9EAA-4A13-9EBE-F24EDB80132A}" type="slidenum">
              <a:rPr lang="en-US" smtClean="0"/>
              <a:t>49</a:t>
            </a:fld>
            <a:endParaRPr lang="en-US"/>
          </a:p>
        </p:txBody>
      </p:sp>
    </p:spTree>
    <p:extLst>
      <p:ext uri="{BB962C8B-B14F-4D97-AF65-F5344CB8AC3E}">
        <p14:creationId xmlns:p14="http://schemas.microsoft.com/office/powerpoint/2010/main" val="4193420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8864B-1695-894C-A189-503DB690DDA1}" type="slidenum">
              <a:rPr lang="en-US" smtClean="0"/>
              <a:pPr/>
              <a:t>50</a:t>
            </a:fld>
            <a:endParaRPr lang="en-US" dirty="0"/>
          </a:p>
        </p:txBody>
      </p:sp>
    </p:spTree>
    <p:extLst>
      <p:ext uri="{BB962C8B-B14F-4D97-AF65-F5344CB8AC3E}">
        <p14:creationId xmlns:p14="http://schemas.microsoft.com/office/powerpoint/2010/main" val="3015358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8864B-1695-894C-A189-503DB690DDA1}" type="slidenum">
              <a:rPr lang="en-US" smtClean="0"/>
              <a:pPr/>
              <a:t>52</a:t>
            </a:fld>
            <a:endParaRPr lang="en-US" dirty="0"/>
          </a:p>
        </p:txBody>
      </p:sp>
    </p:spTree>
    <p:extLst>
      <p:ext uri="{BB962C8B-B14F-4D97-AF65-F5344CB8AC3E}">
        <p14:creationId xmlns:p14="http://schemas.microsoft.com/office/powerpoint/2010/main" val="359445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417" indent="-17241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1988864B-1695-894C-A189-503DB690DDA1}" type="slidenum">
              <a:rPr lang="en-US" smtClean="0"/>
              <a:pPr/>
              <a:t>6</a:t>
            </a:fld>
            <a:endParaRPr lang="en-US" dirty="0"/>
          </a:p>
        </p:txBody>
      </p:sp>
    </p:spTree>
    <p:extLst>
      <p:ext uri="{BB962C8B-B14F-4D97-AF65-F5344CB8AC3E}">
        <p14:creationId xmlns:p14="http://schemas.microsoft.com/office/powerpoint/2010/main" val="976437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49250" y="692150"/>
            <a:ext cx="6159500" cy="3463925"/>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825">
              <a:spcBef>
                <a:spcPct val="30000"/>
              </a:spcBef>
              <a:defRPr sz="1200">
                <a:solidFill>
                  <a:schemeClr val="tx1"/>
                </a:solidFill>
                <a:latin typeface="Times New Roman" pitchFamily="18" charset="0"/>
              </a:defRPr>
            </a:lvl1pPr>
            <a:lvl2pPr marL="735859" indent="-283023" defTabSz="919825">
              <a:spcBef>
                <a:spcPct val="30000"/>
              </a:spcBef>
              <a:defRPr sz="1200">
                <a:solidFill>
                  <a:schemeClr val="tx1"/>
                </a:solidFill>
                <a:latin typeface="Times New Roman" pitchFamily="18" charset="0"/>
              </a:defRPr>
            </a:lvl2pPr>
            <a:lvl3pPr marL="1132092" indent="-226419" defTabSz="919825">
              <a:spcBef>
                <a:spcPct val="30000"/>
              </a:spcBef>
              <a:defRPr sz="1200">
                <a:solidFill>
                  <a:schemeClr val="tx1"/>
                </a:solidFill>
                <a:latin typeface="Times New Roman" pitchFamily="18" charset="0"/>
              </a:defRPr>
            </a:lvl3pPr>
            <a:lvl4pPr marL="1584928" indent="-226419" defTabSz="919825">
              <a:spcBef>
                <a:spcPct val="30000"/>
              </a:spcBef>
              <a:defRPr sz="1200">
                <a:solidFill>
                  <a:schemeClr val="tx1"/>
                </a:solidFill>
                <a:latin typeface="Times New Roman" pitchFamily="18" charset="0"/>
              </a:defRPr>
            </a:lvl4pPr>
            <a:lvl5pPr marL="2037765" indent="-226419" defTabSz="919825">
              <a:spcBef>
                <a:spcPct val="30000"/>
              </a:spcBef>
              <a:defRPr sz="1200">
                <a:solidFill>
                  <a:schemeClr val="tx1"/>
                </a:solidFill>
                <a:latin typeface="Times New Roman" pitchFamily="18" charset="0"/>
              </a:defRPr>
            </a:lvl5pPr>
            <a:lvl6pPr marL="2490602" indent="-226419" defTabSz="919825" eaLnBrk="0" fontAlgn="base" hangingPunct="0">
              <a:spcBef>
                <a:spcPct val="30000"/>
              </a:spcBef>
              <a:spcAft>
                <a:spcPct val="0"/>
              </a:spcAft>
              <a:defRPr sz="1200">
                <a:solidFill>
                  <a:schemeClr val="tx1"/>
                </a:solidFill>
                <a:latin typeface="Times New Roman" pitchFamily="18" charset="0"/>
              </a:defRPr>
            </a:lvl6pPr>
            <a:lvl7pPr marL="2943439" indent="-226419" defTabSz="919825" eaLnBrk="0" fontAlgn="base" hangingPunct="0">
              <a:spcBef>
                <a:spcPct val="30000"/>
              </a:spcBef>
              <a:spcAft>
                <a:spcPct val="0"/>
              </a:spcAft>
              <a:defRPr sz="1200">
                <a:solidFill>
                  <a:schemeClr val="tx1"/>
                </a:solidFill>
                <a:latin typeface="Times New Roman" pitchFamily="18" charset="0"/>
              </a:defRPr>
            </a:lvl7pPr>
            <a:lvl8pPr marL="3396275" indent="-226419" defTabSz="919825" eaLnBrk="0" fontAlgn="base" hangingPunct="0">
              <a:spcBef>
                <a:spcPct val="30000"/>
              </a:spcBef>
              <a:spcAft>
                <a:spcPct val="0"/>
              </a:spcAft>
              <a:defRPr sz="1200">
                <a:solidFill>
                  <a:schemeClr val="tx1"/>
                </a:solidFill>
                <a:latin typeface="Times New Roman" pitchFamily="18" charset="0"/>
              </a:defRPr>
            </a:lvl8pPr>
            <a:lvl9pPr marL="3849112" indent="-226419" defTabSz="9198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3E83FDA-765F-4BF2-974B-4C625A58C357}" type="slidenum">
              <a:rPr lang="en-US" altLang="en-US" smtClean="0"/>
              <a:pPr>
                <a:spcBef>
                  <a:spcPct val="0"/>
                </a:spcBef>
              </a:pPr>
              <a:t>61</a:t>
            </a:fld>
            <a:endParaRPr lang="en-US" altLang="en-US"/>
          </a:p>
        </p:txBody>
      </p:sp>
    </p:spTree>
    <p:extLst>
      <p:ext uri="{BB962C8B-B14F-4D97-AF65-F5344CB8AC3E}">
        <p14:creationId xmlns:p14="http://schemas.microsoft.com/office/powerpoint/2010/main" val="786768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8864B-1695-894C-A189-503DB690DDA1}" type="slidenum">
              <a:rPr lang="en-US" smtClean="0"/>
              <a:pPr/>
              <a:t>7</a:t>
            </a:fld>
            <a:endParaRPr lang="en-US" dirty="0"/>
          </a:p>
        </p:txBody>
      </p:sp>
    </p:spTree>
    <p:extLst>
      <p:ext uri="{BB962C8B-B14F-4D97-AF65-F5344CB8AC3E}">
        <p14:creationId xmlns:p14="http://schemas.microsoft.com/office/powerpoint/2010/main" val="3321782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8864B-1695-894C-A189-503DB690DDA1}" type="slidenum">
              <a:rPr lang="en-US" smtClean="0"/>
              <a:pPr/>
              <a:t>10</a:t>
            </a:fld>
            <a:endParaRPr lang="en-US" dirty="0"/>
          </a:p>
        </p:txBody>
      </p:sp>
    </p:spTree>
    <p:extLst>
      <p:ext uri="{BB962C8B-B14F-4D97-AF65-F5344CB8AC3E}">
        <p14:creationId xmlns:p14="http://schemas.microsoft.com/office/powerpoint/2010/main" val="2415122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HR</a:t>
            </a:r>
            <a:r>
              <a:rPr lang="en-US" baseline="0" dirty="0" smtClean="0"/>
              <a:t> 610: </a:t>
            </a:r>
            <a:r>
              <a:rPr lang="en-US" dirty="0" smtClean="0"/>
              <a:t>A bill to distribute</a:t>
            </a:r>
            <a:r>
              <a:rPr lang="en-US" baseline="0" dirty="0" smtClean="0"/>
              <a:t> federal funds for elementary and secondary education in the form of vouchers to eligible students. It only has 2 co-sponsors and according to a legislative overview site has less than 1% chance of passing ( a statement bill)</a:t>
            </a:r>
          </a:p>
          <a:p>
            <a:r>
              <a:rPr lang="en-US" baseline="0" dirty="0" smtClean="0"/>
              <a:t>Bills to eliminate state licensure: overwhelming support from many sectors- withdrawn</a:t>
            </a:r>
            <a:r>
              <a:rPr lang="en-US" dirty="0" smtClean="0"/>
              <a:t> </a:t>
            </a:r>
            <a:endParaRPr lang="en-US" dirty="0"/>
          </a:p>
        </p:txBody>
      </p:sp>
      <p:sp>
        <p:nvSpPr>
          <p:cNvPr id="4" name="Slide Number Placeholder 3"/>
          <p:cNvSpPr>
            <a:spLocks noGrp="1"/>
          </p:cNvSpPr>
          <p:nvPr>
            <p:ph type="sldNum" sz="quarter" idx="10"/>
          </p:nvPr>
        </p:nvSpPr>
        <p:spPr/>
        <p:txBody>
          <a:bodyPr/>
          <a:lstStyle/>
          <a:p>
            <a:fld id="{1988864B-1695-894C-A189-503DB690DDA1}" type="slidenum">
              <a:rPr lang="en-US" smtClean="0"/>
              <a:pPr/>
              <a:t>12</a:t>
            </a:fld>
            <a:endParaRPr lang="en-US" dirty="0"/>
          </a:p>
        </p:txBody>
      </p:sp>
    </p:spTree>
    <p:extLst>
      <p:ext uri="{BB962C8B-B14F-4D97-AF65-F5344CB8AC3E}">
        <p14:creationId xmlns:p14="http://schemas.microsoft.com/office/powerpoint/2010/main" val="2532107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417" indent="-172417">
              <a:buFont typeface="Arial" panose="020B0604020202020204" pitchFamily="34" charset="0"/>
              <a:buChar char="•"/>
            </a:pPr>
            <a:r>
              <a:rPr lang="en-US" dirty="0"/>
              <a:t>Dr. Tom Price is Chair of the House Budget Committee.  As a staunch conservative, he supported eliminating the ACA, and cutting funding for Medicare, Medicaid, CHIP Reauthorization, and Planned Parenthood.  He has introduced legislation to turn Medicaid into a block grant program and to cut $910 billion out of the program over 10 years (1/3 of its budget).</a:t>
            </a:r>
            <a:r>
              <a:rPr lang="en-US" baseline="0" dirty="0"/>
              <a:t> He supports turning Medicare from an entitlements to a premium support (voucher) program. He supports demonstration projects, but is critical of CMMI, and supports balance billing of Medicare beneficiaries. </a:t>
            </a:r>
          </a:p>
          <a:p>
            <a:pPr marL="172417" indent="-172417">
              <a:buFont typeface="Arial" panose="020B0604020202020204" pitchFamily="34" charset="0"/>
              <a:buChar char="•"/>
            </a:pPr>
            <a:endParaRPr lang="en-US" baseline="0" dirty="0"/>
          </a:p>
          <a:p>
            <a:pPr marL="172417" indent="-172417">
              <a:buFont typeface="Arial" panose="020B0604020202020204" pitchFamily="34" charset="0"/>
              <a:buChar char="•"/>
            </a:pPr>
            <a:r>
              <a:rPr lang="en-US" baseline="0" dirty="0"/>
              <a:t>Dr. </a:t>
            </a:r>
            <a:r>
              <a:rPr lang="en-US" baseline="0" dirty="0" err="1"/>
              <a:t>Seema</a:t>
            </a:r>
            <a:r>
              <a:rPr lang="en-US" baseline="0" dirty="0"/>
              <a:t> Varma is a Medicaid consultant, CEO of SVC, where she has advised Governors and state Medicaid agencies on Medicaid, insurance and health policy.  She is close to VP Pence and helped design the Healthy Indiana Plan, the nation’s first consumer-directed Medicaid program, and worked with Republican governors for Medicaid waivers, work and pay contribution requirements for Medicaid beneficiaries.   </a:t>
            </a:r>
            <a:endParaRPr lang="en-US" dirty="0"/>
          </a:p>
        </p:txBody>
      </p:sp>
      <p:sp>
        <p:nvSpPr>
          <p:cNvPr id="4" name="Slide Number Placeholder 3"/>
          <p:cNvSpPr>
            <a:spLocks noGrp="1"/>
          </p:cNvSpPr>
          <p:nvPr>
            <p:ph type="sldNum" sz="quarter" idx="10"/>
          </p:nvPr>
        </p:nvSpPr>
        <p:spPr/>
        <p:txBody>
          <a:bodyPr/>
          <a:lstStyle/>
          <a:p>
            <a:fld id="{1988864B-1695-894C-A189-503DB690DDA1}" type="slidenum">
              <a:rPr lang="en-US" smtClean="0"/>
              <a:pPr/>
              <a:t>16</a:t>
            </a:fld>
            <a:endParaRPr lang="en-US" dirty="0"/>
          </a:p>
        </p:txBody>
      </p:sp>
    </p:spTree>
    <p:extLst>
      <p:ext uri="{BB962C8B-B14F-4D97-AF65-F5344CB8AC3E}">
        <p14:creationId xmlns:p14="http://schemas.microsoft.com/office/powerpoint/2010/main" val="3068275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7"/>
              </a:spcBef>
              <a:spcAft>
                <a:spcPts val="604"/>
              </a:spcAft>
            </a:pPr>
            <a:r>
              <a:rPr lang="en-US" dirty="0"/>
              <a:t>Market-driven solutions with significant involvement from:</a:t>
            </a:r>
          </a:p>
          <a:p>
            <a:pPr marL="459779" indent="-459779">
              <a:spcBef>
                <a:spcPts val="1207"/>
              </a:spcBef>
              <a:spcAft>
                <a:spcPts val="604"/>
              </a:spcAft>
              <a:buFont typeface="Arial" panose="020B0604020202020204" pitchFamily="34" charset="0"/>
              <a:buChar char="•"/>
            </a:pPr>
            <a:r>
              <a:rPr lang="en-US" dirty="0"/>
              <a:t>State &amp; local government entities</a:t>
            </a:r>
          </a:p>
          <a:p>
            <a:pPr marL="459779" indent="-459779">
              <a:spcBef>
                <a:spcPts val="1207"/>
              </a:spcBef>
              <a:spcAft>
                <a:spcPts val="604"/>
              </a:spcAft>
              <a:buFont typeface="Arial" panose="020B0604020202020204" pitchFamily="34" charset="0"/>
              <a:buChar char="•"/>
            </a:pPr>
            <a:r>
              <a:rPr lang="en-US" dirty="0"/>
              <a:t>Private sector, not-for-profit, non-profit, and business organizations</a:t>
            </a:r>
          </a:p>
          <a:p>
            <a:pPr marL="459779" indent="-459779">
              <a:spcBef>
                <a:spcPts val="1207"/>
              </a:spcBef>
              <a:spcAft>
                <a:spcPts val="604"/>
              </a:spcAft>
              <a:buFont typeface="Arial" panose="020B0604020202020204" pitchFamily="34" charset="0"/>
              <a:buChar char="•"/>
            </a:pPr>
            <a:r>
              <a:rPr lang="en-US" dirty="0"/>
              <a:t>Academic &amp; think tank institutions relying on hard data &amp; verified information</a:t>
            </a:r>
            <a:endParaRPr lang="en-US" sz="1600" dirty="0"/>
          </a:p>
          <a:p>
            <a:endParaRPr lang="en-US" dirty="0"/>
          </a:p>
        </p:txBody>
      </p:sp>
      <p:sp>
        <p:nvSpPr>
          <p:cNvPr id="4" name="Slide Number Placeholder 3"/>
          <p:cNvSpPr>
            <a:spLocks noGrp="1"/>
          </p:cNvSpPr>
          <p:nvPr>
            <p:ph type="sldNum" sz="quarter" idx="10"/>
          </p:nvPr>
        </p:nvSpPr>
        <p:spPr/>
        <p:txBody>
          <a:bodyPr/>
          <a:lstStyle/>
          <a:p>
            <a:fld id="{1988864B-1695-894C-A189-503DB690DDA1}" type="slidenum">
              <a:rPr lang="en-US" smtClean="0"/>
              <a:pPr/>
              <a:t>17</a:t>
            </a:fld>
            <a:endParaRPr lang="en-US" dirty="0"/>
          </a:p>
        </p:txBody>
      </p:sp>
    </p:spTree>
    <p:extLst>
      <p:ext uri="{BB962C8B-B14F-4D97-AF65-F5344CB8AC3E}">
        <p14:creationId xmlns:p14="http://schemas.microsoft.com/office/powerpoint/2010/main" val="1415251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a:t>1.	Rationale: </a:t>
            </a:r>
            <a:r>
              <a:rPr lang="en-US" dirty="0"/>
              <a:t>Block granting proposals are estimated to potentially reduce federal and state expenditures on health care through the Medicaid program by up to $450 billion over 10 years. Block granting and per capita caps based upon federal poverty census data within states as commonly proposed would dramatically affect members and consumers in states where Medicaid has expanded and where optional populations are covered. Block grants and caps </a:t>
            </a:r>
            <a:r>
              <a:rPr lang="en-US" dirty="0" err="1"/>
              <a:t>disincentivize</a:t>
            </a:r>
            <a:r>
              <a:rPr lang="en-US" dirty="0"/>
              <a:t> enrollment and comprehensive coverage while promoting more restrictive coverage and eligibility criteria. This is a result of capped funding and proposed elimination of federal dollars to support additional enrollment or eligibility.</a:t>
            </a:r>
            <a:endParaRPr lang="en-US" b="1" dirty="0"/>
          </a:p>
          <a:p>
            <a:pPr>
              <a:lnSpc>
                <a:spcPct val="150000"/>
              </a:lnSpc>
            </a:pPr>
            <a:endParaRPr lang="en-US" b="1" dirty="0"/>
          </a:p>
          <a:p>
            <a:pPr>
              <a:lnSpc>
                <a:spcPct val="150000"/>
              </a:lnSpc>
            </a:pPr>
            <a:r>
              <a:rPr lang="en-US" b="1" dirty="0"/>
              <a:t>2.	Rationale:</a:t>
            </a:r>
            <a:r>
              <a:rPr lang="en-US" dirty="0"/>
              <a:t> School-based reimbursement from Medicaid for medically necessary services that are also educationally relevant would be threatened because the state Medicaid agency would have limited funds and be dis-incentivized to provide coverage for school-based services. School districts would continue to have to comply with IDEA law and ensure a free and appropriate public education. However, without the support of the Medicaid funding, the amount of services available for eligible children would significantly decrease, threatening students’ access to essential services. Employment of members would be negatively affected because of potentially reduced student eligibility for services resulting from increasingly restrictive standards driven by reduced funding.</a:t>
            </a:r>
          </a:p>
          <a:p>
            <a:pPr>
              <a:lnSpc>
                <a:spcPct val="150000"/>
              </a:lnSpc>
            </a:pPr>
            <a:endParaRPr lang="en-US" b="1" dirty="0"/>
          </a:p>
          <a:p>
            <a:pPr>
              <a:lnSpc>
                <a:spcPct val="150000"/>
              </a:lnSpc>
            </a:pPr>
            <a:r>
              <a:rPr lang="en-US" b="1" dirty="0"/>
              <a:t>3.	Rationale: </a:t>
            </a:r>
            <a:r>
              <a:rPr lang="en-US" dirty="0"/>
              <a:t>Under the proposed block grants, concerns have been raised regarding the federal government’s need to eliminate or relax federal mandates for Medicaid coverage and allow the states increased flexibility to make their own coverage determinations. The EPSDT mandate could be threatened with elimination or weakening of federal standards. There has been some deterioration of the mandate because of varying interpretations of EPSDT by managed care organizations contracted to operate Medicaid in several states.</a:t>
            </a:r>
          </a:p>
          <a:p>
            <a:pPr>
              <a:lnSpc>
                <a:spcPct val="150000"/>
              </a:lnSpc>
            </a:pPr>
            <a:endParaRPr lang="en-US" b="1" dirty="0"/>
          </a:p>
          <a:p>
            <a:pPr>
              <a:lnSpc>
                <a:spcPct val="150000"/>
              </a:lnSpc>
            </a:pPr>
            <a:r>
              <a:rPr lang="en-US" b="1" dirty="0"/>
              <a:t>4.	Rationale: </a:t>
            </a:r>
            <a:r>
              <a:rPr lang="en-US" dirty="0"/>
              <a:t>Repeal of the ACA prior to an agreement on a replacement strategy that continues to ensure access to quality health care is a threat to the country’s entire health system. Congressional partisanship threatens action on a compromise plan and Congress should not repeal the ACA until a compromise on replacement legislation is agreed upon.</a:t>
            </a:r>
          </a:p>
          <a:p>
            <a:pPr>
              <a:lnSpc>
                <a:spcPct val="150000"/>
              </a:lnSpc>
            </a:pPr>
            <a:r>
              <a:rPr lang="en-US" dirty="0"/>
              <a:t>Recent discussions to trim the essential health benefits places habilitation at particular risk moving forward as it was not a commonly covered service under private health plans prior to the ACA passage.</a:t>
            </a:r>
          </a:p>
          <a:p>
            <a:pPr>
              <a:lnSpc>
                <a:spcPct val="150000"/>
              </a:lnSpc>
            </a:pPr>
            <a:r>
              <a:rPr lang="en-US" dirty="0"/>
              <a:t>Habilitation provides critical access to medically necessary services for children with developmental delays, congenital disorders, impairments, and conditions that require the skilled services of audiologists and SLPs among a host of other professionals. Habilitation services help maximize an individual’s (commonly a child’s) ability to function as independently as possible, greatly enhancing educational performance, employment independence, and quality of life outcomes. Access to habilitation services must be preserved.</a:t>
            </a:r>
          </a:p>
          <a:p>
            <a:pPr>
              <a:lnSpc>
                <a:spcPct val="150000"/>
              </a:lnSpc>
            </a:pPr>
            <a:r>
              <a:rPr lang="en-US" dirty="0"/>
              <a:t>ASHA also recommends re-authorization of the Children’s Health Insurance Program (CHIP) to ensure that children intended to transition to ACA plans do not lose coverage if the ACA is repealed without specific provisions in place to ensure continued access to care for those children.</a:t>
            </a:r>
          </a:p>
          <a:p>
            <a:pPr>
              <a:lnSpc>
                <a:spcPct val="150000"/>
              </a:lnSpc>
            </a:pPr>
            <a:endParaRPr lang="en-US" b="1" dirty="0"/>
          </a:p>
          <a:p>
            <a:pPr>
              <a:lnSpc>
                <a:spcPct val="150000"/>
              </a:lnSpc>
            </a:pPr>
            <a:r>
              <a:rPr lang="en-US" b="1" dirty="0"/>
              <a:t>5.	Rationale: </a:t>
            </a:r>
            <a:r>
              <a:rPr lang="en-US" dirty="0"/>
              <a:t>While commonly discussed as a means to increase competition and reduce costs, the reality of interstate health plans has proven the opposite with larger entities crowding out smaller plans and reducing overall consumer choice. In addition, current proposals to allow interstate health plans would propose a threat to consumer protection and access to services including audiology and speech-language pathology for a variety of reasons.</a:t>
            </a:r>
          </a:p>
          <a:p>
            <a:pPr>
              <a:lnSpc>
                <a:spcPct val="150000"/>
              </a:lnSpc>
            </a:pPr>
            <a:r>
              <a:rPr lang="en-US" dirty="0"/>
              <a:t>First, interstate sale of private health plans would reduce the ability of state insurance commissioners from fully engaging in their consumer protection oversight role and not allow them the ability to fully enforce the laws within their state to ensure appropriate access to care by qualified, licensed, health care professionals.</a:t>
            </a:r>
          </a:p>
          <a:p>
            <a:pPr>
              <a:lnSpc>
                <a:spcPct val="150000"/>
              </a:lnSpc>
            </a:pPr>
            <a:r>
              <a:rPr lang="en-US" dirty="0"/>
              <a:t>Second, interstate plan sales would allow establishment of health plans in states with low coverage criteria and consumer protections and provide those plans for sales in states with more comprehensive requirements. This would essentially undermine the hard-fought state mandates we and other health professionals have achieved for autism coverage, habilitation, hearing health, </a:t>
            </a:r>
            <a:r>
              <a:rPr lang="en-US" dirty="0" err="1"/>
              <a:t>telepractice</a:t>
            </a:r>
            <a:r>
              <a:rPr lang="en-US" dirty="0"/>
              <a:t> recognition and co-payment parity.</a:t>
            </a:r>
          </a:p>
          <a:p>
            <a:pPr>
              <a:lnSpc>
                <a:spcPct val="150000"/>
              </a:lnSpc>
            </a:pPr>
            <a:r>
              <a:rPr lang="en-US" dirty="0"/>
              <a:t>It is in ASHA’s interest to continue to build our relationships with the National Association of Insurance Commissioners (NAIC), individual state commissioners and join them in opposition to interstate health plan sales. The NAIC has laid out plans for improving competition among health plans to improve consumer access and choice founded on the concept of interstate compacts. Such a proposal dovetails nicely with ASHA’s recent efforts toward developing interstate compacts for licensure of audiologists and speech-language pathologists.</a:t>
            </a:r>
          </a:p>
          <a:p>
            <a:pPr>
              <a:lnSpc>
                <a:spcPct val="150000"/>
              </a:lnSpc>
            </a:pPr>
            <a:endParaRPr lang="en-US" b="1" dirty="0"/>
          </a:p>
          <a:p>
            <a:pPr>
              <a:lnSpc>
                <a:spcPct val="150000"/>
              </a:lnSpc>
            </a:pPr>
            <a:r>
              <a:rPr lang="en-US" b="1" dirty="0"/>
              <a:t>6.	Rationale:</a:t>
            </a:r>
            <a:r>
              <a:rPr lang="en-US" dirty="0"/>
              <a:t> Recent discussions of privatizing Medicare, providing vouchers for consumer choice, and establishing tax credits for seniors to purchase health care of their choice ignore the reality that many senior citizens face. Too many seniors live in or near poverty or on limited fixed incomes and do not have the resources to buy health insurance on the open market because of pre-existing conditions. The actuarial impact of their age on health risks and premium costs, particularly without Affordable Care Act (ACA) protections, would make coverage unaffordable.</a:t>
            </a:r>
          </a:p>
          <a:p>
            <a:pPr>
              <a:lnSpc>
                <a:spcPct val="150000"/>
              </a:lnSpc>
            </a:pPr>
            <a:r>
              <a:rPr lang="en-US" dirty="0"/>
              <a:t>Even more concerning is the concept of providing seniors and individuals with disabilities with tax credits in order to purchase private health care. An overwhelming number of retired Americans and individuals with chronic conditions and disability determinations do not earn enough income to pay any amount of federal taxes. The concept of tax credits as a viable option for the majority of seniors and individuals with disabilities is reckless and undermines the foundational nature of Medicare as an entitlement funded by each individual through payroll taxes over the course of their employment careers.</a:t>
            </a:r>
          </a:p>
          <a:p>
            <a:pPr>
              <a:lnSpc>
                <a:spcPct val="150000"/>
              </a:lnSpc>
            </a:pPr>
            <a:endParaRPr lang="en-US" b="1" dirty="0"/>
          </a:p>
          <a:p>
            <a:pPr>
              <a:lnSpc>
                <a:spcPct val="150000"/>
              </a:lnSpc>
            </a:pPr>
            <a:r>
              <a:rPr lang="en-US" b="1" dirty="0"/>
              <a:t>7.	Rationale:</a:t>
            </a:r>
            <a:r>
              <a:rPr lang="en-US" dirty="0"/>
              <a:t> Similar to concerns about Medicare premium support proposals, Medicaid initiatives like those implemented in Indiana and elsewhere, to increase co-payments and co-insurance for Medicaid beneficiaries, fail to recognize the limited financial capacity of many individuals and families enrolled in the Medicaid program. While health savings accounts and high-deductible plans have a significant role to play in increasing consumer attention and focus on health care costs, quality and effectiveness, applying them to individuals who cannot afford the co-payments results in delaying and avoiding health care services that often help manage and prevent progression to more serious and costly conditions.</a:t>
            </a:r>
          </a:p>
          <a:p>
            <a:endParaRPr lang="en-US" dirty="0"/>
          </a:p>
        </p:txBody>
      </p:sp>
      <p:sp>
        <p:nvSpPr>
          <p:cNvPr id="4" name="Slide Number Placeholder 3"/>
          <p:cNvSpPr>
            <a:spLocks noGrp="1"/>
          </p:cNvSpPr>
          <p:nvPr>
            <p:ph type="sldNum" sz="quarter" idx="10"/>
          </p:nvPr>
        </p:nvSpPr>
        <p:spPr/>
        <p:txBody>
          <a:bodyPr/>
          <a:lstStyle/>
          <a:p>
            <a:fld id="{1988864B-1695-894C-A189-503DB690DDA1}" type="slidenum">
              <a:rPr lang="en-US" smtClean="0"/>
              <a:pPr/>
              <a:t>18</a:t>
            </a:fld>
            <a:endParaRPr lang="en-US" dirty="0"/>
          </a:p>
        </p:txBody>
      </p:sp>
    </p:spTree>
    <p:extLst>
      <p:ext uri="{BB962C8B-B14F-4D97-AF65-F5344CB8AC3E}">
        <p14:creationId xmlns:p14="http://schemas.microsoft.com/office/powerpoint/2010/main" val="3982107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atin typeface="Franklin Gothic Book" panose="020B05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7986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1337734" y="4265790"/>
            <a:ext cx="6722533" cy="984086"/>
          </a:xfrm>
          <a:prstGeom prst="rect">
            <a:avLst/>
          </a:prstGeom>
        </p:spPr>
        <p:txBody>
          <a:bodyPr/>
          <a:lstStyle>
            <a:lvl1pPr marL="0" indent="0">
              <a:buNone/>
              <a:defRPr sz="2664" b="0" i="0">
                <a:solidFill>
                  <a:srgbClr val="80A4B7"/>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CLICK HERE TO EDIT SUBTITLE</a:t>
            </a:r>
          </a:p>
        </p:txBody>
      </p:sp>
      <p:sp>
        <p:nvSpPr>
          <p:cNvPr id="15" name="Title 14"/>
          <p:cNvSpPr>
            <a:spLocks noGrp="1"/>
          </p:cNvSpPr>
          <p:nvPr>
            <p:ph type="title" hasCustomPrompt="1"/>
          </p:nvPr>
        </p:nvSpPr>
        <p:spPr>
          <a:xfrm>
            <a:off x="1337733" y="2136359"/>
            <a:ext cx="7120467" cy="2053381"/>
          </a:xfrm>
        </p:spPr>
        <p:txBody>
          <a:bodyPr anchor="b"/>
          <a:lstStyle>
            <a:lvl1pPr>
              <a:defRPr b="1" i="0">
                <a:latin typeface="Franklin Gothic Medium" panose="020B0603020102020204" pitchFamily="34" charset="0"/>
                <a:cs typeface="Franklin Gothic Medium" panose="020B0603020102020204" pitchFamily="34" charset="0"/>
              </a:defRPr>
            </a:lvl1pPr>
          </a:lstStyle>
          <a:p>
            <a:r>
              <a:rPr lang="en-US" dirty="0"/>
              <a:t>CLICK TO EDIT MASTER TITLE</a:t>
            </a:r>
          </a:p>
        </p:txBody>
      </p:sp>
      <p:sp>
        <p:nvSpPr>
          <p:cNvPr id="19" name="Text Placeholder 18"/>
          <p:cNvSpPr>
            <a:spLocks noGrp="1"/>
          </p:cNvSpPr>
          <p:nvPr>
            <p:ph type="body" sz="quarter" idx="11" hasCustomPrompt="1"/>
          </p:nvPr>
        </p:nvSpPr>
        <p:spPr>
          <a:xfrm>
            <a:off x="2743200" y="281835"/>
            <a:ext cx="8382000" cy="609036"/>
          </a:xfrm>
          <a:prstGeom prst="rect">
            <a:avLst/>
          </a:prstGeom>
        </p:spPr>
        <p:txBody>
          <a:bodyPr/>
          <a:lstStyle>
            <a:lvl1pPr marL="0" indent="0">
              <a:buNone/>
              <a:defRPr sz="2931" b="0" i="0" baseline="0">
                <a:solidFill>
                  <a:srgbClr val="80A4B7"/>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INSERT MEETING NAME</a:t>
            </a:r>
          </a:p>
        </p:txBody>
      </p:sp>
      <p:sp>
        <p:nvSpPr>
          <p:cNvPr id="22" name="Text Placeholder 21"/>
          <p:cNvSpPr>
            <a:spLocks noGrp="1"/>
          </p:cNvSpPr>
          <p:nvPr>
            <p:ph type="body" sz="quarter" idx="12" hasCustomPrompt="1"/>
          </p:nvPr>
        </p:nvSpPr>
        <p:spPr>
          <a:xfrm>
            <a:off x="1337733" y="5870431"/>
            <a:ext cx="6146800" cy="314606"/>
          </a:xfrm>
          <a:prstGeom prst="rect">
            <a:avLst/>
          </a:prstGeom>
        </p:spPr>
        <p:txBody>
          <a:bodyPr/>
          <a:lstStyle>
            <a:lvl1pPr marL="0" indent="0">
              <a:buNone/>
              <a:defRPr sz="1865" b="1" i="0">
                <a:solidFill>
                  <a:srgbClr val="00496F"/>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a:lvl2pPr marL="609036" indent="0">
              <a:buNone/>
              <a:defRPr/>
            </a:lvl2pPr>
          </a:lstStyle>
          <a:p>
            <a:pPr lvl="0"/>
            <a:r>
              <a:rPr lang="en-US" dirty="0"/>
              <a:t>Presenter Name</a:t>
            </a:r>
          </a:p>
        </p:txBody>
      </p:sp>
      <p:sp>
        <p:nvSpPr>
          <p:cNvPr id="24" name="Text Placeholder 23"/>
          <p:cNvSpPr>
            <a:spLocks noGrp="1"/>
          </p:cNvSpPr>
          <p:nvPr>
            <p:ph type="body" sz="quarter" idx="13" hasCustomPrompt="1"/>
          </p:nvPr>
        </p:nvSpPr>
        <p:spPr>
          <a:xfrm>
            <a:off x="1337734" y="6127454"/>
            <a:ext cx="6112933" cy="321436"/>
          </a:xfrm>
          <a:prstGeom prst="rect">
            <a:avLst/>
          </a:prstGeom>
        </p:spPr>
        <p:txBody>
          <a:bodyPr/>
          <a:lstStyle>
            <a:lvl1pPr marL="0" indent="0">
              <a:buNone/>
              <a:defRPr sz="1865" b="0" i="0">
                <a:solidFill>
                  <a:srgbClr val="00496F"/>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a:lstStyle>
          <a:p>
            <a:pPr lvl="0"/>
            <a:r>
              <a:rPr lang="en-US" dirty="0"/>
              <a:t>Presenter Title</a:t>
            </a:r>
          </a:p>
        </p:txBody>
      </p:sp>
    </p:spTree>
    <p:extLst>
      <p:ext uri="{BB962C8B-B14F-4D97-AF65-F5344CB8AC3E}">
        <p14:creationId xmlns:p14="http://schemas.microsoft.com/office/powerpoint/2010/main" val="2469631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0281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atin typeface="Franklin Gothic Book" panose="020B0503020102020204" pitchFamily="34" charset="0"/>
              </a:defRPr>
            </a:lvl1pPr>
          </a:lstStyle>
          <a:p>
            <a:fld id="{9CC23434-7D7D-451A-90E8-AE2DEEFF84A2}" type="datetime1">
              <a:rPr lang="en-US" smtClean="0"/>
              <a:pPr/>
              <a:t>9/8/2017</a:t>
            </a:fld>
            <a:endParaRPr lang="en-US" dirty="0"/>
          </a:p>
        </p:txBody>
      </p:sp>
      <p:sp>
        <p:nvSpPr>
          <p:cNvPr id="3" name="Rectangle 5"/>
          <p:cNvSpPr>
            <a:spLocks noGrp="1" noChangeArrowheads="1"/>
          </p:cNvSpPr>
          <p:nvPr>
            <p:ph type="ftr" sz="quarter" idx="11"/>
          </p:nvPr>
        </p:nvSpPr>
        <p:spPr>
          <a:xfrm>
            <a:off x="4165600" y="6248400"/>
            <a:ext cx="3860800" cy="457200"/>
          </a:xfrm>
          <a:prstGeom prst="rect">
            <a:avLst/>
          </a:prstGeom>
          <a:ln/>
        </p:spPr>
        <p:txBody>
          <a:bodyPr/>
          <a:lstStyle>
            <a:lvl1pPr>
              <a:defRPr>
                <a:latin typeface="Franklin Gothic Book" panose="020B0503020102020204" pitchFamily="34" charset="0"/>
              </a:defRPr>
            </a:lvl1pPr>
          </a:lstStyle>
          <a:p>
            <a:endParaRPr lang="en-US" dirty="0"/>
          </a:p>
        </p:txBody>
      </p:sp>
      <p:sp>
        <p:nvSpPr>
          <p:cNvPr id="4" name="Rectangle 6"/>
          <p:cNvSpPr>
            <a:spLocks noGrp="1" noChangeArrowheads="1"/>
          </p:cNvSpPr>
          <p:nvPr>
            <p:ph type="sldNum" sz="quarter" idx="12"/>
          </p:nvPr>
        </p:nvSpPr>
        <p:spPr>
          <a:xfrm>
            <a:off x="8737600" y="6248400"/>
            <a:ext cx="2540000" cy="457200"/>
          </a:xfrm>
          <a:prstGeom prst="rect">
            <a:avLst/>
          </a:prstGeom>
          <a:ln/>
        </p:spPr>
        <p:txBody>
          <a:bodyPr/>
          <a:lstStyle>
            <a:lvl1pPr>
              <a:defRPr>
                <a:latin typeface="Franklin Gothic Book" panose="020B0503020102020204" pitchFamily="34" charset="0"/>
              </a:defRPr>
            </a:lvl1pPr>
          </a:lstStyle>
          <a:p>
            <a:pPr>
              <a:defRPr/>
            </a:pPr>
            <a:fld id="{C7A3BC11-79DB-44CB-9753-BD8E49E4A33B}" type="slidenum">
              <a:rPr lang="en-US" smtClean="0"/>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981200"/>
            <a:ext cx="10363200" cy="4114800"/>
          </a:xfrm>
          <a:prstGeom prst="rect">
            <a:avLst/>
          </a:prstGeom>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atin typeface="Franklin Gothic Book" panose="020B0503020102020204" pitchFamily="34" charset="0"/>
              </a:defRPr>
            </a:lvl1pPr>
          </a:lstStyle>
          <a:p>
            <a:fld id="{4F413613-D841-4BF7-80FB-F94996A9FEDD}" type="datetime1">
              <a:rPr lang="en-US" smtClean="0"/>
              <a:pPr/>
              <a:t>9/8/2017</a:t>
            </a:fld>
            <a:endParaRPr lang="en-US" dirty="0"/>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atin typeface="Franklin Gothic Book" panose="020B0503020102020204" pitchFamily="34" charset="0"/>
              </a:defRPr>
            </a:lvl1pPr>
          </a:lstStyle>
          <a:p>
            <a:endParaRPr lang="en-US" dirty="0"/>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atin typeface="Franklin Gothic Book" panose="020B0503020102020204" pitchFamily="34" charset="0"/>
              </a:defRPr>
            </a:lvl1pPr>
          </a:lstStyle>
          <a:p>
            <a:pPr>
              <a:defRPr/>
            </a:pPr>
            <a:fld id="{7F65A09D-9EF3-4809-8FC3-34214A64883D}" type="slidenum">
              <a:rPr lang="en-US" smtClean="0"/>
              <a:pPr>
                <a:defRPr/>
              </a:pPr>
              <a:t>‹#›</a:t>
            </a:fld>
            <a:endParaRPr lang="en-US" dirty="0"/>
          </a:p>
        </p:txBody>
      </p:sp>
    </p:spTree>
    <p:extLst>
      <p:ext uri="{BB962C8B-B14F-4D97-AF65-F5344CB8AC3E}">
        <p14:creationId xmlns:p14="http://schemas.microsoft.com/office/powerpoint/2010/main" val="300119852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9/8/2017</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60572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BC1FFA00-9DFA-4262-B9C2-10E716E83B44}" type="datetimeFigureOut">
              <a:rPr lang="en-US" smtClean="0"/>
              <a:t>9/8/2017</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EA6F48B9-6168-4678-AA41-BA06197DAAAB}" type="slidenum">
              <a:rPr lang="en-US" smtClean="0"/>
              <a:t>‹#›</a:t>
            </a:fld>
            <a:endParaRPr lang="en-US" dirty="0"/>
          </a:p>
        </p:txBody>
      </p:sp>
    </p:spTree>
    <p:extLst>
      <p:ext uri="{BB962C8B-B14F-4D97-AF65-F5344CB8AC3E}">
        <p14:creationId xmlns:p14="http://schemas.microsoft.com/office/powerpoint/2010/main" val="32900163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theme" Target="../theme/theme2.xml"/><Relationship Id="rId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theme" Target="../theme/theme3.xml"/><Relationship Id="rId4" Type="http://schemas.openxmlformats.org/officeDocument/2006/relationships/image" Target="../media/image3.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theme" Target="../theme/theme4.xml"/><Relationship Id="rId4"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theme" Target="../theme/theme5.xml"/><Relationship Id="rId4" Type="http://schemas.openxmlformats.org/officeDocument/2006/relationships/image" Target="../media/image3.emf"/></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6.xml"/><Relationship Id="rId7" Type="http://schemas.openxmlformats.org/officeDocument/2006/relationships/image" Target="../media/image2.emf"/><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a:alphaModFix amt="96000"/>
          </a:blip>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1532467" y="2057612"/>
            <a:ext cx="7120467" cy="2053381"/>
          </a:xfrm>
          <a:prstGeom prst="rect">
            <a:avLst/>
          </a:prstGeom>
        </p:spPr>
        <p:txBody>
          <a:bodyPr vert="horz" lIns="91440" tIns="45720" rIns="91440" bIns="45720" rtlCol="0" anchor="ctr">
            <a:normAutofit/>
          </a:bodyPr>
          <a:lstStyle/>
          <a:p>
            <a:r>
              <a:rPr lang="en-US" dirty="0"/>
              <a:t>CLICK TO EDIT MASTER TITLE STYLE</a:t>
            </a:r>
          </a:p>
        </p:txBody>
      </p:sp>
      <p:sp>
        <p:nvSpPr>
          <p:cNvPr id="3" name="TextBox 2"/>
          <p:cNvSpPr txBox="1"/>
          <p:nvPr userDrawn="1"/>
        </p:nvSpPr>
        <p:spPr>
          <a:xfrm>
            <a:off x="1388534" y="281836"/>
            <a:ext cx="1337733" cy="543354"/>
          </a:xfrm>
          <a:prstGeom prst="rect">
            <a:avLst/>
          </a:prstGeom>
          <a:noFill/>
        </p:spPr>
        <p:txBody>
          <a:bodyPr wrap="square" rtlCol="0">
            <a:spAutoFit/>
          </a:bodyPr>
          <a:lstStyle/>
          <a:p>
            <a:pPr defTabSz="531810"/>
            <a:r>
              <a:rPr lang="en-US" sz="2931" b="1" dirty="0">
                <a:solidFill>
                  <a:srgbClr val="008CD4"/>
                </a:solidFill>
                <a:latin typeface="Myriad Pro Black Cond"/>
                <a:ea typeface="Myriad Pro" charset="0"/>
                <a:cs typeface="Myriad Pro Black Cond"/>
              </a:rPr>
              <a:t>ASHA</a:t>
            </a:r>
          </a:p>
        </p:txBody>
      </p:sp>
      <p:pic>
        <p:nvPicPr>
          <p:cNvPr id="4" name="Picture 3"/>
          <p:cNvPicPr>
            <a:picLocks noChangeAspect="1"/>
          </p:cNvPicPr>
          <p:nvPr userDrawn="1"/>
        </p:nvPicPr>
        <p:blipFill>
          <a:blip r:embed="rId6"/>
          <a:stretch>
            <a:fillRect/>
          </a:stretch>
        </p:blipFill>
        <p:spPr>
          <a:xfrm>
            <a:off x="0" y="321436"/>
            <a:ext cx="1337733" cy="507530"/>
          </a:xfrm>
          <a:prstGeom prst="rect">
            <a:avLst/>
          </a:prstGeom>
        </p:spPr>
      </p:pic>
      <p:pic>
        <p:nvPicPr>
          <p:cNvPr id="5" name="Picture 4"/>
          <p:cNvPicPr>
            <a:picLocks noChangeAspect="1"/>
          </p:cNvPicPr>
          <p:nvPr userDrawn="1"/>
        </p:nvPicPr>
        <p:blipFill>
          <a:blip r:embed="rId7"/>
          <a:stretch>
            <a:fillRect/>
          </a:stretch>
        </p:blipFill>
        <p:spPr>
          <a:xfrm>
            <a:off x="8418799" y="6134333"/>
            <a:ext cx="3810000" cy="406024"/>
          </a:xfrm>
          <a:prstGeom prst="rect">
            <a:avLst/>
          </a:prstGeom>
        </p:spPr>
      </p:pic>
      <p:sp>
        <p:nvSpPr>
          <p:cNvPr id="6" name="Text Placeholder 18"/>
          <p:cNvSpPr txBox="1">
            <a:spLocks/>
          </p:cNvSpPr>
          <p:nvPr userDrawn="1"/>
        </p:nvSpPr>
        <p:spPr>
          <a:xfrm>
            <a:off x="2472267" y="281835"/>
            <a:ext cx="8703733" cy="609036"/>
          </a:xfrm>
          <a:prstGeom prst="rect">
            <a:avLst/>
          </a:prstGeom>
        </p:spPr>
        <p:txBody>
          <a:bodyPr/>
          <a:lstStyle>
            <a:lvl1pPr marL="0" indent="0" algn="l" defTabSz="457200" rtl="0" eaLnBrk="1" latinLnBrk="0" hangingPunct="1">
              <a:spcBef>
                <a:spcPct val="20000"/>
              </a:spcBef>
              <a:buFont typeface="Arial"/>
              <a:buNone/>
              <a:defRPr sz="2200" b="0" i="0" kern="1200" baseline="0">
                <a:solidFill>
                  <a:srgbClr val="80A4B7"/>
                </a:solidFill>
                <a:latin typeface="Myriad Pro Cond"/>
                <a:ea typeface="Myriad Pro" charset="0"/>
                <a:cs typeface="Myriad Pro Con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931" dirty="0"/>
              <a:t>/</a:t>
            </a:r>
          </a:p>
        </p:txBody>
      </p:sp>
    </p:spTree>
    <p:extLst>
      <p:ext uri="{BB962C8B-B14F-4D97-AF65-F5344CB8AC3E}">
        <p14:creationId xmlns:p14="http://schemas.microsoft.com/office/powerpoint/2010/main" val="3581656379"/>
      </p:ext>
    </p:extLst>
  </p:cSld>
  <p:clrMap bg1="lt1" tx1="dk1" bg2="lt2" tx2="dk2" accent1="accent1" accent2="accent2" accent3="accent3" accent4="accent4" accent5="accent5" accent6="accent6" hlink="hlink" folHlink="folHlink"/>
  <p:sldLayoutIdLst>
    <p:sldLayoutId id="2147483698" r:id="rId1"/>
    <p:sldLayoutId id="2147483709" r:id="rId2"/>
    <p:sldLayoutId id="2147483710" r:id="rId3"/>
  </p:sldLayoutIdLst>
  <p:txStyles>
    <p:titleStyle>
      <a:lvl1pPr algn="l" defTabSz="609036" rtl="0" eaLnBrk="1" latinLnBrk="0" hangingPunct="1">
        <a:lnSpc>
          <a:spcPct val="80000"/>
        </a:lnSpc>
        <a:spcBef>
          <a:spcPct val="0"/>
        </a:spcBef>
        <a:buNone/>
        <a:defRPr sz="6661" b="1" kern="1200">
          <a:solidFill>
            <a:srgbClr val="008CD4"/>
          </a:solidFill>
          <a:latin typeface="Franklin Gothic Book" panose="020B0503020102020204" pitchFamily="34" charset="0"/>
          <a:ea typeface="Franklin Gothic Book" panose="020B0503020102020204" pitchFamily="34" charset="0"/>
          <a:cs typeface="Franklin Gothic Book" panose="020B0503020102020204" pitchFamily="34" charset="0"/>
        </a:defRPr>
      </a:lvl1pPr>
    </p:titleStyle>
    <p:bodyStyle>
      <a:lvl1pPr marL="456777" indent="-456777" algn="l" defTabSz="609036" rtl="0" eaLnBrk="1" latinLnBrk="0" hangingPunct="1">
        <a:spcBef>
          <a:spcPct val="20000"/>
        </a:spcBef>
        <a:buFont typeface="Arial"/>
        <a:buChar char="•"/>
        <a:defRPr sz="4263" kern="1200">
          <a:solidFill>
            <a:schemeClr val="tx1"/>
          </a:solidFill>
          <a:latin typeface="+mn-lt"/>
          <a:ea typeface="+mn-ea"/>
          <a:cs typeface="+mn-cs"/>
        </a:defRPr>
      </a:lvl1pPr>
      <a:lvl2pPr marL="989684" indent="-380648" algn="l" defTabSz="609036" rtl="0" eaLnBrk="1" latinLnBrk="0" hangingPunct="1">
        <a:spcBef>
          <a:spcPct val="20000"/>
        </a:spcBef>
        <a:buFont typeface="Arial"/>
        <a:buChar char="–"/>
        <a:defRPr sz="3730" kern="1200">
          <a:solidFill>
            <a:schemeClr val="tx1"/>
          </a:solidFill>
          <a:latin typeface="+mn-lt"/>
          <a:ea typeface="+mn-ea"/>
          <a:cs typeface="+mn-cs"/>
        </a:defRPr>
      </a:lvl2pPr>
      <a:lvl3pPr marL="1522590" indent="-304518" algn="l" defTabSz="609036" rtl="0" eaLnBrk="1" latinLnBrk="0" hangingPunct="1">
        <a:spcBef>
          <a:spcPct val="20000"/>
        </a:spcBef>
        <a:buFont typeface="Arial"/>
        <a:buChar char="•"/>
        <a:defRPr sz="3197" kern="1200">
          <a:solidFill>
            <a:schemeClr val="tx1"/>
          </a:solidFill>
          <a:latin typeface="+mn-lt"/>
          <a:ea typeface="+mn-ea"/>
          <a:cs typeface="+mn-cs"/>
        </a:defRPr>
      </a:lvl3pPr>
      <a:lvl4pPr marL="2131626" indent="-304518" algn="l" defTabSz="609036" rtl="0" eaLnBrk="1" latinLnBrk="0" hangingPunct="1">
        <a:spcBef>
          <a:spcPct val="20000"/>
        </a:spcBef>
        <a:buFont typeface="Arial"/>
        <a:buChar char="–"/>
        <a:defRPr sz="2664" kern="1200">
          <a:solidFill>
            <a:schemeClr val="tx1"/>
          </a:solidFill>
          <a:latin typeface="+mn-lt"/>
          <a:ea typeface="+mn-ea"/>
          <a:cs typeface="+mn-cs"/>
        </a:defRPr>
      </a:lvl4pPr>
      <a:lvl5pPr marL="2740663" indent="-304518" algn="l" defTabSz="609036" rtl="0" eaLnBrk="1" latinLnBrk="0" hangingPunct="1">
        <a:spcBef>
          <a:spcPct val="20000"/>
        </a:spcBef>
        <a:buFont typeface="Arial"/>
        <a:buChar char="»"/>
        <a:defRPr sz="2664" kern="1200">
          <a:solidFill>
            <a:schemeClr val="tx1"/>
          </a:solidFill>
          <a:latin typeface="+mn-lt"/>
          <a:ea typeface="+mn-ea"/>
          <a:cs typeface="+mn-cs"/>
        </a:defRPr>
      </a:lvl5pPr>
      <a:lvl6pPr marL="3349699" indent="-304518" algn="l" defTabSz="609036" rtl="0" eaLnBrk="1" latinLnBrk="0" hangingPunct="1">
        <a:spcBef>
          <a:spcPct val="20000"/>
        </a:spcBef>
        <a:buFont typeface="Arial"/>
        <a:buChar char="•"/>
        <a:defRPr sz="2664" kern="1200">
          <a:solidFill>
            <a:schemeClr val="tx1"/>
          </a:solidFill>
          <a:latin typeface="+mn-lt"/>
          <a:ea typeface="+mn-ea"/>
          <a:cs typeface="+mn-cs"/>
        </a:defRPr>
      </a:lvl6pPr>
      <a:lvl7pPr marL="3958735" indent="-304518" algn="l" defTabSz="609036" rtl="0" eaLnBrk="1" latinLnBrk="0" hangingPunct="1">
        <a:spcBef>
          <a:spcPct val="20000"/>
        </a:spcBef>
        <a:buFont typeface="Arial"/>
        <a:buChar char="•"/>
        <a:defRPr sz="2664" kern="1200">
          <a:solidFill>
            <a:schemeClr val="tx1"/>
          </a:solidFill>
          <a:latin typeface="+mn-lt"/>
          <a:ea typeface="+mn-ea"/>
          <a:cs typeface="+mn-cs"/>
        </a:defRPr>
      </a:lvl7pPr>
      <a:lvl8pPr marL="4567771" indent="-304518" algn="l" defTabSz="609036" rtl="0" eaLnBrk="1" latinLnBrk="0" hangingPunct="1">
        <a:spcBef>
          <a:spcPct val="20000"/>
        </a:spcBef>
        <a:buFont typeface="Arial"/>
        <a:buChar char="•"/>
        <a:defRPr sz="2664" kern="1200">
          <a:solidFill>
            <a:schemeClr val="tx1"/>
          </a:solidFill>
          <a:latin typeface="+mn-lt"/>
          <a:ea typeface="+mn-ea"/>
          <a:cs typeface="+mn-cs"/>
        </a:defRPr>
      </a:lvl8pPr>
      <a:lvl9pPr marL="5176807" indent="-304518" algn="l" defTabSz="609036" rtl="0" eaLnBrk="1" latinLnBrk="0" hangingPunct="1">
        <a:spcBef>
          <a:spcPct val="20000"/>
        </a:spcBef>
        <a:buFont typeface="Arial"/>
        <a:buChar char="•"/>
        <a:defRPr sz="2664" kern="1200">
          <a:solidFill>
            <a:schemeClr val="tx1"/>
          </a:solidFill>
          <a:latin typeface="+mn-lt"/>
          <a:ea typeface="+mn-ea"/>
          <a:cs typeface="+mn-cs"/>
        </a:defRPr>
      </a:lvl9pPr>
    </p:bodyStyle>
    <p:otherStyle>
      <a:defPPr>
        <a:defRPr lang="en-US"/>
      </a:defPPr>
      <a:lvl1pPr marL="0" algn="l" defTabSz="609036" rtl="0" eaLnBrk="1" latinLnBrk="0" hangingPunct="1">
        <a:defRPr sz="2398" kern="1200">
          <a:solidFill>
            <a:schemeClr val="tx1"/>
          </a:solidFill>
          <a:latin typeface="+mn-lt"/>
          <a:ea typeface="+mn-ea"/>
          <a:cs typeface="+mn-cs"/>
        </a:defRPr>
      </a:lvl1pPr>
      <a:lvl2pPr marL="609036" algn="l" defTabSz="609036" rtl="0" eaLnBrk="1" latinLnBrk="0" hangingPunct="1">
        <a:defRPr sz="2398" kern="1200">
          <a:solidFill>
            <a:schemeClr val="tx1"/>
          </a:solidFill>
          <a:latin typeface="+mn-lt"/>
          <a:ea typeface="+mn-ea"/>
          <a:cs typeface="+mn-cs"/>
        </a:defRPr>
      </a:lvl2pPr>
      <a:lvl3pPr marL="1218072" algn="l" defTabSz="609036" rtl="0" eaLnBrk="1" latinLnBrk="0" hangingPunct="1">
        <a:defRPr sz="2398" kern="1200">
          <a:solidFill>
            <a:schemeClr val="tx1"/>
          </a:solidFill>
          <a:latin typeface="+mn-lt"/>
          <a:ea typeface="+mn-ea"/>
          <a:cs typeface="+mn-cs"/>
        </a:defRPr>
      </a:lvl3pPr>
      <a:lvl4pPr marL="1827108" algn="l" defTabSz="609036" rtl="0" eaLnBrk="1" latinLnBrk="0" hangingPunct="1">
        <a:defRPr sz="2398" kern="1200">
          <a:solidFill>
            <a:schemeClr val="tx1"/>
          </a:solidFill>
          <a:latin typeface="+mn-lt"/>
          <a:ea typeface="+mn-ea"/>
          <a:cs typeface="+mn-cs"/>
        </a:defRPr>
      </a:lvl4pPr>
      <a:lvl5pPr marL="2436144" algn="l" defTabSz="609036" rtl="0" eaLnBrk="1" latinLnBrk="0" hangingPunct="1">
        <a:defRPr sz="2398" kern="1200">
          <a:solidFill>
            <a:schemeClr val="tx1"/>
          </a:solidFill>
          <a:latin typeface="+mn-lt"/>
          <a:ea typeface="+mn-ea"/>
          <a:cs typeface="+mn-cs"/>
        </a:defRPr>
      </a:lvl5pPr>
      <a:lvl6pPr marL="3045181" algn="l" defTabSz="609036" rtl="0" eaLnBrk="1" latinLnBrk="0" hangingPunct="1">
        <a:defRPr sz="2398" kern="1200">
          <a:solidFill>
            <a:schemeClr val="tx1"/>
          </a:solidFill>
          <a:latin typeface="+mn-lt"/>
          <a:ea typeface="+mn-ea"/>
          <a:cs typeface="+mn-cs"/>
        </a:defRPr>
      </a:lvl6pPr>
      <a:lvl7pPr marL="3654217" algn="l" defTabSz="609036" rtl="0" eaLnBrk="1" latinLnBrk="0" hangingPunct="1">
        <a:defRPr sz="2398" kern="1200">
          <a:solidFill>
            <a:schemeClr val="tx1"/>
          </a:solidFill>
          <a:latin typeface="+mn-lt"/>
          <a:ea typeface="+mn-ea"/>
          <a:cs typeface="+mn-cs"/>
        </a:defRPr>
      </a:lvl7pPr>
      <a:lvl8pPr marL="4263253" algn="l" defTabSz="609036" rtl="0" eaLnBrk="1" latinLnBrk="0" hangingPunct="1">
        <a:defRPr sz="2398" kern="1200">
          <a:solidFill>
            <a:schemeClr val="tx1"/>
          </a:solidFill>
          <a:latin typeface="+mn-lt"/>
          <a:ea typeface="+mn-ea"/>
          <a:cs typeface="+mn-cs"/>
        </a:defRPr>
      </a:lvl8pPr>
      <a:lvl9pPr marL="4872289" algn="l" defTabSz="609036" rtl="0" eaLnBrk="1" latinLnBrk="0" hangingPunct="1">
        <a:defRPr sz="23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
            <a:alphaModFix amt="96000"/>
          </a:blip>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1532467" y="2057612"/>
            <a:ext cx="7120467" cy="2053381"/>
          </a:xfrm>
          <a:prstGeom prst="rect">
            <a:avLst/>
          </a:prstGeom>
        </p:spPr>
        <p:txBody>
          <a:bodyPr vert="horz" lIns="91440" tIns="45720" rIns="91440" bIns="45720" rtlCol="0" anchor="ctr">
            <a:normAutofit/>
          </a:bodyPr>
          <a:lstStyle/>
          <a:p>
            <a:r>
              <a:rPr lang="en-US" dirty="0"/>
              <a:t>CLICK TO EDIT MASTER TITLE STYLE</a:t>
            </a:r>
          </a:p>
        </p:txBody>
      </p:sp>
      <p:sp>
        <p:nvSpPr>
          <p:cNvPr id="3" name="TextBox 2"/>
          <p:cNvSpPr txBox="1"/>
          <p:nvPr userDrawn="1"/>
        </p:nvSpPr>
        <p:spPr>
          <a:xfrm>
            <a:off x="1388534" y="281836"/>
            <a:ext cx="1337733" cy="543354"/>
          </a:xfrm>
          <a:prstGeom prst="rect">
            <a:avLst/>
          </a:prstGeom>
          <a:noFill/>
        </p:spPr>
        <p:txBody>
          <a:bodyPr wrap="square" rtlCol="0">
            <a:spAutoFit/>
          </a:bodyPr>
          <a:lstStyle/>
          <a:p>
            <a:pPr defTabSz="531810"/>
            <a:r>
              <a:rPr lang="en-US" sz="2931" b="1" spc="200" baseline="0" dirty="0">
                <a:solidFill>
                  <a:srgbClr val="008CD4"/>
                </a:solidFill>
                <a:latin typeface="Franklin Gothic Medium" panose="020B0603020102020204" pitchFamily="34" charset="0"/>
                <a:ea typeface="Myriad Pro" charset="0"/>
                <a:cs typeface="Myriad Pro Black Cond"/>
              </a:rPr>
              <a:t>ASHA</a:t>
            </a:r>
          </a:p>
        </p:txBody>
      </p:sp>
      <p:pic>
        <p:nvPicPr>
          <p:cNvPr id="4" name="Picture 3"/>
          <p:cNvPicPr>
            <a:picLocks noChangeAspect="1"/>
          </p:cNvPicPr>
          <p:nvPr userDrawn="1"/>
        </p:nvPicPr>
        <p:blipFill>
          <a:blip r:embed="rId3"/>
          <a:stretch>
            <a:fillRect/>
          </a:stretch>
        </p:blipFill>
        <p:spPr>
          <a:xfrm>
            <a:off x="0" y="321436"/>
            <a:ext cx="1337733" cy="507530"/>
          </a:xfrm>
          <a:prstGeom prst="rect">
            <a:avLst/>
          </a:prstGeom>
        </p:spPr>
      </p:pic>
      <p:pic>
        <p:nvPicPr>
          <p:cNvPr id="5" name="Picture 4"/>
          <p:cNvPicPr>
            <a:picLocks noChangeAspect="1"/>
          </p:cNvPicPr>
          <p:nvPr userDrawn="1"/>
        </p:nvPicPr>
        <p:blipFill>
          <a:blip r:embed="rId4"/>
          <a:stretch>
            <a:fillRect/>
          </a:stretch>
        </p:blipFill>
        <p:spPr>
          <a:xfrm>
            <a:off x="8418799" y="6134333"/>
            <a:ext cx="3810000" cy="406024"/>
          </a:xfrm>
          <a:prstGeom prst="rect">
            <a:avLst/>
          </a:prstGeom>
        </p:spPr>
      </p:pic>
      <p:sp>
        <p:nvSpPr>
          <p:cNvPr id="6" name="Text Placeholder 18"/>
          <p:cNvSpPr txBox="1">
            <a:spLocks/>
          </p:cNvSpPr>
          <p:nvPr userDrawn="1"/>
        </p:nvSpPr>
        <p:spPr>
          <a:xfrm>
            <a:off x="2472267" y="281835"/>
            <a:ext cx="8703733" cy="609036"/>
          </a:xfrm>
          <a:prstGeom prst="rect">
            <a:avLst/>
          </a:prstGeom>
        </p:spPr>
        <p:txBody>
          <a:bodyPr/>
          <a:lstStyle>
            <a:lvl1pPr marL="0" indent="0" algn="l" defTabSz="457200" rtl="0" eaLnBrk="1" latinLnBrk="0" hangingPunct="1">
              <a:spcBef>
                <a:spcPct val="20000"/>
              </a:spcBef>
              <a:buFont typeface="Arial"/>
              <a:buNone/>
              <a:defRPr sz="2200" b="0" i="0" kern="1200" baseline="0">
                <a:solidFill>
                  <a:srgbClr val="80A4B7"/>
                </a:solidFill>
                <a:latin typeface="Myriad Pro Cond"/>
                <a:ea typeface="Myriad Pro" charset="0"/>
                <a:cs typeface="Myriad Pro Con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931" dirty="0"/>
              <a:t>/</a:t>
            </a:r>
          </a:p>
        </p:txBody>
      </p:sp>
    </p:spTree>
    <p:extLst>
      <p:ext uri="{BB962C8B-B14F-4D97-AF65-F5344CB8AC3E}">
        <p14:creationId xmlns:p14="http://schemas.microsoft.com/office/powerpoint/2010/main" val="2754905387"/>
      </p:ext>
    </p:extLst>
  </p:cSld>
  <p:clrMap bg1="lt1" tx1="dk1" bg2="lt2" tx2="dk2" accent1="accent1" accent2="accent2" accent3="accent3" accent4="accent4" accent5="accent5" accent6="accent6" hlink="hlink" folHlink="folHlink"/>
  <p:txStyles>
    <p:titleStyle>
      <a:lvl1pPr algn="l" defTabSz="609036" rtl="0" eaLnBrk="1" latinLnBrk="0" hangingPunct="1">
        <a:lnSpc>
          <a:spcPct val="80000"/>
        </a:lnSpc>
        <a:spcBef>
          <a:spcPct val="0"/>
        </a:spcBef>
        <a:buNone/>
        <a:defRPr sz="6661" b="1" kern="1200">
          <a:solidFill>
            <a:srgbClr val="008CD4"/>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p:titleStyle>
    <p:bodyStyle>
      <a:lvl1pPr marL="456777" indent="-456777" algn="l" defTabSz="609036" rtl="0" eaLnBrk="1" latinLnBrk="0" hangingPunct="1">
        <a:spcBef>
          <a:spcPct val="20000"/>
        </a:spcBef>
        <a:buFont typeface="Arial"/>
        <a:buChar char="•"/>
        <a:defRPr sz="4263" kern="1200">
          <a:solidFill>
            <a:schemeClr val="tx1"/>
          </a:solidFill>
          <a:latin typeface="+mn-lt"/>
          <a:ea typeface="+mn-ea"/>
          <a:cs typeface="+mn-cs"/>
        </a:defRPr>
      </a:lvl1pPr>
      <a:lvl2pPr marL="989684" indent="-380648" algn="l" defTabSz="609036" rtl="0" eaLnBrk="1" latinLnBrk="0" hangingPunct="1">
        <a:spcBef>
          <a:spcPct val="20000"/>
        </a:spcBef>
        <a:buFont typeface="Arial"/>
        <a:buChar char="–"/>
        <a:defRPr sz="3730" kern="1200">
          <a:solidFill>
            <a:schemeClr val="tx1"/>
          </a:solidFill>
          <a:latin typeface="+mn-lt"/>
          <a:ea typeface="+mn-ea"/>
          <a:cs typeface="+mn-cs"/>
        </a:defRPr>
      </a:lvl2pPr>
      <a:lvl3pPr marL="1522590" indent="-304518" algn="l" defTabSz="609036" rtl="0" eaLnBrk="1" latinLnBrk="0" hangingPunct="1">
        <a:spcBef>
          <a:spcPct val="20000"/>
        </a:spcBef>
        <a:buFont typeface="Arial"/>
        <a:buChar char="•"/>
        <a:defRPr sz="3197" kern="1200">
          <a:solidFill>
            <a:schemeClr val="tx1"/>
          </a:solidFill>
          <a:latin typeface="+mn-lt"/>
          <a:ea typeface="+mn-ea"/>
          <a:cs typeface="+mn-cs"/>
        </a:defRPr>
      </a:lvl3pPr>
      <a:lvl4pPr marL="2131626" indent="-304518" algn="l" defTabSz="609036" rtl="0" eaLnBrk="1" latinLnBrk="0" hangingPunct="1">
        <a:spcBef>
          <a:spcPct val="20000"/>
        </a:spcBef>
        <a:buFont typeface="Arial"/>
        <a:buChar char="–"/>
        <a:defRPr sz="2664" kern="1200">
          <a:solidFill>
            <a:schemeClr val="tx1"/>
          </a:solidFill>
          <a:latin typeface="+mn-lt"/>
          <a:ea typeface="+mn-ea"/>
          <a:cs typeface="+mn-cs"/>
        </a:defRPr>
      </a:lvl4pPr>
      <a:lvl5pPr marL="2740663" indent="-304518" algn="l" defTabSz="609036" rtl="0" eaLnBrk="1" latinLnBrk="0" hangingPunct="1">
        <a:spcBef>
          <a:spcPct val="20000"/>
        </a:spcBef>
        <a:buFont typeface="Arial"/>
        <a:buChar char="»"/>
        <a:defRPr sz="2664" kern="1200">
          <a:solidFill>
            <a:schemeClr val="tx1"/>
          </a:solidFill>
          <a:latin typeface="+mn-lt"/>
          <a:ea typeface="+mn-ea"/>
          <a:cs typeface="+mn-cs"/>
        </a:defRPr>
      </a:lvl5pPr>
      <a:lvl6pPr marL="3349699" indent="-304518" algn="l" defTabSz="609036" rtl="0" eaLnBrk="1" latinLnBrk="0" hangingPunct="1">
        <a:spcBef>
          <a:spcPct val="20000"/>
        </a:spcBef>
        <a:buFont typeface="Arial"/>
        <a:buChar char="•"/>
        <a:defRPr sz="2664" kern="1200">
          <a:solidFill>
            <a:schemeClr val="tx1"/>
          </a:solidFill>
          <a:latin typeface="+mn-lt"/>
          <a:ea typeface="+mn-ea"/>
          <a:cs typeface="+mn-cs"/>
        </a:defRPr>
      </a:lvl6pPr>
      <a:lvl7pPr marL="3958735" indent="-304518" algn="l" defTabSz="609036" rtl="0" eaLnBrk="1" latinLnBrk="0" hangingPunct="1">
        <a:spcBef>
          <a:spcPct val="20000"/>
        </a:spcBef>
        <a:buFont typeface="Arial"/>
        <a:buChar char="•"/>
        <a:defRPr sz="2664" kern="1200">
          <a:solidFill>
            <a:schemeClr val="tx1"/>
          </a:solidFill>
          <a:latin typeface="+mn-lt"/>
          <a:ea typeface="+mn-ea"/>
          <a:cs typeface="+mn-cs"/>
        </a:defRPr>
      </a:lvl7pPr>
      <a:lvl8pPr marL="4567771" indent="-304518" algn="l" defTabSz="609036" rtl="0" eaLnBrk="1" latinLnBrk="0" hangingPunct="1">
        <a:spcBef>
          <a:spcPct val="20000"/>
        </a:spcBef>
        <a:buFont typeface="Arial"/>
        <a:buChar char="•"/>
        <a:defRPr sz="2664" kern="1200">
          <a:solidFill>
            <a:schemeClr val="tx1"/>
          </a:solidFill>
          <a:latin typeface="+mn-lt"/>
          <a:ea typeface="+mn-ea"/>
          <a:cs typeface="+mn-cs"/>
        </a:defRPr>
      </a:lvl8pPr>
      <a:lvl9pPr marL="5176807" indent="-304518" algn="l" defTabSz="609036" rtl="0" eaLnBrk="1" latinLnBrk="0" hangingPunct="1">
        <a:spcBef>
          <a:spcPct val="20000"/>
        </a:spcBef>
        <a:buFont typeface="Arial"/>
        <a:buChar char="•"/>
        <a:defRPr sz="2664" kern="1200">
          <a:solidFill>
            <a:schemeClr val="tx1"/>
          </a:solidFill>
          <a:latin typeface="+mn-lt"/>
          <a:ea typeface="+mn-ea"/>
          <a:cs typeface="+mn-cs"/>
        </a:defRPr>
      </a:lvl9pPr>
    </p:bodyStyle>
    <p:otherStyle>
      <a:defPPr>
        <a:defRPr lang="en-US"/>
      </a:defPPr>
      <a:lvl1pPr marL="0" algn="l" defTabSz="609036" rtl="0" eaLnBrk="1" latinLnBrk="0" hangingPunct="1">
        <a:defRPr sz="2398" kern="1200">
          <a:solidFill>
            <a:schemeClr val="tx1"/>
          </a:solidFill>
          <a:latin typeface="+mn-lt"/>
          <a:ea typeface="+mn-ea"/>
          <a:cs typeface="+mn-cs"/>
        </a:defRPr>
      </a:lvl1pPr>
      <a:lvl2pPr marL="609036" algn="l" defTabSz="609036" rtl="0" eaLnBrk="1" latinLnBrk="0" hangingPunct="1">
        <a:defRPr sz="2398" kern="1200">
          <a:solidFill>
            <a:schemeClr val="tx1"/>
          </a:solidFill>
          <a:latin typeface="+mn-lt"/>
          <a:ea typeface="+mn-ea"/>
          <a:cs typeface="+mn-cs"/>
        </a:defRPr>
      </a:lvl2pPr>
      <a:lvl3pPr marL="1218072" algn="l" defTabSz="609036" rtl="0" eaLnBrk="1" latinLnBrk="0" hangingPunct="1">
        <a:defRPr sz="2398" kern="1200">
          <a:solidFill>
            <a:schemeClr val="tx1"/>
          </a:solidFill>
          <a:latin typeface="+mn-lt"/>
          <a:ea typeface="+mn-ea"/>
          <a:cs typeface="+mn-cs"/>
        </a:defRPr>
      </a:lvl3pPr>
      <a:lvl4pPr marL="1827108" algn="l" defTabSz="609036" rtl="0" eaLnBrk="1" latinLnBrk="0" hangingPunct="1">
        <a:defRPr sz="2398" kern="1200">
          <a:solidFill>
            <a:schemeClr val="tx1"/>
          </a:solidFill>
          <a:latin typeface="+mn-lt"/>
          <a:ea typeface="+mn-ea"/>
          <a:cs typeface="+mn-cs"/>
        </a:defRPr>
      </a:lvl4pPr>
      <a:lvl5pPr marL="2436144" algn="l" defTabSz="609036" rtl="0" eaLnBrk="1" latinLnBrk="0" hangingPunct="1">
        <a:defRPr sz="2398" kern="1200">
          <a:solidFill>
            <a:schemeClr val="tx1"/>
          </a:solidFill>
          <a:latin typeface="+mn-lt"/>
          <a:ea typeface="+mn-ea"/>
          <a:cs typeface="+mn-cs"/>
        </a:defRPr>
      </a:lvl5pPr>
      <a:lvl6pPr marL="3045181" algn="l" defTabSz="609036" rtl="0" eaLnBrk="1" latinLnBrk="0" hangingPunct="1">
        <a:defRPr sz="2398" kern="1200">
          <a:solidFill>
            <a:schemeClr val="tx1"/>
          </a:solidFill>
          <a:latin typeface="+mn-lt"/>
          <a:ea typeface="+mn-ea"/>
          <a:cs typeface="+mn-cs"/>
        </a:defRPr>
      </a:lvl6pPr>
      <a:lvl7pPr marL="3654217" algn="l" defTabSz="609036" rtl="0" eaLnBrk="1" latinLnBrk="0" hangingPunct="1">
        <a:defRPr sz="2398" kern="1200">
          <a:solidFill>
            <a:schemeClr val="tx1"/>
          </a:solidFill>
          <a:latin typeface="+mn-lt"/>
          <a:ea typeface="+mn-ea"/>
          <a:cs typeface="+mn-cs"/>
        </a:defRPr>
      </a:lvl7pPr>
      <a:lvl8pPr marL="4263253" algn="l" defTabSz="609036" rtl="0" eaLnBrk="1" latinLnBrk="0" hangingPunct="1">
        <a:defRPr sz="2398" kern="1200">
          <a:solidFill>
            <a:schemeClr val="tx1"/>
          </a:solidFill>
          <a:latin typeface="+mn-lt"/>
          <a:ea typeface="+mn-ea"/>
          <a:cs typeface="+mn-cs"/>
        </a:defRPr>
      </a:lvl8pPr>
      <a:lvl9pPr marL="4872289" algn="l" defTabSz="609036" rtl="0" eaLnBrk="1" latinLnBrk="0" hangingPunct="1">
        <a:defRPr sz="23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
            <a:alphaModFix amt="96000"/>
          </a:blip>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1532467" y="2057612"/>
            <a:ext cx="7120467" cy="2053381"/>
          </a:xfrm>
          <a:prstGeom prst="rect">
            <a:avLst/>
          </a:prstGeom>
        </p:spPr>
        <p:txBody>
          <a:bodyPr vert="horz" lIns="91440" tIns="45720" rIns="91440" bIns="45720" rtlCol="0" anchor="ctr">
            <a:normAutofit/>
          </a:bodyPr>
          <a:lstStyle/>
          <a:p>
            <a:r>
              <a:rPr lang="en-US" dirty="0"/>
              <a:t>CLICK TO EDIT MASTER TITLE STYLE</a:t>
            </a:r>
          </a:p>
        </p:txBody>
      </p:sp>
      <p:sp>
        <p:nvSpPr>
          <p:cNvPr id="3" name="TextBox 2"/>
          <p:cNvSpPr txBox="1"/>
          <p:nvPr userDrawn="1"/>
        </p:nvSpPr>
        <p:spPr>
          <a:xfrm>
            <a:off x="1388534" y="281836"/>
            <a:ext cx="1337733" cy="543354"/>
          </a:xfrm>
          <a:prstGeom prst="rect">
            <a:avLst/>
          </a:prstGeom>
          <a:noFill/>
        </p:spPr>
        <p:txBody>
          <a:bodyPr wrap="square" rtlCol="0">
            <a:spAutoFit/>
          </a:bodyPr>
          <a:lstStyle/>
          <a:p>
            <a:pPr defTabSz="531810"/>
            <a:r>
              <a:rPr lang="en-US" sz="2931" b="1" spc="200" baseline="0" dirty="0">
                <a:solidFill>
                  <a:srgbClr val="008CD4"/>
                </a:solidFill>
                <a:latin typeface="Franklin Gothic Medium" panose="020B0603020102020204" pitchFamily="34" charset="0"/>
                <a:ea typeface="Myriad Pro" charset="0"/>
                <a:cs typeface="Myriad Pro Black Cond"/>
              </a:rPr>
              <a:t>ASHA</a:t>
            </a:r>
          </a:p>
        </p:txBody>
      </p:sp>
      <p:pic>
        <p:nvPicPr>
          <p:cNvPr id="4" name="Picture 3"/>
          <p:cNvPicPr>
            <a:picLocks noChangeAspect="1"/>
          </p:cNvPicPr>
          <p:nvPr userDrawn="1"/>
        </p:nvPicPr>
        <p:blipFill>
          <a:blip r:embed="rId3"/>
          <a:stretch>
            <a:fillRect/>
          </a:stretch>
        </p:blipFill>
        <p:spPr>
          <a:xfrm>
            <a:off x="0" y="321436"/>
            <a:ext cx="1337733" cy="507530"/>
          </a:xfrm>
          <a:prstGeom prst="rect">
            <a:avLst/>
          </a:prstGeom>
        </p:spPr>
      </p:pic>
      <p:pic>
        <p:nvPicPr>
          <p:cNvPr id="5" name="Picture 4"/>
          <p:cNvPicPr>
            <a:picLocks noChangeAspect="1"/>
          </p:cNvPicPr>
          <p:nvPr userDrawn="1"/>
        </p:nvPicPr>
        <p:blipFill>
          <a:blip r:embed="rId4"/>
          <a:stretch>
            <a:fillRect/>
          </a:stretch>
        </p:blipFill>
        <p:spPr>
          <a:xfrm>
            <a:off x="8418799" y="6134333"/>
            <a:ext cx="3810000" cy="406024"/>
          </a:xfrm>
          <a:prstGeom prst="rect">
            <a:avLst/>
          </a:prstGeom>
        </p:spPr>
      </p:pic>
      <p:sp>
        <p:nvSpPr>
          <p:cNvPr id="6" name="Text Placeholder 18"/>
          <p:cNvSpPr txBox="1">
            <a:spLocks/>
          </p:cNvSpPr>
          <p:nvPr userDrawn="1"/>
        </p:nvSpPr>
        <p:spPr>
          <a:xfrm>
            <a:off x="2472267" y="281835"/>
            <a:ext cx="8703733" cy="609036"/>
          </a:xfrm>
          <a:prstGeom prst="rect">
            <a:avLst/>
          </a:prstGeom>
        </p:spPr>
        <p:txBody>
          <a:bodyPr/>
          <a:lstStyle>
            <a:lvl1pPr marL="0" indent="0" algn="l" defTabSz="457200" rtl="0" eaLnBrk="1" latinLnBrk="0" hangingPunct="1">
              <a:spcBef>
                <a:spcPct val="20000"/>
              </a:spcBef>
              <a:buFont typeface="Arial"/>
              <a:buNone/>
              <a:defRPr sz="2200" b="0" i="0" kern="1200" baseline="0">
                <a:solidFill>
                  <a:srgbClr val="80A4B7"/>
                </a:solidFill>
                <a:latin typeface="Myriad Pro Cond"/>
                <a:ea typeface="Myriad Pro" charset="0"/>
                <a:cs typeface="Myriad Pro Con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931" dirty="0"/>
              <a:t>/</a:t>
            </a:r>
          </a:p>
        </p:txBody>
      </p:sp>
    </p:spTree>
    <p:extLst>
      <p:ext uri="{BB962C8B-B14F-4D97-AF65-F5344CB8AC3E}">
        <p14:creationId xmlns:p14="http://schemas.microsoft.com/office/powerpoint/2010/main" val="3883621750"/>
      </p:ext>
    </p:extLst>
  </p:cSld>
  <p:clrMap bg1="lt1" tx1="dk1" bg2="lt2" tx2="dk2" accent1="accent1" accent2="accent2" accent3="accent3" accent4="accent4" accent5="accent5" accent6="accent6" hlink="hlink" folHlink="folHlink"/>
  <p:txStyles>
    <p:titleStyle>
      <a:lvl1pPr algn="l" defTabSz="609036" rtl="0" eaLnBrk="1" latinLnBrk="0" hangingPunct="1">
        <a:lnSpc>
          <a:spcPct val="80000"/>
        </a:lnSpc>
        <a:spcBef>
          <a:spcPct val="0"/>
        </a:spcBef>
        <a:buNone/>
        <a:defRPr sz="6661" b="1" kern="1200">
          <a:solidFill>
            <a:srgbClr val="008CD4"/>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p:titleStyle>
    <p:bodyStyle>
      <a:lvl1pPr marL="456777" indent="-456777" algn="l" defTabSz="609036" rtl="0" eaLnBrk="1" latinLnBrk="0" hangingPunct="1">
        <a:spcBef>
          <a:spcPct val="20000"/>
        </a:spcBef>
        <a:buFont typeface="Arial"/>
        <a:buChar char="•"/>
        <a:defRPr sz="4263" kern="1200">
          <a:solidFill>
            <a:schemeClr val="tx1"/>
          </a:solidFill>
          <a:latin typeface="+mn-lt"/>
          <a:ea typeface="+mn-ea"/>
          <a:cs typeface="+mn-cs"/>
        </a:defRPr>
      </a:lvl1pPr>
      <a:lvl2pPr marL="989684" indent="-380648" algn="l" defTabSz="609036" rtl="0" eaLnBrk="1" latinLnBrk="0" hangingPunct="1">
        <a:spcBef>
          <a:spcPct val="20000"/>
        </a:spcBef>
        <a:buFont typeface="Arial"/>
        <a:buChar char="–"/>
        <a:defRPr sz="3730" kern="1200">
          <a:solidFill>
            <a:schemeClr val="tx1"/>
          </a:solidFill>
          <a:latin typeface="+mn-lt"/>
          <a:ea typeface="+mn-ea"/>
          <a:cs typeface="+mn-cs"/>
        </a:defRPr>
      </a:lvl2pPr>
      <a:lvl3pPr marL="1522590" indent="-304518" algn="l" defTabSz="609036" rtl="0" eaLnBrk="1" latinLnBrk="0" hangingPunct="1">
        <a:spcBef>
          <a:spcPct val="20000"/>
        </a:spcBef>
        <a:buFont typeface="Arial"/>
        <a:buChar char="•"/>
        <a:defRPr sz="3197" kern="1200">
          <a:solidFill>
            <a:schemeClr val="tx1"/>
          </a:solidFill>
          <a:latin typeface="+mn-lt"/>
          <a:ea typeface="+mn-ea"/>
          <a:cs typeface="+mn-cs"/>
        </a:defRPr>
      </a:lvl3pPr>
      <a:lvl4pPr marL="2131626" indent="-304518" algn="l" defTabSz="609036" rtl="0" eaLnBrk="1" latinLnBrk="0" hangingPunct="1">
        <a:spcBef>
          <a:spcPct val="20000"/>
        </a:spcBef>
        <a:buFont typeface="Arial"/>
        <a:buChar char="–"/>
        <a:defRPr sz="2664" kern="1200">
          <a:solidFill>
            <a:schemeClr val="tx1"/>
          </a:solidFill>
          <a:latin typeface="+mn-lt"/>
          <a:ea typeface="+mn-ea"/>
          <a:cs typeface="+mn-cs"/>
        </a:defRPr>
      </a:lvl4pPr>
      <a:lvl5pPr marL="2740663" indent="-304518" algn="l" defTabSz="609036" rtl="0" eaLnBrk="1" latinLnBrk="0" hangingPunct="1">
        <a:spcBef>
          <a:spcPct val="20000"/>
        </a:spcBef>
        <a:buFont typeface="Arial"/>
        <a:buChar char="»"/>
        <a:defRPr sz="2664" kern="1200">
          <a:solidFill>
            <a:schemeClr val="tx1"/>
          </a:solidFill>
          <a:latin typeface="+mn-lt"/>
          <a:ea typeface="+mn-ea"/>
          <a:cs typeface="+mn-cs"/>
        </a:defRPr>
      </a:lvl5pPr>
      <a:lvl6pPr marL="3349699" indent="-304518" algn="l" defTabSz="609036" rtl="0" eaLnBrk="1" latinLnBrk="0" hangingPunct="1">
        <a:spcBef>
          <a:spcPct val="20000"/>
        </a:spcBef>
        <a:buFont typeface="Arial"/>
        <a:buChar char="•"/>
        <a:defRPr sz="2664" kern="1200">
          <a:solidFill>
            <a:schemeClr val="tx1"/>
          </a:solidFill>
          <a:latin typeface="+mn-lt"/>
          <a:ea typeface="+mn-ea"/>
          <a:cs typeface="+mn-cs"/>
        </a:defRPr>
      </a:lvl6pPr>
      <a:lvl7pPr marL="3958735" indent="-304518" algn="l" defTabSz="609036" rtl="0" eaLnBrk="1" latinLnBrk="0" hangingPunct="1">
        <a:spcBef>
          <a:spcPct val="20000"/>
        </a:spcBef>
        <a:buFont typeface="Arial"/>
        <a:buChar char="•"/>
        <a:defRPr sz="2664" kern="1200">
          <a:solidFill>
            <a:schemeClr val="tx1"/>
          </a:solidFill>
          <a:latin typeface="+mn-lt"/>
          <a:ea typeface="+mn-ea"/>
          <a:cs typeface="+mn-cs"/>
        </a:defRPr>
      </a:lvl7pPr>
      <a:lvl8pPr marL="4567771" indent="-304518" algn="l" defTabSz="609036" rtl="0" eaLnBrk="1" latinLnBrk="0" hangingPunct="1">
        <a:spcBef>
          <a:spcPct val="20000"/>
        </a:spcBef>
        <a:buFont typeface="Arial"/>
        <a:buChar char="•"/>
        <a:defRPr sz="2664" kern="1200">
          <a:solidFill>
            <a:schemeClr val="tx1"/>
          </a:solidFill>
          <a:latin typeface="+mn-lt"/>
          <a:ea typeface="+mn-ea"/>
          <a:cs typeface="+mn-cs"/>
        </a:defRPr>
      </a:lvl8pPr>
      <a:lvl9pPr marL="5176807" indent="-304518" algn="l" defTabSz="609036" rtl="0" eaLnBrk="1" latinLnBrk="0" hangingPunct="1">
        <a:spcBef>
          <a:spcPct val="20000"/>
        </a:spcBef>
        <a:buFont typeface="Arial"/>
        <a:buChar char="•"/>
        <a:defRPr sz="2664" kern="1200">
          <a:solidFill>
            <a:schemeClr val="tx1"/>
          </a:solidFill>
          <a:latin typeface="+mn-lt"/>
          <a:ea typeface="+mn-ea"/>
          <a:cs typeface="+mn-cs"/>
        </a:defRPr>
      </a:lvl9pPr>
    </p:bodyStyle>
    <p:otherStyle>
      <a:defPPr>
        <a:defRPr lang="en-US"/>
      </a:defPPr>
      <a:lvl1pPr marL="0" algn="l" defTabSz="609036" rtl="0" eaLnBrk="1" latinLnBrk="0" hangingPunct="1">
        <a:defRPr sz="2398" kern="1200">
          <a:solidFill>
            <a:schemeClr val="tx1"/>
          </a:solidFill>
          <a:latin typeface="+mn-lt"/>
          <a:ea typeface="+mn-ea"/>
          <a:cs typeface="+mn-cs"/>
        </a:defRPr>
      </a:lvl1pPr>
      <a:lvl2pPr marL="609036" algn="l" defTabSz="609036" rtl="0" eaLnBrk="1" latinLnBrk="0" hangingPunct="1">
        <a:defRPr sz="2398" kern="1200">
          <a:solidFill>
            <a:schemeClr val="tx1"/>
          </a:solidFill>
          <a:latin typeface="+mn-lt"/>
          <a:ea typeface="+mn-ea"/>
          <a:cs typeface="+mn-cs"/>
        </a:defRPr>
      </a:lvl2pPr>
      <a:lvl3pPr marL="1218072" algn="l" defTabSz="609036" rtl="0" eaLnBrk="1" latinLnBrk="0" hangingPunct="1">
        <a:defRPr sz="2398" kern="1200">
          <a:solidFill>
            <a:schemeClr val="tx1"/>
          </a:solidFill>
          <a:latin typeface="+mn-lt"/>
          <a:ea typeface="+mn-ea"/>
          <a:cs typeface="+mn-cs"/>
        </a:defRPr>
      </a:lvl3pPr>
      <a:lvl4pPr marL="1827108" algn="l" defTabSz="609036" rtl="0" eaLnBrk="1" latinLnBrk="0" hangingPunct="1">
        <a:defRPr sz="2398" kern="1200">
          <a:solidFill>
            <a:schemeClr val="tx1"/>
          </a:solidFill>
          <a:latin typeface="+mn-lt"/>
          <a:ea typeface="+mn-ea"/>
          <a:cs typeface="+mn-cs"/>
        </a:defRPr>
      </a:lvl4pPr>
      <a:lvl5pPr marL="2436144" algn="l" defTabSz="609036" rtl="0" eaLnBrk="1" latinLnBrk="0" hangingPunct="1">
        <a:defRPr sz="2398" kern="1200">
          <a:solidFill>
            <a:schemeClr val="tx1"/>
          </a:solidFill>
          <a:latin typeface="+mn-lt"/>
          <a:ea typeface="+mn-ea"/>
          <a:cs typeface="+mn-cs"/>
        </a:defRPr>
      </a:lvl5pPr>
      <a:lvl6pPr marL="3045181" algn="l" defTabSz="609036" rtl="0" eaLnBrk="1" latinLnBrk="0" hangingPunct="1">
        <a:defRPr sz="2398" kern="1200">
          <a:solidFill>
            <a:schemeClr val="tx1"/>
          </a:solidFill>
          <a:latin typeface="+mn-lt"/>
          <a:ea typeface="+mn-ea"/>
          <a:cs typeface="+mn-cs"/>
        </a:defRPr>
      </a:lvl6pPr>
      <a:lvl7pPr marL="3654217" algn="l" defTabSz="609036" rtl="0" eaLnBrk="1" latinLnBrk="0" hangingPunct="1">
        <a:defRPr sz="2398" kern="1200">
          <a:solidFill>
            <a:schemeClr val="tx1"/>
          </a:solidFill>
          <a:latin typeface="+mn-lt"/>
          <a:ea typeface="+mn-ea"/>
          <a:cs typeface="+mn-cs"/>
        </a:defRPr>
      </a:lvl7pPr>
      <a:lvl8pPr marL="4263253" algn="l" defTabSz="609036" rtl="0" eaLnBrk="1" latinLnBrk="0" hangingPunct="1">
        <a:defRPr sz="2398" kern="1200">
          <a:solidFill>
            <a:schemeClr val="tx1"/>
          </a:solidFill>
          <a:latin typeface="+mn-lt"/>
          <a:ea typeface="+mn-ea"/>
          <a:cs typeface="+mn-cs"/>
        </a:defRPr>
      </a:lvl8pPr>
      <a:lvl9pPr marL="4872289" algn="l" defTabSz="609036" rtl="0" eaLnBrk="1" latinLnBrk="0" hangingPunct="1">
        <a:defRPr sz="239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
            <a:alphaModFix amt="96000"/>
          </a:blip>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1532467" y="2057612"/>
            <a:ext cx="7120467" cy="2053381"/>
          </a:xfrm>
          <a:prstGeom prst="rect">
            <a:avLst/>
          </a:prstGeom>
        </p:spPr>
        <p:txBody>
          <a:bodyPr vert="horz" lIns="91440" tIns="45720" rIns="91440" bIns="45720" rtlCol="0" anchor="ctr">
            <a:normAutofit/>
          </a:bodyPr>
          <a:lstStyle/>
          <a:p>
            <a:r>
              <a:rPr lang="en-US" dirty="0"/>
              <a:t>CLICK TO EDIT MASTER TITLE STYLE</a:t>
            </a:r>
          </a:p>
        </p:txBody>
      </p:sp>
      <p:sp>
        <p:nvSpPr>
          <p:cNvPr id="3" name="TextBox 2"/>
          <p:cNvSpPr txBox="1"/>
          <p:nvPr userDrawn="1"/>
        </p:nvSpPr>
        <p:spPr>
          <a:xfrm>
            <a:off x="1388534" y="281836"/>
            <a:ext cx="1337733" cy="543354"/>
          </a:xfrm>
          <a:prstGeom prst="rect">
            <a:avLst/>
          </a:prstGeom>
          <a:noFill/>
        </p:spPr>
        <p:txBody>
          <a:bodyPr wrap="square" rtlCol="0">
            <a:spAutoFit/>
          </a:bodyPr>
          <a:lstStyle/>
          <a:p>
            <a:pPr defTabSz="531810"/>
            <a:r>
              <a:rPr lang="en-US" sz="2931" b="1" spc="200" baseline="0" dirty="0">
                <a:solidFill>
                  <a:srgbClr val="008CD4"/>
                </a:solidFill>
                <a:latin typeface="Franklin Gothic Medium" panose="020B0603020102020204" pitchFamily="34" charset="0"/>
                <a:ea typeface="Myriad Pro" charset="0"/>
                <a:cs typeface="Myriad Pro Black Cond"/>
              </a:rPr>
              <a:t>ASHA</a:t>
            </a:r>
          </a:p>
        </p:txBody>
      </p:sp>
      <p:pic>
        <p:nvPicPr>
          <p:cNvPr id="4" name="Picture 3"/>
          <p:cNvPicPr>
            <a:picLocks noChangeAspect="1"/>
          </p:cNvPicPr>
          <p:nvPr userDrawn="1"/>
        </p:nvPicPr>
        <p:blipFill>
          <a:blip r:embed="rId3"/>
          <a:stretch>
            <a:fillRect/>
          </a:stretch>
        </p:blipFill>
        <p:spPr>
          <a:xfrm>
            <a:off x="0" y="321436"/>
            <a:ext cx="1337733" cy="507530"/>
          </a:xfrm>
          <a:prstGeom prst="rect">
            <a:avLst/>
          </a:prstGeom>
        </p:spPr>
      </p:pic>
      <p:pic>
        <p:nvPicPr>
          <p:cNvPr id="5" name="Picture 4"/>
          <p:cNvPicPr>
            <a:picLocks noChangeAspect="1"/>
          </p:cNvPicPr>
          <p:nvPr userDrawn="1"/>
        </p:nvPicPr>
        <p:blipFill>
          <a:blip r:embed="rId4"/>
          <a:stretch>
            <a:fillRect/>
          </a:stretch>
        </p:blipFill>
        <p:spPr>
          <a:xfrm>
            <a:off x="8418799" y="6134333"/>
            <a:ext cx="3810000" cy="406024"/>
          </a:xfrm>
          <a:prstGeom prst="rect">
            <a:avLst/>
          </a:prstGeom>
        </p:spPr>
      </p:pic>
      <p:sp>
        <p:nvSpPr>
          <p:cNvPr id="6" name="Text Placeholder 18"/>
          <p:cNvSpPr txBox="1">
            <a:spLocks/>
          </p:cNvSpPr>
          <p:nvPr userDrawn="1"/>
        </p:nvSpPr>
        <p:spPr>
          <a:xfrm>
            <a:off x="2472267" y="281835"/>
            <a:ext cx="8703733" cy="609036"/>
          </a:xfrm>
          <a:prstGeom prst="rect">
            <a:avLst/>
          </a:prstGeom>
        </p:spPr>
        <p:txBody>
          <a:bodyPr/>
          <a:lstStyle>
            <a:lvl1pPr marL="0" indent="0" algn="l" defTabSz="457200" rtl="0" eaLnBrk="1" latinLnBrk="0" hangingPunct="1">
              <a:spcBef>
                <a:spcPct val="20000"/>
              </a:spcBef>
              <a:buFont typeface="Arial"/>
              <a:buNone/>
              <a:defRPr sz="2200" b="0" i="0" kern="1200" baseline="0">
                <a:solidFill>
                  <a:srgbClr val="80A4B7"/>
                </a:solidFill>
                <a:latin typeface="Myriad Pro Cond"/>
                <a:ea typeface="Myriad Pro" charset="0"/>
                <a:cs typeface="Myriad Pro Con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931" dirty="0"/>
              <a:t>/</a:t>
            </a:r>
          </a:p>
        </p:txBody>
      </p:sp>
    </p:spTree>
    <p:extLst>
      <p:ext uri="{BB962C8B-B14F-4D97-AF65-F5344CB8AC3E}">
        <p14:creationId xmlns:p14="http://schemas.microsoft.com/office/powerpoint/2010/main" val="3522363021"/>
      </p:ext>
    </p:extLst>
  </p:cSld>
  <p:clrMap bg1="lt1" tx1="dk1" bg2="lt2" tx2="dk2" accent1="accent1" accent2="accent2" accent3="accent3" accent4="accent4" accent5="accent5" accent6="accent6" hlink="hlink" folHlink="folHlink"/>
  <p:txStyles>
    <p:titleStyle>
      <a:lvl1pPr algn="l" defTabSz="609036" rtl="0" eaLnBrk="1" latinLnBrk="0" hangingPunct="1">
        <a:lnSpc>
          <a:spcPct val="80000"/>
        </a:lnSpc>
        <a:spcBef>
          <a:spcPct val="0"/>
        </a:spcBef>
        <a:buNone/>
        <a:defRPr sz="6661" b="1" kern="1200">
          <a:solidFill>
            <a:srgbClr val="008CD4"/>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p:titleStyle>
    <p:bodyStyle>
      <a:lvl1pPr marL="456777" indent="-456777" algn="l" defTabSz="609036" rtl="0" eaLnBrk="1" latinLnBrk="0" hangingPunct="1">
        <a:spcBef>
          <a:spcPct val="20000"/>
        </a:spcBef>
        <a:buFont typeface="Arial"/>
        <a:buChar char="•"/>
        <a:defRPr sz="4263" kern="1200">
          <a:solidFill>
            <a:schemeClr val="tx1"/>
          </a:solidFill>
          <a:latin typeface="+mn-lt"/>
          <a:ea typeface="+mn-ea"/>
          <a:cs typeface="+mn-cs"/>
        </a:defRPr>
      </a:lvl1pPr>
      <a:lvl2pPr marL="989684" indent="-380648" algn="l" defTabSz="609036" rtl="0" eaLnBrk="1" latinLnBrk="0" hangingPunct="1">
        <a:spcBef>
          <a:spcPct val="20000"/>
        </a:spcBef>
        <a:buFont typeface="Arial"/>
        <a:buChar char="–"/>
        <a:defRPr sz="3730" kern="1200">
          <a:solidFill>
            <a:schemeClr val="tx1"/>
          </a:solidFill>
          <a:latin typeface="+mn-lt"/>
          <a:ea typeface="+mn-ea"/>
          <a:cs typeface="+mn-cs"/>
        </a:defRPr>
      </a:lvl2pPr>
      <a:lvl3pPr marL="1522590" indent="-304518" algn="l" defTabSz="609036" rtl="0" eaLnBrk="1" latinLnBrk="0" hangingPunct="1">
        <a:spcBef>
          <a:spcPct val="20000"/>
        </a:spcBef>
        <a:buFont typeface="Arial"/>
        <a:buChar char="•"/>
        <a:defRPr sz="3197" kern="1200">
          <a:solidFill>
            <a:schemeClr val="tx1"/>
          </a:solidFill>
          <a:latin typeface="+mn-lt"/>
          <a:ea typeface="+mn-ea"/>
          <a:cs typeface="+mn-cs"/>
        </a:defRPr>
      </a:lvl3pPr>
      <a:lvl4pPr marL="2131626" indent="-304518" algn="l" defTabSz="609036" rtl="0" eaLnBrk="1" latinLnBrk="0" hangingPunct="1">
        <a:spcBef>
          <a:spcPct val="20000"/>
        </a:spcBef>
        <a:buFont typeface="Arial"/>
        <a:buChar char="–"/>
        <a:defRPr sz="2664" kern="1200">
          <a:solidFill>
            <a:schemeClr val="tx1"/>
          </a:solidFill>
          <a:latin typeface="+mn-lt"/>
          <a:ea typeface="+mn-ea"/>
          <a:cs typeface="+mn-cs"/>
        </a:defRPr>
      </a:lvl4pPr>
      <a:lvl5pPr marL="2740663" indent="-304518" algn="l" defTabSz="609036" rtl="0" eaLnBrk="1" latinLnBrk="0" hangingPunct="1">
        <a:spcBef>
          <a:spcPct val="20000"/>
        </a:spcBef>
        <a:buFont typeface="Arial"/>
        <a:buChar char="»"/>
        <a:defRPr sz="2664" kern="1200">
          <a:solidFill>
            <a:schemeClr val="tx1"/>
          </a:solidFill>
          <a:latin typeface="+mn-lt"/>
          <a:ea typeface="+mn-ea"/>
          <a:cs typeface="+mn-cs"/>
        </a:defRPr>
      </a:lvl5pPr>
      <a:lvl6pPr marL="3349699" indent="-304518" algn="l" defTabSz="609036" rtl="0" eaLnBrk="1" latinLnBrk="0" hangingPunct="1">
        <a:spcBef>
          <a:spcPct val="20000"/>
        </a:spcBef>
        <a:buFont typeface="Arial"/>
        <a:buChar char="•"/>
        <a:defRPr sz="2664" kern="1200">
          <a:solidFill>
            <a:schemeClr val="tx1"/>
          </a:solidFill>
          <a:latin typeface="+mn-lt"/>
          <a:ea typeface="+mn-ea"/>
          <a:cs typeface="+mn-cs"/>
        </a:defRPr>
      </a:lvl6pPr>
      <a:lvl7pPr marL="3958735" indent="-304518" algn="l" defTabSz="609036" rtl="0" eaLnBrk="1" latinLnBrk="0" hangingPunct="1">
        <a:spcBef>
          <a:spcPct val="20000"/>
        </a:spcBef>
        <a:buFont typeface="Arial"/>
        <a:buChar char="•"/>
        <a:defRPr sz="2664" kern="1200">
          <a:solidFill>
            <a:schemeClr val="tx1"/>
          </a:solidFill>
          <a:latin typeface="+mn-lt"/>
          <a:ea typeface="+mn-ea"/>
          <a:cs typeface="+mn-cs"/>
        </a:defRPr>
      </a:lvl7pPr>
      <a:lvl8pPr marL="4567771" indent="-304518" algn="l" defTabSz="609036" rtl="0" eaLnBrk="1" latinLnBrk="0" hangingPunct="1">
        <a:spcBef>
          <a:spcPct val="20000"/>
        </a:spcBef>
        <a:buFont typeface="Arial"/>
        <a:buChar char="•"/>
        <a:defRPr sz="2664" kern="1200">
          <a:solidFill>
            <a:schemeClr val="tx1"/>
          </a:solidFill>
          <a:latin typeface="+mn-lt"/>
          <a:ea typeface="+mn-ea"/>
          <a:cs typeface="+mn-cs"/>
        </a:defRPr>
      </a:lvl8pPr>
      <a:lvl9pPr marL="5176807" indent="-304518" algn="l" defTabSz="609036" rtl="0" eaLnBrk="1" latinLnBrk="0" hangingPunct="1">
        <a:spcBef>
          <a:spcPct val="20000"/>
        </a:spcBef>
        <a:buFont typeface="Arial"/>
        <a:buChar char="•"/>
        <a:defRPr sz="2664" kern="1200">
          <a:solidFill>
            <a:schemeClr val="tx1"/>
          </a:solidFill>
          <a:latin typeface="+mn-lt"/>
          <a:ea typeface="+mn-ea"/>
          <a:cs typeface="+mn-cs"/>
        </a:defRPr>
      </a:lvl9pPr>
    </p:bodyStyle>
    <p:otherStyle>
      <a:defPPr>
        <a:defRPr lang="en-US"/>
      </a:defPPr>
      <a:lvl1pPr marL="0" algn="l" defTabSz="609036" rtl="0" eaLnBrk="1" latinLnBrk="0" hangingPunct="1">
        <a:defRPr sz="2398" kern="1200">
          <a:solidFill>
            <a:schemeClr val="tx1"/>
          </a:solidFill>
          <a:latin typeface="+mn-lt"/>
          <a:ea typeface="+mn-ea"/>
          <a:cs typeface="+mn-cs"/>
        </a:defRPr>
      </a:lvl1pPr>
      <a:lvl2pPr marL="609036" algn="l" defTabSz="609036" rtl="0" eaLnBrk="1" latinLnBrk="0" hangingPunct="1">
        <a:defRPr sz="2398" kern="1200">
          <a:solidFill>
            <a:schemeClr val="tx1"/>
          </a:solidFill>
          <a:latin typeface="+mn-lt"/>
          <a:ea typeface="+mn-ea"/>
          <a:cs typeface="+mn-cs"/>
        </a:defRPr>
      </a:lvl2pPr>
      <a:lvl3pPr marL="1218072" algn="l" defTabSz="609036" rtl="0" eaLnBrk="1" latinLnBrk="0" hangingPunct="1">
        <a:defRPr sz="2398" kern="1200">
          <a:solidFill>
            <a:schemeClr val="tx1"/>
          </a:solidFill>
          <a:latin typeface="+mn-lt"/>
          <a:ea typeface="+mn-ea"/>
          <a:cs typeface="+mn-cs"/>
        </a:defRPr>
      </a:lvl3pPr>
      <a:lvl4pPr marL="1827108" algn="l" defTabSz="609036" rtl="0" eaLnBrk="1" latinLnBrk="0" hangingPunct="1">
        <a:defRPr sz="2398" kern="1200">
          <a:solidFill>
            <a:schemeClr val="tx1"/>
          </a:solidFill>
          <a:latin typeface="+mn-lt"/>
          <a:ea typeface="+mn-ea"/>
          <a:cs typeface="+mn-cs"/>
        </a:defRPr>
      </a:lvl4pPr>
      <a:lvl5pPr marL="2436144" algn="l" defTabSz="609036" rtl="0" eaLnBrk="1" latinLnBrk="0" hangingPunct="1">
        <a:defRPr sz="2398" kern="1200">
          <a:solidFill>
            <a:schemeClr val="tx1"/>
          </a:solidFill>
          <a:latin typeface="+mn-lt"/>
          <a:ea typeface="+mn-ea"/>
          <a:cs typeface="+mn-cs"/>
        </a:defRPr>
      </a:lvl5pPr>
      <a:lvl6pPr marL="3045181" algn="l" defTabSz="609036" rtl="0" eaLnBrk="1" latinLnBrk="0" hangingPunct="1">
        <a:defRPr sz="2398" kern="1200">
          <a:solidFill>
            <a:schemeClr val="tx1"/>
          </a:solidFill>
          <a:latin typeface="+mn-lt"/>
          <a:ea typeface="+mn-ea"/>
          <a:cs typeface="+mn-cs"/>
        </a:defRPr>
      </a:lvl6pPr>
      <a:lvl7pPr marL="3654217" algn="l" defTabSz="609036" rtl="0" eaLnBrk="1" latinLnBrk="0" hangingPunct="1">
        <a:defRPr sz="2398" kern="1200">
          <a:solidFill>
            <a:schemeClr val="tx1"/>
          </a:solidFill>
          <a:latin typeface="+mn-lt"/>
          <a:ea typeface="+mn-ea"/>
          <a:cs typeface="+mn-cs"/>
        </a:defRPr>
      </a:lvl7pPr>
      <a:lvl8pPr marL="4263253" algn="l" defTabSz="609036" rtl="0" eaLnBrk="1" latinLnBrk="0" hangingPunct="1">
        <a:defRPr sz="2398" kern="1200">
          <a:solidFill>
            <a:schemeClr val="tx1"/>
          </a:solidFill>
          <a:latin typeface="+mn-lt"/>
          <a:ea typeface="+mn-ea"/>
          <a:cs typeface="+mn-cs"/>
        </a:defRPr>
      </a:lvl8pPr>
      <a:lvl9pPr marL="4872289" algn="l" defTabSz="609036" rtl="0" eaLnBrk="1" latinLnBrk="0" hangingPunct="1">
        <a:defRPr sz="239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
            <a:alphaModFix amt="96000"/>
          </a:blip>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1532467" y="2057612"/>
            <a:ext cx="7120467" cy="2053381"/>
          </a:xfrm>
          <a:prstGeom prst="rect">
            <a:avLst/>
          </a:prstGeom>
        </p:spPr>
        <p:txBody>
          <a:bodyPr vert="horz" lIns="91440" tIns="45720" rIns="91440" bIns="45720" rtlCol="0" anchor="ctr">
            <a:normAutofit/>
          </a:bodyPr>
          <a:lstStyle/>
          <a:p>
            <a:r>
              <a:rPr lang="en-US" dirty="0"/>
              <a:t>CLICK TO EDIT MASTER TITLE STYLE</a:t>
            </a:r>
          </a:p>
        </p:txBody>
      </p:sp>
      <p:sp>
        <p:nvSpPr>
          <p:cNvPr id="3" name="TextBox 2"/>
          <p:cNvSpPr txBox="1"/>
          <p:nvPr userDrawn="1"/>
        </p:nvSpPr>
        <p:spPr>
          <a:xfrm>
            <a:off x="1388534" y="281836"/>
            <a:ext cx="1337733" cy="543354"/>
          </a:xfrm>
          <a:prstGeom prst="rect">
            <a:avLst/>
          </a:prstGeom>
          <a:noFill/>
        </p:spPr>
        <p:txBody>
          <a:bodyPr wrap="square" rtlCol="0">
            <a:spAutoFit/>
          </a:bodyPr>
          <a:lstStyle/>
          <a:p>
            <a:pPr defTabSz="531810"/>
            <a:r>
              <a:rPr lang="en-US" sz="2931" b="1" spc="200" baseline="0" dirty="0">
                <a:solidFill>
                  <a:srgbClr val="008CD4"/>
                </a:solidFill>
                <a:latin typeface="Franklin Gothic Medium" panose="020B0603020102020204" pitchFamily="34" charset="0"/>
                <a:ea typeface="Myriad Pro" charset="0"/>
                <a:cs typeface="Myriad Pro Black Cond"/>
              </a:rPr>
              <a:t>ASHA</a:t>
            </a:r>
          </a:p>
        </p:txBody>
      </p:sp>
      <p:pic>
        <p:nvPicPr>
          <p:cNvPr id="4" name="Picture 3"/>
          <p:cNvPicPr>
            <a:picLocks noChangeAspect="1"/>
          </p:cNvPicPr>
          <p:nvPr userDrawn="1"/>
        </p:nvPicPr>
        <p:blipFill>
          <a:blip r:embed="rId3"/>
          <a:stretch>
            <a:fillRect/>
          </a:stretch>
        </p:blipFill>
        <p:spPr>
          <a:xfrm>
            <a:off x="0" y="321436"/>
            <a:ext cx="1337733" cy="507530"/>
          </a:xfrm>
          <a:prstGeom prst="rect">
            <a:avLst/>
          </a:prstGeom>
        </p:spPr>
      </p:pic>
      <p:pic>
        <p:nvPicPr>
          <p:cNvPr id="5" name="Picture 4"/>
          <p:cNvPicPr>
            <a:picLocks noChangeAspect="1"/>
          </p:cNvPicPr>
          <p:nvPr userDrawn="1"/>
        </p:nvPicPr>
        <p:blipFill>
          <a:blip r:embed="rId4"/>
          <a:stretch>
            <a:fillRect/>
          </a:stretch>
        </p:blipFill>
        <p:spPr>
          <a:xfrm>
            <a:off x="8418799" y="6134333"/>
            <a:ext cx="3810000" cy="406024"/>
          </a:xfrm>
          <a:prstGeom prst="rect">
            <a:avLst/>
          </a:prstGeom>
        </p:spPr>
      </p:pic>
      <p:sp>
        <p:nvSpPr>
          <p:cNvPr id="6" name="Text Placeholder 18"/>
          <p:cNvSpPr txBox="1">
            <a:spLocks/>
          </p:cNvSpPr>
          <p:nvPr userDrawn="1"/>
        </p:nvSpPr>
        <p:spPr>
          <a:xfrm>
            <a:off x="2472267" y="281835"/>
            <a:ext cx="8703733" cy="609036"/>
          </a:xfrm>
          <a:prstGeom prst="rect">
            <a:avLst/>
          </a:prstGeom>
        </p:spPr>
        <p:txBody>
          <a:bodyPr/>
          <a:lstStyle>
            <a:lvl1pPr marL="0" indent="0" algn="l" defTabSz="457200" rtl="0" eaLnBrk="1" latinLnBrk="0" hangingPunct="1">
              <a:spcBef>
                <a:spcPct val="20000"/>
              </a:spcBef>
              <a:buFont typeface="Arial"/>
              <a:buNone/>
              <a:defRPr sz="2200" b="0" i="0" kern="1200" baseline="0">
                <a:solidFill>
                  <a:srgbClr val="80A4B7"/>
                </a:solidFill>
                <a:latin typeface="Myriad Pro Cond"/>
                <a:ea typeface="Myriad Pro" charset="0"/>
                <a:cs typeface="Myriad Pro Con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931" dirty="0"/>
              <a:t>/</a:t>
            </a:r>
          </a:p>
        </p:txBody>
      </p:sp>
    </p:spTree>
    <p:extLst>
      <p:ext uri="{BB962C8B-B14F-4D97-AF65-F5344CB8AC3E}">
        <p14:creationId xmlns:p14="http://schemas.microsoft.com/office/powerpoint/2010/main" val="3069149832"/>
      </p:ext>
    </p:extLst>
  </p:cSld>
  <p:clrMap bg1="lt1" tx1="dk1" bg2="lt2" tx2="dk2" accent1="accent1" accent2="accent2" accent3="accent3" accent4="accent4" accent5="accent5" accent6="accent6" hlink="hlink" folHlink="folHlink"/>
  <p:txStyles>
    <p:titleStyle>
      <a:lvl1pPr algn="l" defTabSz="609036" rtl="0" eaLnBrk="1" latinLnBrk="0" hangingPunct="1">
        <a:lnSpc>
          <a:spcPct val="80000"/>
        </a:lnSpc>
        <a:spcBef>
          <a:spcPct val="0"/>
        </a:spcBef>
        <a:buNone/>
        <a:defRPr sz="6661" b="1" kern="1200">
          <a:solidFill>
            <a:srgbClr val="008CD4"/>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p:titleStyle>
    <p:bodyStyle>
      <a:lvl1pPr marL="456777" indent="-456777" algn="l" defTabSz="609036" rtl="0" eaLnBrk="1" latinLnBrk="0" hangingPunct="1">
        <a:spcBef>
          <a:spcPct val="20000"/>
        </a:spcBef>
        <a:buFont typeface="Arial"/>
        <a:buChar char="•"/>
        <a:defRPr sz="4263" kern="1200">
          <a:solidFill>
            <a:schemeClr val="tx1"/>
          </a:solidFill>
          <a:latin typeface="+mn-lt"/>
          <a:ea typeface="+mn-ea"/>
          <a:cs typeface="+mn-cs"/>
        </a:defRPr>
      </a:lvl1pPr>
      <a:lvl2pPr marL="989684" indent="-380648" algn="l" defTabSz="609036" rtl="0" eaLnBrk="1" latinLnBrk="0" hangingPunct="1">
        <a:spcBef>
          <a:spcPct val="20000"/>
        </a:spcBef>
        <a:buFont typeface="Arial"/>
        <a:buChar char="–"/>
        <a:defRPr sz="3730" kern="1200">
          <a:solidFill>
            <a:schemeClr val="tx1"/>
          </a:solidFill>
          <a:latin typeface="+mn-lt"/>
          <a:ea typeface="+mn-ea"/>
          <a:cs typeface="+mn-cs"/>
        </a:defRPr>
      </a:lvl2pPr>
      <a:lvl3pPr marL="1522590" indent="-304518" algn="l" defTabSz="609036" rtl="0" eaLnBrk="1" latinLnBrk="0" hangingPunct="1">
        <a:spcBef>
          <a:spcPct val="20000"/>
        </a:spcBef>
        <a:buFont typeface="Arial"/>
        <a:buChar char="•"/>
        <a:defRPr sz="3197" kern="1200">
          <a:solidFill>
            <a:schemeClr val="tx1"/>
          </a:solidFill>
          <a:latin typeface="+mn-lt"/>
          <a:ea typeface="+mn-ea"/>
          <a:cs typeface="+mn-cs"/>
        </a:defRPr>
      </a:lvl3pPr>
      <a:lvl4pPr marL="2131626" indent="-304518" algn="l" defTabSz="609036" rtl="0" eaLnBrk="1" latinLnBrk="0" hangingPunct="1">
        <a:spcBef>
          <a:spcPct val="20000"/>
        </a:spcBef>
        <a:buFont typeface="Arial"/>
        <a:buChar char="–"/>
        <a:defRPr sz="2664" kern="1200">
          <a:solidFill>
            <a:schemeClr val="tx1"/>
          </a:solidFill>
          <a:latin typeface="+mn-lt"/>
          <a:ea typeface="+mn-ea"/>
          <a:cs typeface="+mn-cs"/>
        </a:defRPr>
      </a:lvl4pPr>
      <a:lvl5pPr marL="2740663" indent="-304518" algn="l" defTabSz="609036" rtl="0" eaLnBrk="1" latinLnBrk="0" hangingPunct="1">
        <a:spcBef>
          <a:spcPct val="20000"/>
        </a:spcBef>
        <a:buFont typeface="Arial"/>
        <a:buChar char="»"/>
        <a:defRPr sz="2664" kern="1200">
          <a:solidFill>
            <a:schemeClr val="tx1"/>
          </a:solidFill>
          <a:latin typeface="+mn-lt"/>
          <a:ea typeface="+mn-ea"/>
          <a:cs typeface="+mn-cs"/>
        </a:defRPr>
      </a:lvl5pPr>
      <a:lvl6pPr marL="3349699" indent="-304518" algn="l" defTabSz="609036" rtl="0" eaLnBrk="1" latinLnBrk="0" hangingPunct="1">
        <a:spcBef>
          <a:spcPct val="20000"/>
        </a:spcBef>
        <a:buFont typeface="Arial"/>
        <a:buChar char="•"/>
        <a:defRPr sz="2664" kern="1200">
          <a:solidFill>
            <a:schemeClr val="tx1"/>
          </a:solidFill>
          <a:latin typeface="+mn-lt"/>
          <a:ea typeface="+mn-ea"/>
          <a:cs typeface="+mn-cs"/>
        </a:defRPr>
      </a:lvl6pPr>
      <a:lvl7pPr marL="3958735" indent="-304518" algn="l" defTabSz="609036" rtl="0" eaLnBrk="1" latinLnBrk="0" hangingPunct="1">
        <a:spcBef>
          <a:spcPct val="20000"/>
        </a:spcBef>
        <a:buFont typeface="Arial"/>
        <a:buChar char="•"/>
        <a:defRPr sz="2664" kern="1200">
          <a:solidFill>
            <a:schemeClr val="tx1"/>
          </a:solidFill>
          <a:latin typeface="+mn-lt"/>
          <a:ea typeface="+mn-ea"/>
          <a:cs typeface="+mn-cs"/>
        </a:defRPr>
      </a:lvl7pPr>
      <a:lvl8pPr marL="4567771" indent="-304518" algn="l" defTabSz="609036" rtl="0" eaLnBrk="1" latinLnBrk="0" hangingPunct="1">
        <a:spcBef>
          <a:spcPct val="20000"/>
        </a:spcBef>
        <a:buFont typeface="Arial"/>
        <a:buChar char="•"/>
        <a:defRPr sz="2664" kern="1200">
          <a:solidFill>
            <a:schemeClr val="tx1"/>
          </a:solidFill>
          <a:latin typeface="+mn-lt"/>
          <a:ea typeface="+mn-ea"/>
          <a:cs typeface="+mn-cs"/>
        </a:defRPr>
      </a:lvl8pPr>
      <a:lvl9pPr marL="5176807" indent="-304518" algn="l" defTabSz="609036" rtl="0" eaLnBrk="1" latinLnBrk="0" hangingPunct="1">
        <a:spcBef>
          <a:spcPct val="20000"/>
        </a:spcBef>
        <a:buFont typeface="Arial"/>
        <a:buChar char="•"/>
        <a:defRPr sz="2664" kern="1200">
          <a:solidFill>
            <a:schemeClr val="tx1"/>
          </a:solidFill>
          <a:latin typeface="+mn-lt"/>
          <a:ea typeface="+mn-ea"/>
          <a:cs typeface="+mn-cs"/>
        </a:defRPr>
      </a:lvl9pPr>
    </p:bodyStyle>
    <p:otherStyle>
      <a:defPPr>
        <a:defRPr lang="en-US"/>
      </a:defPPr>
      <a:lvl1pPr marL="0" algn="l" defTabSz="609036" rtl="0" eaLnBrk="1" latinLnBrk="0" hangingPunct="1">
        <a:defRPr sz="2398" kern="1200">
          <a:solidFill>
            <a:schemeClr val="tx1"/>
          </a:solidFill>
          <a:latin typeface="+mn-lt"/>
          <a:ea typeface="+mn-ea"/>
          <a:cs typeface="+mn-cs"/>
        </a:defRPr>
      </a:lvl1pPr>
      <a:lvl2pPr marL="609036" algn="l" defTabSz="609036" rtl="0" eaLnBrk="1" latinLnBrk="0" hangingPunct="1">
        <a:defRPr sz="2398" kern="1200">
          <a:solidFill>
            <a:schemeClr val="tx1"/>
          </a:solidFill>
          <a:latin typeface="+mn-lt"/>
          <a:ea typeface="+mn-ea"/>
          <a:cs typeface="+mn-cs"/>
        </a:defRPr>
      </a:lvl2pPr>
      <a:lvl3pPr marL="1218072" algn="l" defTabSz="609036" rtl="0" eaLnBrk="1" latinLnBrk="0" hangingPunct="1">
        <a:defRPr sz="2398" kern="1200">
          <a:solidFill>
            <a:schemeClr val="tx1"/>
          </a:solidFill>
          <a:latin typeface="+mn-lt"/>
          <a:ea typeface="+mn-ea"/>
          <a:cs typeface="+mn-cs"/>
        </a:defRPr>
      </a:lvl3pPr>
      <a:lvl4pPr marL="1827108" algn="l" defTabSz="609036" rtl="0" eaLnBrk="1" latinLnBrk="0" hangingPunct="1">
        <a:defRPr sz="2398" kern="1200">
          <a:solidFill>
            <a:schemeClr val="tx1"/>
          </a:solidFill>
          <a:latin typeface="+mn-lt"/>
          <a:ea typeface="+mn-ea"/>
          <a:cs typeface="+mn-cs"/>
        </a:defRPr>
      </a:lvl4pPr>
      <a:lvl5pPr marL="2436144" algn="l" defTabSz="609036" rtl="0" eaLnBrk="1" latinLnBrk="0" hangingPunct="1">
        <a:defRPr sz="2398" kern="1200">
          <a:solidFill>
            <a:schemeClr val="tx1"/>
          </a:solidFill>
          <a:latin typeface="+mn-lt"/>
          <a:ea typeface="+mn-ea"/>
          <a:cs typeface="+mn-cs"/>
        </a:defRPr>
      </a:lvl5pPr>
      <a:lvl6pPr marL="3045181" algn="l" defTabSz="609036" rtl="0" eaLnBrk="1" latinLnBrk="0" hangingPunct="1">
        <a:defRPr sz="2398" kern="1200">
          <a:solidFill>
            <a:schemeClr val="tx1"/>
          </a:solidFill>
          <a:latin typeface="+mn-lt"/>
          <a:ea typeface="+mn-ea"/>
          <a:cs typeface="+mn-cs"/>
        </a:defRPr>
      </a:lvl6pPr>
      <a:lvl7pPr marL="3654217" algn="l" defTabSz="609036" rtl="0" eaLnBrk="1" latinLnBrk="0" hangingPunct="1">
        <a:defRPr sz="2398" kern="1200">
          <a:solidFill>
            <a:schemeClr val="tx1"/>
          </a:solidFill>
          <a:latin typeface="+mn-lt"/>
          <a:ea typeface="+mn-ea"/>
          <a:cs typeface="+mn-cs"/>
        </a:defRPr>
      </a:lvl7pPr>
      <a:lvl8pPr marL="4263253" algn="l" defTabSz="609036" rtl="0" eaLnBrk="1" latinLnBrk="0" hangingPunct="1">
        <a:defRPr sz="2398" kern="1200">
          <a:solidFill>
            <a:schemeClr val="tx1"/>
          </a:solidFill>
          <a:latin typeface="+mn-lt"/>
          <a:ea typeface="+mn-ea"/>
          <a:cs typeface="+mn-cs"/>
        </a:defRPr>
      </a:lvl8pPr>
      <a:lvl9pPr marL="4872289" algn="l" defTabSz="609036" rtl="0" eaLnBrk="1" latinLnBrk="0" hangingPunct="1">
        <a:defRPr sz="239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6">
            <a:alphaModFix amt="96000"/>
          </a:blip>
          <a:stretch>
            <a:fillRect/>
          </a:stretch>
        </a:blipFill>
        <a:effectLst/>
      </p:bgPr>
    </p:bg>
    <p:spTree>
      <p:nvGrpSpPr>
        <p:cNvPr id="1" name=""/>
        <p:cNvGrpSpPr/>
        <p:nvPr/>
      </p:nvGrpSpPr>
      <p:grpSpPr>
        <a:xfrm>
          <a:off x="0" y="0"/>
          <a:ext cx="0" cy="0"/>
          <a:chOff x="0" y="0"/>
          <a:chExt cx="0" cy="0"/>
        </a:xfrm>
      </p:grpSpPr>
      <p:sp>
        <p:nvSpPr>
          <p:cNvPr id="8" name="Title Placeholder 7"/>
          <p:cNvSpPr>
            <a:spLocks noGrp="1"/>
          </p:cNvSpPr>
          <p:nvPr>
            <p:ph type="title"/>
          </p:nvPr>
        </p:nvSpPr>
        <p:spPr>
          <a:xfrm>
            <a:off x="1532467" y="2057612"/>
            <a:ext cx="7120467" cy="2053381"/>
          </a:xfrm>
          <a:prstGeom prst="rect">
            <a:avLst/>
          </a:prstGeom>
        </p:spPr>
        <p:txBody>
          <a:bodyPr vert="horz" lIns="91440" tIns="45720" rIns="91440" bIns="45720" rtlCol="0" anchor="ctr">
            <a:normAutofit/>
          </a:bodyPr>
          <a:lstStyle/>
          <a:p>
            <a:r>
              <a:rPr lang="en-US" dirty="0"/>
              <a:t>CLICK TO EDIT MASTER TITLE STYLE</a:t>
            </a:r>
          </a:p>
        </p:txBody>
      </p:sp>
      <p:sp>
        <p:nvSpPr>
          <p:cNvPr id="3" name="TextBox 2"/>
          <p:cNvSpPr txBox="1"/>
          <p:nvPr userDrawn="1"/>
        </p:nvSpPr>
        <p:spPr>
          <a:xfrm>
            <a:off x="1388534" y="281836"/>
            <a:ext cx="1337733" cy="543354"/>
          </a:xfrm>
          <a:prstGeom prst="rect">
            <a:avLst/>
          </a:prstGeom>
          <a:noFill/>
        </p:spPr>
        <p:txBody>
          <a:bodyPr wrap="square" rtlCol="0">
            <a:spAutoFit/>
          </a:bodyPr>
          <a:lstStyle/>
          <a:p>
            <a:pPr defTabSz="531810"/>
            <a:r>
              <a:rPr lang="en-US" sz="2931" b="1" spc="200" baseline="0" dirty="0">
                <a:solidFill>
                  <a:srgbClr val="008CD4"/>
                </a:solidFill>
                <a:latin typeface="Franklin Gothic Medium" panose="020B0603020102020204" pitchFamily="34" charset="0"/>
                <a:ea typeface="Myriad Pro" charset="0"/>
                <a:cs typeface="Myriad Pro Black Cond"/>
              </a:rPr>
              <a:t>ASHA</a:t>
            </a:r>
          </a:p>
        </p:txBody>
      </p:sp>
      <p:pic>
        <p:nvPicPr>
          <p:cNvPr id="4" name="Picture 3"/>
          <p:cNvPicPr>
            <a:picLocks noChangeAspect="1"/>
          </p:cNvPicPr>
          <p:nvPr userDrawn="1"/>
        </p:nvPicPr>
        <p:blipFill>
          <a:blip r:embed="rId7"/>
          <a:stretch>
            <a:fillRect/>
          </a:stretch>
        </p:blipFill>
        <p:spPr>
          <a:xfrm>
            <a:off x="0" y="321436"/>
            <a:ext cx="1337733" cy="507530"/>
          </a:xfrm>
          <a:prstGeom prst="rect">
            <a:avLst/>
          </a:prstGeom>
        </p:spPr>
      </p:pic>
      <p:pic>
        <p:nvPicPr>
          <p:cNvPr id="5" name="Picture 4"/>
          <p:cNvPicPr>
            <a:picLocks noChangeAspect="1"/>
          </p:cNvPicPr>
          <p:nvPr userDrawn="1"/>
        </p:nvPicPr>
        <p:blipFill>
          <a:blip r:embed="rId8"/>
          <a:stretch>
            <a:fillRect/>
          </a:stretch>
        </p:blipFill>
        <p:spPr>
          <a:xfrm>
            <a:off x="8418799" y="6134333"/>
            <a:ext cx="3810000" cy="406024"/>
          </a:xfrm>
          <a:prstGeom prst="rect">
            <a:avLst/>
          </a:prstGeom>
        </p:spPr>
      </p:pic>
      <p:sp>
        <p:nvSpPr>
          <p:cNvPr id="6" name="Text Placeholder 18"/>
          <p:cNvSpPr txBox="1">
            <a:spLocks/>
          </p:cNvSpPr>
          <p:nvPr userDrawn="1"/>
        </p:nvSpPr>
        <p:spPr>
          <a:xfrm>
            <a:off x="2472267" y="281835"/>
            <a:ext cx="8703733" cy="609036"/>
          </a:xfrm>
          <a:prstGeom prst="rect">
            <a:avLst/>
          </a:prstGeom>
        </p:spPr>
        <p:txBody>
          <a:bodyPr/>
          <a:lstStyle>
            <a:lvl1pPr marL="0" indent="0" algn="l" defTabSz="457200" rtl="0" eaLnBrk="1" latinLnBrk="0" hangingPunct="1">
              <a:spcBef>
                <a:spcPct val="20000"/>
              </a:spcBef>
              <a:buFont typeface="Arial"/>
              <a:buNone/>
              <a:defRPr sz="2200" b="0" i="0" kern="1200" baseline="0">
                <a:solidFill>
                  <a:srgbClr val="80A4B7"/>
                </a:solidFill>
                <a:latin typeface="Myriad Pro Cond"/>
                <a:ea typeface="Myriad Pro" charset="0"/>
                <a:cs typeface="Myriad Pro Cond"/>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931" dirty="0"/>
              <a:t>/</a:t>
            </a:r>
          </a:p>
        </p:txBody>
      </p:sp>
    </p:spTree>
    <p:extLst>
      <p:ext uri="{BB962C8B-B14F-4D97-AF65-F5344CB8AC3E}">
        <p14:creationId xmlns:p14="http://schemas.microsoft.com/office/powerpoint/2010/main" val="3989149196"/>
      </p:ext>
    </p:extLst>
  </p:cSld>
  <p:clrMap bg1="lt1" tx1="dk1" bg2="lt2" tx2="dk2" accent1="accent1" accent2="accent2" accent3="accent3" accent4="accent4" accent5="accent5" accent6="accent6" hlink="hlink" folHlink="folHlink"/>
  <p:sldLayoutIdLst>
    <p:sldLayoutId id="2147483695" r:id="rId1"/>
    <p:sldLayoutId id="2147483711" r:id="rId2"/>
    <p:sldLayoutId id="2147483712" r:id="rId3"/>
    <p:sldLayoutId id="2147483713" r:id="rId4"/>
  </p:sldLayoutIdLst>
  <p:txStyles>
    <p:titleStyle>
      <a:lvl1pPr algn="l" defTabSz="609036" rtl="0" eaLnBrk="1" latinLnBrk="0" hangingPunct="1">
        <a:lnSpc>
          <a:spcPct val="80000"/>
        </a:lnSpc>
        <a:spcBef>
          <a:spcPct val="0"/>
        </a:spcBef>
        <a:buNone/>
        <a:defRPr sz="6661" b="1" kern="1200">
          <a:solidFill>
            <a:srgbClr val="008CD4"/>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1pPr>
    </p:titleStyle>
    <p:bodyStyle>
      <a:lvl1pPr marL="456777" indent="-456777" algn="l" defTabSz="609036" rtl="0" eaLnBrk="1" latinLnBrk="0" hangingPunct="1">
        <a:spcBef>
          <a:spcPct val="20000"/>
        </a:spcBef>
        <a:buFont typeface="Arial"/>
        <a:buChar char="•"/>
        <a:defRPr sz="4263" kern="1200">
          <a:solidFill>
            <a:schemeClr val="tx1"/>
          </a:solidFill>
          <a:latin typeface="+mn-lt"/>
          <a:ea typeface="+mn-ea"/>
          <a:cs typeface="+mn-cs"/>
        </a:defRPr>
      </a:lvl1pPr>
      <a:lvl2pPr marL="989684" indent="-380648" algn="l" defTabSz="609036" rtl="0" eaLnBrk="1" latinLnBrk="0" hangingPunct="1">
        <a:spcBef>
          <a:spcPct val="20000"/>
        </a:spcBef>
        <a:buFont typeface="Arial"/>
        <a:buChar char="–"/>
        <a:defRPr sz="3730" kern="1200">
          <a:solidFill>
            <a:schemeClr val="tx1"/>
          </a:solidFill>
          <a:latin typeface="+mn-lt"/>
          <a:ea typeface="+mn-ea"/>
          <a:cs typeface="+mn-cs"/>
        </a:defRPr>
      </a:lvl2pPr>
      <a:lvl3pPr marL="1522590" indent="-304518" algn="l" defTabSz="609036" rtl="0" eaLnBrk="1" latinLnBrk="0" hangingPunct="1">
        <a:spcBef>
          <a:spcPct val="20000"/>
        </a:spcBef>
        <a:buFont typeface="Arial"/>
        <a:buChar char="•"/>
        <a:defRPr sz="3197" kern="1200">
          <a:solidFill>
            <a:schemeClr val="tx1"/>
          </a:solidFill>
          <a:latin typeface="+mn-lt"/>
          <a:ea typeface="+mn-ea"/>
          <a:cs typeface="+mn-cs"/>
        </a:defRPr>
      </a:lvl3pPr>
      <a:lvl4pPr marL="2131626" indent="-304518" algn="l" defTabSz="609036" rtl="0" eaLnBrk="1" latinLnBrk="0" hangingPunct="1">
        <a:spcBef>
          <a:spcPct val="20000"/>
        </a:spcBef>
        <a:buFont typeface="Arial"/>
        <a:buChar char="–"/>
        <a:defRPr sz="2664" kern="1200">
          <a:solidFill>
            <a:schemeClr val="tx1"/>
          </a:solidFill>
          <a:latin typeface="+mn-lt"/>
          <a:ea typeface="+mn-ea"/>
          <a:cs typeface="+mn-cs"/>
        </a:defRPr>
      </a:lvl4pPr>
      <a:lvl5pPr marL="2740663" indent="-304518" algn="l" defTabSz="609036" rtl="0" eaLnBrk="1" latinLnBrk="0" hangingPunct="1">
        <a:spcBef>
          <a:spcPct val="20000"/>
        </a:spcBef>
        <a:buFont typeface="Arial"/>
        <a:buChar char="»"/>
        <a:defRPr sz="2664" kern="1200">
          <a:solidFill>
            <a:schemeClr val="tx1"/>
          </a:solidFill>
          <a:latin typeface="+mn-lt"/>
          <a:ea typeface="+mn-ea"/>
          <a:cs typeface="+mn-cs"/>
        </a:defRPr>
      </a:lvl5pPr>
      <a:lvl6pPr marL="3349699" indent="-304518" algn="l" defTabSz="609036" rtl="0" eaLnBrk="1" latinLnBrk="0" hangingPunct="1">
        <a:spcBef>
          <a:spcPct val="20000"/>
        </a:spcBef>
        <a:buFont typeface="Arial"/>
        <a:buChar char="•"/>
        <a:defRPr sz="2664" kern="1200">
          <a:solidFill>
            <a:schemeClr val="tx1"/>
          </a:solidFill>
          <a:latin typeface="+mn-lt"/>
          <a:ea typeface="+mn-ea"/>
          <a:cs typeface="+mn-cs"/>
        </a:defRPr>
      </a:lvl6pPr>
      <a:lvl7pPr marL="3958735" indent="-304518" algn="l" defTabSz="609036" rtl="0" eaLnBrk="1" latinLnBrk="0" hangingPunct="1">
        <a:spcBef>
          <a:spcPct val="20000"/>
        </a:spcBef>
        <a:buFont typeface="Arial"/>
        <a:buChar char="•"/>
        <a:defRPr sz="2664" kern="1200">
          <a:solidFill>
            <a:schemeClr val="tx1"/>
          </a:solidFill>
          <a:latin typeface="+mn-lt"/>
          <a:ea typeface="+mn-ea"/>
          <a:cs typeface="+mn-cs"/>
        </a:defRPr>
      </a:lvl7pPr>
      <a:lvl8pPr marL="4567771" indent="-304518" algn="l" defTabSz="609036" rtl="0" eaLnBrk="1" latinLnBrk="0" hangingPunct="1">
        <a:spcBef>
          <a:spcPct val="20000"/>
        </a:spcBef>
        <a:buFont typeface="Arial"/>
        <a:buChar char="•"/>
        <a:defRPr sz="2664" kern="1200">
          <a:solidFill>
            <a:schemeClr val="tx1"/>
          </a:solidFill>
          <a:latin typeface="+mn-lt"/>
          <a:ea typeface="+mn-ea"/>
          <a:cs typeface="+mn-cs"/>
        </a:defRPr>
      </a:lvl8pPr>
      <a:lvl9pPr marL="5176807" indent="-304518" algn="l" defTabSz="609036" rtl="0" eaLnBrk="1" latinLnBrk="0" hangingPunct="1">
        <a:spcBef>
          <a:spcPct val="20000"/>
        </a:spcBef>
        <a:buFont typeface="Arial"/>
        <a:buChar char="•"/>
        <a:defRPr sz="2664" kern="1200">
          <a:solidFill>
            <a:schemeClr val="tx1"/>
          </a:solidFill>
          <a:latin typeface="+mn-lt"/>
          <a:ea typeface="+mn-ea"/>
          <a:cs typeface="+mn-cs"/>
        </a:defRPr>
      </a:lvl9pPr>
    </p:bodyStyle>
    <p:otherStyle>
      <a:defPPr>
        <a:defRPr lang="en-US"/>
      </a:defPPr>
      <a:lvl1pPr marL="0" algn="l" defTabSz="609036" rtl="0" eaLnBrk="1" latinLnBrk="0" hangingPunct="1">
        <a:defRPr sz="2398" kern="1200">
          <a:solidFill>
            <a:schemeClr val="tx1"/>
          </a:solidFill>
          <a:latin typeface="+mn-lt"/>
          <a:ea typeface="+mn-ea"/>
          <a:cs typeface="+mn-cs"/>
        </a:defRPr>
      </a:lvl1pPr>
      <a:lvl2pPr marL="609036" algn="l" defTabSz="609036" rtl="0" eaLnBrk="1" latinLnBrk="0" hangingPunct="1">
        <a:defRPr sz="2398" kern="1200">
          <a:solidFill>
            <a:schemeClr val="tx1"/>
          </a:solidFill>
          <a:latin typeface="+mn-lt"/>
          <a:ea typeface="+mn-ea"/>
          <a:cs typeface="+mn-cs"/>
        </a:defRPr>
      </a:lvl2pPr>
      <a:lvl3pPr marL="1218072" algn="l" defTabSz="609036" rtl="0" eaLnBrk="1" latinLnBrk="0" hangingPunct="1">
        <a:defRPr sz="2398" kern="1200">
          <a:solidFill>
            <a:schemeClr val="tx1"/>
          </a:solidFill>
          <a:latin typeface="+mn-lt"/>
          <a:ea typeface="+mn-ea"/>
          <a:cs typeface="+mn-cs"/>
        </a:defRPr>
      </a:lvl3pPr>
      <a:lvl4pPr marL="1827108" algn="l" defTabSz="609036" rtl="0" eaLnBrk="1" latinLnBrk="0" hangingPunct="1">
        <a:defRPr sz="2398" kern="1200">
          <a:solidFill>
            <a:schemeClr val="tx1"/>
          </a:solidFill>
          <a:latin typeface="+mn-lt"/>
          <a:ea typeface="+mn-ea"/>
          <a:cs typeface="+mn-cs"/>
        </a:defRPr>
      </a:lvl4pPr>
      <a:lvl5pPr marL="2436144" algn="l" defTabSz="609036" rtl="0" eaLnBrk="1" latinLnBrk="0" hangingPunct="1">
        <a:defRPr sz="2398" kern="1200">
          <a:solidFill>
            <a:schemeClr val="tx1"/>
          </a:solidFill>
          <a:latin typeface="+mn-lt"/>
          <a:ea typeface="+mn-ea"/>
          <a:cs typeface="+mn-cs"/>
        </a:defRPr>
      </a:lvl5pPr>
      <a:lvl6pPr marL="3045181" algn="l" defTabSz="609036" rtl="0" eaLnBrk="1" latinLnBrk="0" hangingPunct="1">
        <a:defRPr sz="2398" kern="1200">
          <a:solidFill>
            <a:schemeClr val="tx1"/>
          </a:solidFill>
          <a:latin typeface="+mn-lt"/>
          <a:ea typeface="+mn-ea"/>
          <a:cs typeface="+mn-cs"/>
        </a:defRPr>
      </a:lvl6pPr>
      <a:lvl7pPr marL="3654217" algn="l" defTabSz="609036" rtl="0" eaLnBrk="1" latinLnBrk="0" hangingPunct="1">
        <a:defRPr sz="2398" kern="1200">
          <a:solidFill>
            <a:schemeClr val="tx1"/>
          </a:solidFill>
          <a:latin typeface="+mn-lt"/>
          <a:ea typeface="+mn-ea"/>
          <a:cs typeface="+mn-cs"/>
        </a:defRPr>
      </a:lvl7pPr>
      <a:lvl8pPr marL="4263253" algn="l" defTabSz="609036" rtl="0" eaLnBrk="1" latinLnBrk="0" hangingPunct="1">
        <a:defRPr sz="2398" kern="1200">
          <a:solidFill>
            <a:schemeClr val="tx1"/>
          </a:solidFill>
          <a:latin typeface="+mn-lt"/>
          <a:ea typeface="+mn-ea"/>
          <a:cs typeface="+mn-cs"/>
        </a:defRPr>
      </a:lvl8pPr>
      <a:lvl9pPr marL="4872289" algn="l" defTabSz="609036" rtl="0" eaLnBrk="1" latinLnBrk="0" hangingPunct="1">
        <a:defRPr sz="2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www.asha.org/uploadedFiles/Direct-State-Liaison-Model-Map.pdf"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mailto:sadams@asha.org" TargetMode="External"/><Relationship Id="rId7"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mailto:ecrowe@asha.org" TargetMode="External"/><Relationship Id="rId5" Type="http://schemas.openxmlformats.org/officeDocument/2006/relationships/hyperlink" Target="mailto:jdeppe@asha.org" TargetMode="External"/><Relationship Id="rId10" Type="http://schemas.openxmlformats.org/officeDocument/2006/relationships/image" Target="../media/image14.png"/><Relationship Id="rId4" Type="http://schemas.openxmlformats.org/officeDocument/2006/relationships/hyperlink" Target="mailto:cfrailey@asha.org" TargetMode="External"/><Relationship Id="rId9" Type="http://schemas.openxmlformats.org/officeDocument/2006/relationships/image" Target="../media/image1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www.asha.org/News/2015/ED-Issues-Guidance-to-Ensure-Access-to-Speech-Language-Pathology-Services-for-Children-with-Autism/"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hyperlink" Target="http://www.asha.org/Advocacy/state/Performance-Assessment-of-Contributions-and-Effectiveness/" TargetMode="External"/><Relationship Id="rId2" Type="http://schemas.openxmlformats.org/officeDocument/2006/relationships/hyperlink" Target="http://nee.missouri.edu/resources.aspx" TargetMode="Externa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2.xml.rels><?xml version="1.0" encoding="UTF-8" standalone="yes"?>
<Relationships xmlns="http://schemas.openxmlformats.org/package/2006/relationships"><Relationship Id="rId2" Type="http://schemas.openxmlformats.org/officeDocument/2006/relationships/hyperlink" Target="mailto:jdeppe@asha.org"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www.asha.org/uploadedFiles/2017-Public-Policy-Agenda.pd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37733" y="3845579"/>
            <a:ext cx="6722533" cy="1781498"/>
          </a:xfrm>
        </p:spPr>
        <p:txBody>
          <a:bodyPr/>
          <a:lstStyle/>
          <a:p>
            <a:r>
              <a:rPr lang="en-US" dirty="0" smtClean="0"/>
              <a:t>September, </a:t>
            </a:r>
            <a:r>
              <a:rPr lang="en-US" dirty="0"/>
              <a:t>2017</a:t>
            </a:r>
          </a:p>
          <a:p>
            <a:endParaRPr lang="en-US" dirty="0"/>
          </a:p>
          <a:p>
            <a:endParaRPr lang="en-US" dirty="0"/>
          </a:p>
          <a:p>
            <a:endParaRPr lang="en-US" dirty="0"/>
          </a:p>
          <a:p>
            <a:endParaRPr lang="en-US" dirty="0"/>
          </a:p>
        </p:txBody>
      </p:sp>
      <p:sp>
        <p:nvSpPr>
          <p:cNvPr id="3" name="Title 2"/>
          <p:cNvSpPr>
            <a:spLocks noGrp="1"/>
          </p:cNvSpPr>
          <p:nvPr>
            <p:ph type="title"/>
          </p:nvPr>
        </p:nvSpPr>
        <p:spPr>
          <a:xfrm>
            <a:off x="1337733" y="1395047"/>
            <a:ext cx="7120467" cy="2438399"/>
          </a:xfrm>
        </p:spPr>
        <p:txBody>
          <a:bodyPr>
            <a:normAutofit/>
          </a:bodyPr>
          <a:lstStyle/>
          <a:p>
            <a:r>
              <a:rPr lang="en-US" sz="2700" dirty="0"/>
              <a:t>Changing Landscape: What Members Need to Know to Protect their Services in a Changing Healthcare/Education Environment </a:t>
            </a:r>
            <a:br>
              <a:rPr lang="en-US" sz="2700" dirty="0"/>
            </a:br>
            <a:r>
              <a:rPr lang="en-US" sz="2700" dirty="0"/>
              <a:t> </a:t>
            </a:r>
            <a:endParaRPr lang="en-US" dirty="0"/>
          </a:p>
        </p:txBody>
      </p:sp>
      <p:sp>
        <p:nvSpPr>
          <p:cNvPr id="4" name="Text Placeholder 3"/>
          <p:cNvSpPr>
            <a:spLocks noGrp="1"/>
          </p:cNvSpPr>
          <p:nvPr>
            <p:ph type="body" sz="quarter" idx="11"/>
          </p:nvPr>
        </p:nvSpPr>
        <p:spPr>
          <a:xfrm>
            <a:off x="2731477" y="293968"/>
            <a:ext cx="9693682" cy="45719"/>
          </a:xfrm>
        </p:spPr>
        <p:txBody>
          <a:bodyPr/>
          <a:lstStyle/>
          <a:p>
            <a:r>
              <a:rPr lang="en-US" smtClean="0"/>
              <a:t>KSHA Conference</a:t>
            </a:r>
            <a:endParaRPr lang="en-US" dirty="0"/>
          </a:p>
        </p:txBody>
      </p:sp>
      <p:sp>
        <p:nvSpPr>
          <p:cNvPr id="5" name="Text Placeholder 4"/>
          <p:cNvSpPr>
            <a:spLocks noGrp="1"/>
          </p:cNvSpPr>
          <p:nvPr>
            <p:ph type="body" sz="quarter" idx="12"/>
          </p:nvPr>
        </p:nvSpPr>
        <p:spPr>
          <a:xfrm>
            <a:off x="1431518" y="4829665"/>
            <a:ext cx="6146800" cy="914643"/>
          </a:xfrm>
        </p:spPr>
        <p:txBody>
          <a:bodyPr/>
          <a:lstStyle/>
          <a:p>
            <a:r>
              <a:rPr lang="en-US" dirty="0"/>
              <a:t>Janet Deppe, MS CCC-SLP FNAP</a:t>
            </a:r>
          </a:p>
          <a:p>
            <a:r>
              <a:rPr lang="en-US" dirty="0"/>
              <a:t>Director, State Advocacy</a:t>
            </a:r>
          </a:p>
        </p:txBody>
      </p:sp>
    </p:spTree>
    <p:extLst>
      <p:ext uri="{BB962C8B-B14F-4D97-AF65-F5344CB8AC3E}">
        <p14:creationId xmlns:p14="http://schemas.microsoft.com/office/powerpoint/2010/main" val="2141617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1311" y="1214907"/>
            <a:ext cx="9369631" cy="5324535"/>
          </a:xfrm>
          <a:prstGeom prst="rect">
            <a:avLst/>
          </a:prstGeom>
          <a:noFill/>
        </p:spPr>
        <p:txBody>
          <a:bodyPr wrap="square" rtlCol="0">
            <a:spAutoFit/>
          </a:bodyPr>
          <a:lstStyle/>
          <a:p>
            <a:r>
              <a:rPr lang="en-US" sz="3200" dirty="0"/>
              <a:t>A Civics Refresher</a:t>
            </a:r>
          </a:p>
          <a:p>
            <a:r>
              <a:rPr lang="en-US" sz="2800" dirty="0"/>
              <a:t>Legislation:</a:t>
            </a:r>
          </a:p>
          <a:p>
            <a:r>
              <a:rPr lang="en-US" sz="2800" dirty="0"/>
              <a:t>Nothing happened over night</a:t>
            </a:r>
          </a:p>
          <a:p>
            <a:r>
              <a:rPr lang="en-US" sz="2800" dirty="0"/>
              <a:t>Many bills are introduced:</a:t>
            </a:r>
          </a:p>
          <a:p>
            <a:r>
              <a:rPr lang="en-US" sz="2800" dirty="0"/>
              <a:t>	12,000 + in Congress – 329 passed (3%) </a:t>
            </a:r>
          </a:p>
          <a:p>
            <a:r>
              <a:rPr lang="en-US" sz="2800" dirty="0"/>
              <a:t>	 1500 – 2000 in states – 88 passed (approx. 45%)</a:t>
            </a:r>
          </a:p>
          <a:p>
            <a:r>
              <a:rPr lang="en-US" sz="2800" dirty="0"/>
              <a:t>Laws need to pass in both House and Senate</a:t>
            </a:r>
          </a:p>
          <a:p>
            <a:r>
              <a:rPr lang="en-US" sz="2800" dirty="0"/>
              <a:t>In Congress:</a:t>
            </a:r>
          </a:p>
          <a:p>
            <a:r>
              <a:rPr lang="en-US" sz="2800" dirty="0"/>
              <a:t>Senate- 52 Republicans and 48 Democrats</a:t>
            </a:r>
          </a:p>
          <a:p>
            <a:r>
              <a:rPr lang="en-US" sz="2800" dirty="0"/>
              <a:t>House- 241 republicans and 194 Democrats</a:t>
            </a:r>
          </a:p>
          <a:p>
            <a:r>
              <a:rPr lang="en-US" sz="2800" dirty="0"/>
              <a:t>In Senate- need 50 votes for nominations and budget reconciliation and 60 votes for all other legislation</a:t>
            </a:r>
          </a:p>
        </p:txBody>
      </p:sp>
    </p:spTree>
    <p:extLst>
      <p:ext uri="{BB962C8B-B14F-4D97-AF65-F5344CB8AC3E}">
        <p14:creationId xmlns:p14="http://schemas.microsoft.com/office/powerpoint/2010/main" val="405417605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0625" y="821788"/>
            <a:ext cx="8808720" cy="6986528"/>
          </a:xfrm>
          <a:prstGeom prst="rect">
            <a:avLst/>
          </a:prstGeom>
          <a:noFill/>
        </p:spPr>
        <p:txBody>
          <a:bodyPr wrap="square" rtlCol="0">
            <a:spAutoFit/>
          </a:bodyPr>
          <a:lstStyle/>
          <a:p>
            <a:r>
              <a:rPr lang="en-US" sz="3200" dirty="0"/>
              <a:t>Civics refresher continued</a:t>
            </a:r>
          </a:p>
          <a:p>
            <a:r>
              <a:rPr lang="en-US" sz="3200" dirty="0"/>
              <a:t>Regulatory: </a:t>
            </a:r>
          </a:p>
          <a:p>
            <a:pPr marL="457200" indent="-457200">
              <a:buFont typeface="Arial" panose="020B0604020202020204" pitchFamily="34" charset="0"/>
              <a:buChar char="•"/>
            </a:pPr>
            <a:r>
              <a:rPr lang="en-US" sz="2400" dirty="0"/>
              <a:t>Once a bill is signed into law, regulations are needed to implement the law</a:t>
            </a:r>
          </a:p>
          <a:p>
            <a:pPr marL="457200" indent="-457200">
              <a:buFont typeface="Arial" panose="020B0604020202020204" pitchFamily="34" charset="0"/>
              <a:buChar char="•"/>
            </a:pPr>
            <a:r>
              <a:rPr lang="en-US" sz="2400" dirty="0"/>
              <a:t>Comment period allows for public comment</a:t>
            </a:r>
          </a:p>
          <a:p>
            <a:r>
              <a:rPr lang="en-US" sz="3200" dirty="0"/>
              <a:t>Executive Orders:</a:t>
            </a:r>
          </a:p>
          <a:p>
            <a:pPr marL="457200" indent="-457200">
              <a:buFont typeface="Arial" panose="020B0604020202020204" pitchFamily="34" charset="0"/>
              <a:buChar char="•"/>
            </a:pPr>
            <a:r>
              <a:rPr lang="en-US" sz="2400" dirty="0"/>
              <a:t>Issued by the President and directed toward agencies and officers of the federal government</a:t>
            </a:r>
          </a:p>
          <a:p>
            <a:pPr marL="457200" indent="-457200">
              <a:buFont typeface="Arial" panose="020B0604020202020204" pitchFamily="34" charset="0"/>
              <a:buChar char="•"/>
            </a:pPr>
            <a:r>
              <a:rPr lang="en-US" sz="2400" dirty="0"/>
              <a:t>Have the full force of law</a:t>
            </a:r>
          </a:p>
          <a:p>
            <a:pPr marL="457200" indent="-457200">
              <a:buFont typeface="Arial" panose="020B0604020202020204" pitchFamily="34" charset="0"/>
              <a:buChar char="•"/>
            </a:pPr>
            <a:r>
              <a:rPr lang="en-US" sz="2400" dirty="0"/>
              <a:t>Executive orders can influence how a law is enforced</a:t>
            </a:r>
          </a:p>
          <a:p>
            <a:pPr marL="457200" indent="-457200">
              <a:buFont typeface="Arial" panose="020B0604020202020204" pitchFamily="34" charset="0"/>
              <a:buChar char="•"/>
            </a:pPr>
            <a:r>
              <a:rPr lang="en-US" sz="2400" dirty="0"/>
              <a:t>Executive orders cannot make law; but rather clarify or act further on a law</a:t>
            </a:r>
          </a:p>
          <a:p>
            <a:pPr marL="457200" indent="-457200">
              <a:buFont typeface="Arial" panose="020B0604020202020204" pitchFamily="34" charset="0"/>
              <a:buChar char="•"/>
            </a:pPr>
            <a:r>
              <a:rPr lang="en-US" sz="2400" dirty="0"/>
              <a:t>Congress can overturn an EO; but President can overturn by veto</a:t>
            </a:r>
          </a:p>
          <a:p>
            <a:pPr marL="457200" indent="-457200">
              <a:buFont typeface="Arial" panose="020B0604020202020204" pitchFamily="34" charset="0"/>
              <a:buChar char="•"/>
            </a:pPr>
            <a:r>
              <a:rPr lang="en-US" sz="2400" dirty="0"/>
              <a:t>2/3 majority in Congress can overturn Presidential </a:t>
            </a:r>
          </a:p>
          <a:p>
            <a:r>
              <a:rPr lang="en-US" sz="2400" dirty="0"/>
              <a:t>       veto</a:t>
            </a:r>
          </a:p>
          <a:p>
            <a:pPr marL="457200" indent="-457200">
              <a:buFont typeface="Arial" panose="020B0604020202020204" pitchFamily="34" charset="0"/>
              <a:buChar char="•"/>
            </a:pPr>
            <a:endParaRPr lang="en-US" sz="3200" dirty="0"/>
          </a:p>
          <a:p>
            <a:endParaRPr lang="en-US" sz="3200" dirty="0"/>
          </a:p>
        </p:txBody>
      </p:sp>
    </p:spTree>
    <p:extLst>
      <p:ext uri="{BB962C8B-B14F-4D97-AF65-F5344CB8AC3E}">
        <p14:creationId xmlns:p14="http://schemas.microsoft.com/office/powerpoint/2010/main" val="229436351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2467" y="797170"/>
            <a:ext cx="7120467" cy="1336430"/>
          </a:xfrm>
        </p:spPr>
        <p:txBody>
          <a:bodyPr/>
          <a:lstStyle/>
          <a:p>
            <a:r>
              <a:rPr lang="en-US" dirty="0"/>
              <a:t>Alternative Facts?</a:t>
            </a:r>
          </a:p>
        </p:txBody>
      </p:sp>
      <p:sp>
        <p:nvSpPr>
          <p:cNvPr id="2" name="Content Placeholder 1"/>
          <p:cNvSpPr>
            <a:spLocks noGrp="1"/>
          </p:cNvSpPr>
          <p:nvPr>
            <p:ph idx="1"/>
          </p:nvPr>
        </p:nvSpPr>
        <p:spPr>
          <a:xfrm>
            <a:off x="914400" y="2332892"/>
            <a:ext cx="10363200" cy="3763108"/>
          </a:xfrm>
        </p:spPr>
        <p:txBody>
          <a:bodyPr>
            <a:normAutofit fontScale="70000" lnSpcReduction="20000"/>
          </a:bodyPr>
          <a:lstStyle/>
          <a:p>
            <a:r>
              <a:rPr lang="en-US" dirty="0"/>
              <a:t>Come from both sides</a:t>
            </a:r>
          </a:p>
          <a:p>
            <a:pPr marL="0" indent="0">
              <a:buNone/>
            </a:pPr>
            <a:r>
              <a:rPr lang="en-US" dirty="0"/>
              <a:t>	H.R. 610</a:t>
            </a:r>
          </a:p>
          <a:p>
            <a:pPr marL="0" indent="0">
              <a:buNone/>
            </a:pPr>
            <a:r>
              <a:rPr lang="en-US" dirty="0"/>
              <a:t>	State legislation related to licensure</a:t>
            </a:r>
          </a:p>
          <a:p>
            <a:r>
              <a:rPr lang="en-US" dirty="0"/>
              <a:t>When in doubt – check with the </a:t>
            </a:r>
            <a:r>
              <a:rPr lang="en-US" dirty="0" smtClean="0"/>
              <a:t>State and Federal GRPP </a:t>
            </a:r>
            <a:r>
              <a:rPr lang="en-US" dirty="0"/>
              <a:t>Teams</a:t>
            </a:r>
          </a:p>
          <a:p>
            <a:pPr marL="0" indent="0">
              <a:buNone/>
            </a:pPr>
            <a:r>
              <a:rPr lang="en-US" dirty="0"/>
              <a:t>	Not all posts on FB are accurate </a:t>
            </a:r>
          </a:p>
          <a:p>
            <a:r>
              <a:rPr lang="en-US" dirty="0"/>
              <a:t>Facebook and other social media sights are great sources of information but……</a:t>
            </a:r>
          </a:p>
          <a:p>
            <a:endParaRPr lang="en-US" dirty="0"/>
          </a:p>
        </p:txBody>
      </p:sp>
    </p:spTree>
    <p:extLst>
      <p:ext uri="{BB962C8B-B14F-4D97-AF65-F5344CB8AC3E}">
        <p14:creationId xmlns:p14="http://schemas.microsoft.com/office/powerpoint/2010/main" val="274112767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2467" y="961292"/>
            <a:ext cx="7120467" cy="1699846"/>
          </a:xfrm>
        </p:spPr>
        <p:txBody>
          <a:bodyPr>
            <a:noAutofit/>
          </a:bodyPr>
          <a:lstStyle/>
          <a:p>
            <a:r>
              <a:rPr lang="en-US" sz="4800" dirty="0"/>
              <a:t>When to Act – When to React – What is ASHA Doing?!?!?!</a:t>
            </a:r>
          </a:p>
        </p:txBody>
      </p:sp>
      <p:sp>
        <p:nvSpPr>
          <p:cNvPr id="2" name="Content Placeholder 1"/>
          <p:cNvSpPr>
            <a:spLocks noGrp="1"/>
          </p:cNvSpPr>
          <p:nvPr>
            <p:ph idx="1"/>
          </p:nvPr>
        </p:nvSpPr>
        <p:spPr>
          <a:xfrm>
            <a:off x="2152648" y="2813538"/>
            <a:ext cx="7981952" cy="3513991"/>
          </a:xfrm>
        </p:spPr>
        <p:txBody>
          <a:bodyPr>
            <a:normAutofit/>
          </a:bodyPr>
          <a:lstStyle/>
          <a:p>
            <a:r>
              <a:rPr lang="en-US" sz="2400" dirty="0"/>
              <a:t>ASHA’s GRPP Teams are monitoring both federal and state activities and are in contact with state association leaders and Congressional staff</a:t>
            </a:r>
          </a:p>
          <a:p>
            <a:r>
              <a:rPr lang="en-US" sz="2400" dirty="0"/>
              <a:t>Not all bills need a take action</a:t>
            </a:r>
          </a:p>
          <a:p>
            <a:pPr lvl="1">
              <a:buFont typeface="Wingdings" panose="05000000000000000000" pitchFamily="2" charset="2"/>
              <a:buChar char="Ø"/>
            </a:pPr>
            <a:r>
              <a:rPr lang="en-US" sz="2400" dirty="0"/>
              <a:t>Take Action Fatigue</a:t>
            </a:r>
          </a:p>
          <a:p>
            <a:r>
              <a:rPr lang="en-US" sz="2400" dirty="0"/>
              <a:t>Measured and target take action is the best approach</a:t>
            </a:r>
          </a:p>
          <a:p>
            <a:r>
              <a:rPr lang="en-US" sz="2400" dirty="0"/>
              <a:t>Opposition needs to be done in a way that does not lock ASHA out of current and potential negotiations. </a:t>
            </a:r>
          </a:p>
        </p:txBody>
      </p:sp>
    </p:spTree>
    <p:extLst>
      <p:ext uri="{BB962C8B-B14F-4D97-AF65-F5344CB8AC3E}">
        <p14:creationId xmlns:p14="http://schemas.microsoft.com/office/powerpoint/2010/main" val="133562314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813559"/>
            <a:ext cx="8991600" cy="4708981"/>
          </a:xfrm>
          <a:prstGeom prst="rect">
            <a:avLst/>
          </a:prstGeom>
        </p:spPr>
        <p:txBody>
          <a:bodyPr wrap="square">
            <a:spAutoFit/>
          </a:bodyPr>
          <a:lstStyle/>
          <a:p>
            <a:r>
              <a:rPr lang="en-US" sz="2000" dirty="0"/>
              <a:t>Need for Data</a:t>
            </a:r>
          </a:p>
          <a:p>
            <a:endParaRPr lang="en-US" sz="2000" dirty="0"/>
          </a:p>
          <a:p>
            <a:r>
              <a:rPr lang="en-US" sz="2000" dirty="0"/>
              <a:t>Both healthcare and education policy development will depend significantly on the availability of hard data and verifiable information;</a:t>
            </a:r>
          </a:p>
          <a:p>
            <a:r>
              <a:rPr lang="en-US" sz="2000" dirty="0"/>
              <a:t>Policy development in both a Republican led Executive and Legislative will be driven by data analytics;</a:t>
            </a:r>
          </a:p>
          <a:p>
            <a:r>
              <a:rPr lang="en-US" sz="2000" dirty="0"/>
              <a:t>Policy makers will be heavily influenced by an evidence-based approach to problem solving</a:t>
            </a:r>
          </a:p>
          <a:p>
            <a:endParaRPr lang="en-US" sz="2000" dirty="0"/>
          </a:p>
          <a:p>
            <a:r>
              <a:rPr lang="en-US" sz="2000" dirty="0"/>
              <a:t>Increased Need for State Advocacy</a:t>
            </a:r>
          </a:p>
          <a:p>
            <a:r>
              <a:rPr lang="en-US" sz="2000" dirty="0"/>
              <a:t>States and localities will have more control of both health care and education policy</a:t>
            </a:r>
          </a:p>
          <a:p>
            <a:r>
              <a:rPr lang="en-US" sz="2000" dirty="0"/>
              <a:t>Provide members with more resources and tools to advocate on health and education issues</a:t>
            </a:r>
          </a:p>
          <a:p>
            <a:r>
              <a:rPr lang="en-US" sz="2000" dirty="0"/>
              <a:t>Showcase how members have successfully advocated for appropriate health and education policy. </a:t>
            </a:r>
          </a:p>
        </p:txBody>
      </p:sp>
      <p:sp>
        <p:nvSpPr>
          <p:cNvPr id="3" name="Rectangle 2"/>
          <p:cNvSpPr/>
          <p:nvPr/>
        </p:nvSpPr>
        <p:spPr>
          <a:xfrm>
            <a:off x="1219200" y="1065014"/>
            <a:ext cx="9265920" cy="584775"/>
          </a:xfrm>
          <a:prstGeom prst="rect">
            <a:avLst/>
          </a:prstGeom>
        </p:spPr>
        <p:txBody>
          <a:bodyPr wrap="square">
            <a:spAutoFit/>
          </a:bodyPr>
          <a:lstStyle/>
          <a:p>
            <a:r>
              <a:rPr lang="en-US" sz="3200" b="1" dirty="0"/>
              <a:t>Advancing ASHA Issues in the Trump Administration</a:t>
            </a:r>
          </a:p>
        </p:txBody>
      </p:sp>
    </p:spTree>
    <p:extLst>
      <p:ext uri="{BB962C8B-B14F-4D97-AF65-F5344CB8AC3E}">
        <p14:creationId xmlns:p14="http://schemas.microsoft.com/office/powerpoint/2010/main" val="168925261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dirty="0"/>
              <a:t>Health Care Reform and Policy Issues</a:t>
            </a:r>
            <a:br>
              <a:rPr lang="en-US" sz="7200" dirty="0"/>
            </a:br>
            <a:endParaRPr lang="en-US" dirty="0"/>
          </a:p>
        </p:txBody>
      </p:sp>
      <p:sp>
        <p:nvSpPr>
          <p:cNvPr id="3" name="Content Placeholder 2"/>
          <p:cNvSpPr>
            <a:spLocks noGrp="1"/>
          </p:cNvSpPr>
          <p:nvPr>
            <p:ph idx="1"/>
          </p:nvPr>
        </p:nvSpPr>
        <p:spPr>
          <a:xfrm>
            <a:off x="914400" y="4290646"/>
            <a:ext cx="10363200" cy="1805354"/>
          </a:xfrm>
        </p:spPr>
        <p:txBody>
          <a:bodyPr/>
          <a:lstStyle/>
          <a:p>
            <a:pPr marL="0" indent="0">
              <a:buNone/>
            </a:pPr>
            <a:endParaRPr lang="en-US" sz="6600" dirty="0"/>
          </a:p>
        </p:txBody>
      </p:sp>
    </p:spTree>
    <p:extLst>
      <p:ext uri="{BB962C8B-B14F-4D97-AF65-F5344CB8AC3E}">
        <p14:creationId xmlns:p14="http://schemas.microsoft.com/office/powerpoint/2010/main" val="318429225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1727" y="2564780"/>
            <a:ext cx="2921207" cy="4021040"/>
          </a:xfrm>
        </p:spPr>
        <p:txBody>
          <a:bodyPr>
            <a:noAutofit/>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464695" y="1180474"/>
            <a:ext cx="11462514" cy="4855633"/>
          </a:xfrm>
          <a:prstGeom prst="rect">
            <a:avLst/>
          </a:prstGeom>
        </p:spPr>
        <p:txBody>
          <a:bodyPr/>
          <a:lstStyle/>
          <a:p>
            <a:r>
              <a:rPr lang="en-US" sz="3260" dirty="0">
                <a:cs typeface="Myriad Pro"/>
              </a:rPr>
              <a:t>Rep. Dr. Tom Price (R-GA), HHS Secretary</a:t>
            </a:r>
          </a:p>
          <a:p>
            <a:r>
              <a:rPr lang="en-US" sz="3260" dirty="0">
                <a:cs typeface="Myriad Pro"/>
              </a:rPr>
              <a:t>Dr. </a:t>
            </a:r>
            <a:r>
              <a:rPr lang="en-US" sz="3260" dirty="0" err="1">
                <a:cs typeface="Myriad Pro"/>
              </a:rPr>
              <a:t>Seema</a:t>
            </a:r>
            <a:r>
              <a:rPr lang="en-US" sz="3260" dirty="0">
                <a:cs typeface="Myriad Pro"/>
              </a:rPr>
              <a:t> Varma, CMS Administrator </a:t>
            </a:r>
          </a:p>
        </p:txBody>
      </p:sp>
      <p:sp>
        <p:nvSpPr>
          <p:cNvPr id="6" name="Text Placeholder 8"/>
          <p:cNvSpPr txBox="1">
            <a:spLocks/>
          </p:cNvSpPr>
          <p:nvPr/>
        </p:nvSpPr>
        <p:spPr>
          <a:xfrm>
            <a:off x="2598822" y="281835"/>
            <a:ext cx="8382000" cy="609036"/>
          </a:xfrm>
          <a:prstGeom prst="rect">
            <a:avLst/>
          </a:prstGeom>
        </p:spPr>
        <p:txBody>
          <a:bodyPr/>
          <a:lstStyle>
            <a:lvl1pPr marL="456777" indent="-456777" algn="l" defTabSz="609036" rtl="0" eaLnBrk="1" latinLnBrk="0" hangingPunct="1">
              <a:spcBef>
                <a:spcPct val="20000"/>
              </a:spcBef>
              <a:buFont typeface="Arial"/>
              <a:buChar char="•"/>
              <a:defRPr sz="4263" kern="1200">
                <a:solidFill>
                  <a:schemeClr val="tx1"/>
                </a:solidFill>
                <a:latin typeface="+mn-lt"/>
                <a:ea typeface="+mn-ea"/>
                <a:cs typeface="+mn-cs"/>
              </a:defRPr>
            </a:lvl1pPr>
            <a:lvl2pPr marL="989684" indent="-380648" algn="l" defTabSz="609036" rtl="0" eaLnBrk="1" latinLnBrk="0" hangingPunct="1">
              <a:spcBef>
                <a:spcPct val="20000"/>
              </a:spcBef>
              <a:buFont typeface="Arial"/>
              <a:buChar char="–"/>
              <a:defRPr sz="3730" kern="1200">
                <a:solidFill>
                  <a:schemeClr val="tx1"/>
                </a:solidFill>
                <a:latin typeface="+mn-lt"/>
                <a:ea typeface="+mn-ea"/>
                <a:cs typeface="+mn-cs"/>
              </a:defRPr>
            </a:lvl2pPr>
            <a:lvl3pPr marL="1522590" indent="-304518" algn="l" defTabSz="609036" rtl="0" eaLnBrk="1" latinLnBrk="0" hangingPunct="1">
              <a:spcBef>
                <a:spcPct val="20000"/>
              </a:spcBef>
              <a:buFont typeface="Arial"/>
              <a:buChar char="•"/>
              <a:defRPr sz="3197" kern="1200">
                <a:solidFill>
                  <a:schemeClr val="tx1"/>
                </a:solidFill>
                <a:latin typeface="+mn-lt"/>
                <a:ea typeface="+mn-ea"/>
                <a:cs typeface="+mn-cs"/>
              </a:defRPr>
            </a:lvl3pPr>
            <a:lvl4pPr marL="2131626" indent="-304518" algn="l" defTabSz="609036" rtl="0" eaLnBrk="1" latinLnBrk="0" hangingPunct="1">
              <a:spcBef>
                <a:spcPct val="20000"/>
              </a:spcBef>
              <a:buFont typeface="Arial"/>
              <a:buChar char="–"/>
              <a:defRPr sz="2664" kern="1200">
                <a:solidFill>
                  <a:schemeClr val="tx1"/>
                </a:solidFill>
                <a:latin typeface="+mn-lt"/>
                <a:ea typeface="+mn-ea"/>
                <a:cs typeface="+mn-cs"/>
              </a:defRPr>
            </a:lvl4pPr>
            <a:lvl5pPr marL="2740663" indent="-304518" algn="l" defTabSz="609036" rtl="0" eaLnBrk="1" latinLnBrk="0" hangingPunct="1">
              <a:spcBef>
                <a:spcPct val="20000"/>
              </a:spcBef>
              <a:buFont typeface="Arial"/>
              <a:buChar char="»"/>
              <a:defRPr sz="2664" kern="1200">
                <a:solidFill>
                  <a:schemeClr val="tx1"/>
                </a:solidFill>
                <a:latin typeface="+mn-lt"/>
                <a:ea typeface="+mn-ea"/>
                <a:cs typeface="+mn-cs"/>
              </a:defRPr>
            </a:lvl5pPr>
            <a:lvl6pPr marL="3349699" indent="-304518" algn="l" defTabSz="609036" rtl="0" eaLnBrk="1" latinLnBrk="0" hangingPunct="1">
              <a:spcBef>
                <a:spcPct val="20000"/>
              </a:spcBef>
              <a:buFont typeface="Arial"/>
              <a:buChar char="•"/>
              <a:defRPr sz="2664" kern="1200">
                <a:solidFill>
                  <a:schemeClr val="tx1"/>
                </a:solidFill>
                <a:latin typeface="+mn-lt"/>
                <a:ea typeface="+mn-ea"/>
                <a:cs typeface="+mn-cs"/>
              </a:defRPr>
            </a:lvl6pPr>
            <a:lvl7pPr marL="3958735" indent="-304518" algn="l" defTabSz="609036" rtl="0" eaLnBrk="1" latinLnBrk="0" hangingPunct="1">
              <a:spcBef>
                <a:spcPct val="20000"/>
              </a:spcBef>
              <a:buFont typeface="Arial"/>
              <a:buChar char="•"/>
              <a:defRPr sz="2664" kern="1200">
                <a:solidFill>
                  <a:schemeClr val="tx1"/>
                </a:solidFill>
                <a:latin typeface="+mn-lt"/>
                <a:ea typeface="+mn-ea"/>
                <a:cs typeface="+mn-cs"/>
              </a:defRPr>
            </a:lvl7pPr>
            <a:lvl8pPr marL="4567771" indent="-304518" algn="l" defTabSz="609036" rtl="0" eaLnBrk="1" latinLnBrk="0" hangingPunct="1">
              <a:spcBef>
                <a:spcPct val="20000"/>
              </a:spcBef>
              <a:buFont typeface="Arial"/>
              <a:buChar char="•"/>
              <a:defRPr sz="2664" kern="1200">
                <a:solidFill>
                  <a:schemeClr val="tx1"/>
                </a:solidFill>
                <a:latin typeface="+mn-lt"/>
                <a:ea typeface="+mn-ea"/>
                <a:cs typeface="+mn-cs"/>
              </a:defRPr>
            </a:lvl8pPr>
            <a:lvl9pPr marL="5176807" indent="-304518" algn="l" defTabSz="609036" rtl="0" eaLnBrk="1" latinLnBrk="0" hangingPunct="1">
              <a:spcBef>
                <a:spcPct val="20000"/>
              </a:spcBef>
              <a:buFont typeface="Arial"/>
              <a:buChar char="•"/>
              <a:defRPr sz="2664" kern="1200">
                <a:solidFill>
                  <a:schemeClr val="tx1"/>
                </a:solidFill>
                <a:latin typeface="+mn-lt"/>
                <a:ea typeface="+mn-ea"/>
                <a:cs typeface="+mn-cs"/>
              </a:defRPr>
            </a:lvl9pPr>
          </a:lstStyle>
          <a:p>
            <a:pPr marL="0" indent="0">
              <a:buNone/>
            </a:pPr>
            <a:r>
              <a:rPr lang="en-US" sz="3000" dirty="0">
                <a:solidFill>
                  <a:schemeClr val="tx1">
                    <a:lumMod val="50000"/>
                    <a:lumOff val="50000"/>
                  </a:schemeClr>
                </a:solidFill>
                <a:latin typeface="Franklin Gothic Book" panose="020B0503020102020204" pitchFamily="34" charset="0"/>
              </a:rPr>
              <a:t>Key Health Care Players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8705" y="2564781"/>
            <a:ext cx="3173347" cy="4021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5880" y="2432920"/>
            <a:ext cx="4152900" cy="4152900"/>
          </a:xfrm>
          <a:prstGeom prst="rect">
            <a:avLst/>
          </a:prstGeom>
        </p:spPr>
      </p:pic>
    </p:spTree>
    <p:extLst>
      <p:ext uri="{BB962C8B-B14F-4D97-AF65-F5344CB8AC3E}">
        <p14:creationId xmlns:p14="http://schemas.microsoft.com/office/powerpoint/2010/main" val="170104490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6200" y="1548945"/>
            <a:ext cx="10236530" cy="3416320"/>
          </a:xfrm>
          <a:prstGeom prst="rect">
            <a:avLst/>
          </a:prstGeom>
          <a:noFill/>
        </p:spPr>
        <p:txBody>
          <a:bodyPr wrap="square" rtlCol="0">
            <a:spAutoFit/>
          </a:bodyPr>
          <a:lstStyle/>
          <a:p>
            <a:r>
              <a:rPr lang="en-US" sz="3600" b="1" dirty="0">
                <a:solidFill>
                  <a:schemeClr val="bg1">
                    <a:lumMod val="50000"/>
                  </a:schemeClr>
                </a:solidFill>
              </a:rPr>
              <a:t>Health Care </a:t>
            </a:r>
          </a:p>
          <a:p>
            <a:r>
              <a:rPr lang="en-US" sz="3600" b="1" dirty="0">
                <a:solidFill>
                  <a:schemeClr val="bg1">
                    <a:lumMod val="50000"/>
                  </a:schemeClr>
                </a:solidFill>
              </a:rPr>
              <a:t>Reform – </a:t>
            </a:r>
          </a:p>
          <a:p>
            <a:r>
              <a:rPr lang="en-US" b="1" dirty="0">
                <a:solidFill>
                  <a:schemeClr val="bg1">
                    <a:lumMod val="50000"/>
                  </a:schemeClr>
                </a:solidFill>
              </a:rPr>
              <a:t> </a:t>
            </a:r>
            <a:r>
              <a:rPr lang="en-US" sz="3600" b="1" dirty="0">
                <a:solidFill>
                  <a:schemeClr val="bg1">
                    <a:lumMod val="50000"/>
                  </a:schemeClr>
                </a:solidFill>
              </a:rPr>
              <a:t>Trump </a:t>
            </a:r>
          </a:p>
          <a:p>
            <a:r>
              <a:rPr lang="en-US" sz="3600" b="1" dirty="0">
                <a:solidFill>
                  <a:schemeClr val="bg1">
                    <a:lumMod val="50000"/>
                  </a:schemeClr>
                </a:solidFill>
              </a:rPr>
              <a:t>Administration’s </a:t>
            </a:r>
          </a:p>
          <a:p>
            <a:r>
              <a:rPr lang="en-US" sz="3600" b="1" dirty="0">
                <a:solidFill>
                  <a:schemeClr val="bg1">
                    <a:lumMod val="50000"/>
                  </a:schemeClr>
                </a:solidFill>
              </a:rPr>
              <a:t>Overarching </a:t>
            </a:r>
          </a:p>
          <a:p>
            <a:r>
              <a:rPr lang="en-US" sz="3600" b="1" dirty="0">
                <a:solidFill>
                  <a:schemeClr val="bg1">
                    <a:lumMod val="50000"/>
                  </a:schemeClr>
                </a:solidFill>
              </a:rPr>
              <a:t>Ideology</a:t>
            </a:r>
          </a:p>
        </p:txBody>
      </p:sp>
      <p:sp>
        <p:nvSpPr>
          <p:cNvPr id="4" name="Block Arc 3"/>
          <p:cNvSpPr/>
          <p:nvPr/>
        </p:nvSpPr>
        <p:spPr>
          <a:xfrm>
            <a:off x="-1341276" y="98098"/>
            <a:ext cx="6034501" cy="6034501"/>
          </a:xfrm>
          <a:prstGeom prst="blockArc">
            <a:avLst>
              <a:gd name="adj1" fmla="val 18900000"/>
              <a:gd name="adj2" fmla="val 2700000"/>
              <a:gd name="adj3" fmla="val 358"/>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 name="Freeform 4"/>
          <p:cNvSpPr/>
          <p:nvPr/>
        </p:nvSpPr>
        <p:spPr>
          <a:xfrm>
            <a:off x="4348040" y="1322580"/>
            <a:ext cx="7642262" cy="896384"/>
          </a:xfrm>
          <a:custGeom>
            <a:avLst/>
            <a:gdLst>
              <a:gd name="connsiteX0" fmla="*/ 0 w 7642262"/>
              <a:gd name="connsiteY0" fmla="*/ 0 h 896384"/>
              <a:gd name="connsiteX1" fmla="*/ 7642262 w 7642262"/>
              <a:gd name="connsiteY1" fmla="*/ 0 h 896384"/>
              <a:gd name="connsiteX2" fmla="*/ 7642262 w 7642262"/>
              <a:gd name="connsiteY2" fmla="*/ 896384 h 896384"/>
              <a:gd name="connsiteX3" fmla="*/ 0 w 7642262"/>
              <a:gd name="connsiteY3" fmla="*/ 896384 h 896384"/>
              <a:gd name="connsiteX4" fmla="*/ 0 w 7642262"/>
              <a:gd name="connsiteY4" fmla="*/ 0 h 89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2262" h="896384">
                <a:moveTo>
                  <a:pt x="0" y="0"/>
                </a:moveTo>
                <a:lnTo>
                  <a:pt x="7642262" y="0"/>
                </a:lnTo>
                <a:lnTo>
                  <a:pt x="7642262" y="896384"/>
                </a:lnTo>
                <a:lnTo>
                  <a:pt x="0" y="89638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505" tIns="68580" rIns="68580" bIns="68580" numCol="1" spcCol="1270" anchor="ctr" anchorCtr="0">
            <a:noAutofit/>
          </a:bodyPr>
          <a:lstStyle/>
          <a:p>
            <a:pPr lvl="0" algn="l" defTabSz="1200150">
              <a:lnSpc>
                <a:spcPct val="90000"/>
              </a:lnSpc>
              <a:spcBef>
                <a:spcPct val="0"/>
              </a:spcBef>
              <a:spcAft>
                <a:spcPct val="35000"/>
              </a:spcAft>
            </a:pPr>
            <a:r>
              <a:rPr lang="en-US" sz="2700" kern="1200" dirty="0"/>
              <a:t>State &amp; local government entities</a:t>
            </a:r>
          </a:p>
        </p:txBody>
      </p:sp>
      <p:sp>
        <p:nvSpPr>
          <p:cNvPr id="6" name="Oval 5"/>
          <p:cNvSpPr/>
          <p:nvPr/>
        </p:nvSpPr>
        <p:spPr>
          <a:xfrm>
            <a:off x="3787800" y="1210532"/>
            <a:ext cx="1120480" cy="112048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Freeform 6"/>
          <p:cNvSpPr/>
          <p:nvPr/>
        </p:nvSpPr>
        <p:spPr>
          <a:xfrm>
            <a:off x="4673876" y="2667156"/>
            <a:ext cx="7316427" cy="896384"/>
          </a:xfrm>
          <a:custGeom>
            <a:avLst/>
            <a:gdLst>
              <a:gd name="connsiteX0" fmla="*/ 0 w 7316427"/>
              <a:gd name="connsiteY0" fmla="*/ 0 h 896384"/>
              <a:gd name="connsiteX1" fmla="*/ 7316427 w 7316427"/>
              <a:gd name="connsiteY1" fmla="*/ 0 h 896384"/>
              <a:gd name="connsiteX2" fmla="*/ 7316427 w 7316427"/>
              <a:gd name="connsiteY2" fmla="*/ 896384 h 896384"/>
              <a:gd name="connsiteX3" fmla="*/ 0 w 7316427"/>
              <a:gd name="connsiteY3" fmla="*/ 896384 h 896384"/>
              <a:gd name="connsiteX4" fmla="*/ 0 w 7316427"/>
              <a:gd name="connsiteY4" fmla="*/ 0 h 89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6427" h="896384">
                <a:moveTo>
                  <a:pt x="0" y="0"/>
                </a:moveTo>
                <a:lnTo>
                  <a:pt x="7316427" y="0"/>
                </a:lnTo>
                <a:lnTo>
                  <a:pt x="7316427" y="896384"/>
                </a:lnTo>
                <a:lnTo>
                  <a:pt x="0" y="89638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505" tIns="68580" rIns="68580" bIns="68580" numCol="1" spcCol="1270" anchor="ctr" anchorCtr="0">
            <a:noAutofit/>
          </a:bodyPr>
          <a:lstStyle/>
          <a:p>
            <a:pPr lvl="0" algn="l" defTabSz="1200150">
              <a:lnSpc>
                <a:spcPct val="90000"/>
              </a:lnSpc>
              <a:spcBef>
                <a:spcPct val="0"/>
              </a:spcBef>
              <a:spcAft>
                <a:spcPct val="35000"/>
              </a:spcAft>
            </a:pPr>
            <a:r>
              <a:rPr lang="en-US" sz="2700" kern="1200" dirty="0"/>
              <a:t>Private sector, not-for-profit, non-profit, and business organizations</a:t>
            </a:r>
          </a:p>
        </p:txBody>
      </p:sp>
      <p:sp>
        <p:nvSpPr>
          <p:cNvPr id="8" name="Oval 7"/>
          <p:cNvSpPr/>
          <p:nvPr/>
        </p:nvSpPr>
        <p:spPr>
          <a:xfrm>
            <a:off x="4113636" y="2555108"/>
            <a:ext cx="1120480" cy="112048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Freeform 8"/>
          <p:cNvSpPr/>
          <p:nvPr/>
        </p:nvSpPr>
        <p:spPr>
          <a:xfrm>
            <a:off x="4348040" y="4011732"/>
            <a:ext cx="7642262" cy="896384"/>
          </a:xfrm>
          <a:custGeom>
            <a:avLst/>
            <a:gdLst>
              <a:gd name="connsiteX0" fmla="*/ 0 w 7642262"/>
              <a:gd name="connsiteY0" fmla="*/ 0 h 896384"/>
              <a:gd name="connsiteX1" fmla="*/ 7642262 w 7642262"/>
              <a:gd name="connsiteY1" fmla="*/ 0 h 896384"/>
              <a:gd name="connsiteX2" fmla="*/ 7642262 w 7642262"/>
              <a:gd name="connsiteY2" fmla="*/ 896384 h 896384"/>
              <a:gd name="connsiteX3" fmla="*/ 0 w 7642262"/>
              <a:gd name="connsiteY3" fmla="*/ 896384 h 896384"/>
              <a:gd name="connsiteX4" fmla="*/ 0 w 7642262"/>
              <a:gd name="connsiteY4" fmla="*/ 0 h 896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2262" h="896384">
                <a:moveTo>
                  <a:pt x="0" y="0"/>
                </a:moveTo>
                <a:lnTo>
                  <a:pt x="7642262" y="0"/>
                </a:lnTo>
                <a:lnTo>
                  <a:pt x="7642262" y="896384"/>
                </a:lnTo>
                <a:lnTo>
                  <a:pt x="0" y="896384"/>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505" tIns="68580" rIns="68580" bIns="68580" numCol="1" spcCol="1270" anchor="ctr" anchorCtr="0">
            <a:noAutofit/>
          </a:bodyPr>
          <a:lstStyle/>
          <a:p>
            <a:pPr lvl="0" algn="l" defTabSz="1200150">
              <a:lnSpc>
                <a:spcPct val="90000"/>
              </a:lnSpc>
              <a:spcBef>
                <a:spcPct val="0"/>
              </a:spcBef>
              <a:spcAft>
                <a:spcPct val="35000"/>
              </a:spcAft>
            </a:pPr>
            <a:r>
              <a:rPr lang="en-US" sz="2700" kern="1200"/>
              <a:t>Academic &amp; think tank institutions relying on hard data &amp; verified information</a:t>
            </a:r>
            <a:endParaRPr lang="en-US" sz="2700" kern="1200" dirty="0"/>
          </a:p>
        </p:txBody>
      </p:sp>
      <p:sp>
        <p:nvSpPr>
          <p:cNvPr id="10" name="Oval 9"/>
          <p:cNvSpPr/>
          <p:nvPr/>
        </p:nvSpPr>
        <p:spPr>
          <a:xfrm>
            <a:off x="3787800" y="3899684"/>
            <a:ext cx="1120480" cy="112048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28046644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0" y="1121789"/>
            <a:ext cx="11632367" cy="5211580"/>
          </a:xfrm>
        </p:spPr>
        <p:txBody>
          <a:bodyPr/>
          <a:lstStyle/>
          <a:p>
            <a:pPr marL="0" indent="0">
              <a:lnSpc>
                <a:spcPct val="114000"/>
              </a:lnSpc>
              <a:buNone/>
            </a:pPr>
            <a:r>
              <a:rPr lang="en-US" sz="2800" dirty="0"/>
              <a:t>1.	Oppose block-granting proposals that would limit federal matching funds to set amounts without regard for changes in enrollment, medical needs, economic downturn, or other variable criteria.</a:t>
            </a:r>
          </a:p>
          <a:p>
            <a:pPr marL="0" indent="0">
              <a:lnSpc>
                <a:spcPct val="114000"/>
              </a:lnSpc>
              <a:buNone/>
            </a:pPr>
            <a:r>
              <a:rPr lang="en-US" sz="2800" dirty="0"/>
              <a:t>2.	Protect school-based Medicaid reimbursement for medically necessary services that are also educationally relevant.</a:t>
            </a:r>
          </a:p>
          <a:p>
            <a:pPr marL="0" indent="0">
              <a:lnSpc>
                <a:spcPct val="114000"/>
              </a:lnSpc>
              <a:buNone/>
            </a:pPr>
            <a:r>
              <a:rPr lang="en-US" sz="2800" dirty="0"/>
              <a:t>3.	Protect the federal Medicaid Early Periodic, Screening, Diagnosis and Treatment (EPSDT) Mandates.</a:t>
            </a:r>
          </a:p>
          <a:p>
            <a:pPr marL="0" indent="0">
              <a:lnSpc>
                <a:spcPct val="114000"/>
              </a:lnSpc>
              <a:buNone/>
            </a:pPr>
            <a:r>
              <a:rPr lang="en-US" sz="2800" dirty="0"/>
              <a:t>4.	Enact consumer protections for access to affordable, quality care, including ensuring access to habilitation services, before repealing the Affordable Care Act (ACA). </a:t>
            </a:r>
          </a:p>
        </p:txBody>
      </p:sp>
      <p:sp>
        <p:nvSpPr>
          <p:cNvPr id="10" name="TextBox 9"/>
          <p:cNvSpPr txBox="1"/>
          <p:nvPr/>
        </p:nvSpPr>
        <p:spPr>
          <a:xfrm>
            <a:off x="2743196" y="290792"/>
            <a:ext cx="8739270" cy="830997"/>
          </a:xfrm>
          <a:prstGeom prst="rect">
            <a:avLst/>
          </a:prstGeom>
          <a:noFill/>
        </p:spPr>
        <p:txBody>
          <a:bodyPr wrap="square" rtlCol="0">
            <a:spAutoFit/>
          </a:bodyPr>
          <a:lstStyle/>
          <a:p>
            <a:r>
              <a:rPr lang="en-US" sz="2400" b="1" dirty="0">
                <a:solidFill>
                  <a:schemeClr val="bg1">
                    <a:lumMod val="50000"/>
                  </a:schemeClr>
                </a:solidFill>
              </a:rPr>
              <a:t>Health Care policy positions adopted by the ASHA BOD </a:t>
            </a:r>
          </a:p>
          <a:p>
            <a:r>
              <a:rPr lang="en-US" sz="2400" b="1" dirty="0">
                <a:solidFill>
                  <a:schemeClr val="bg1">
                    <a:lumMod val="50000"/>
                  </a:schemeClr>
                </a:solidFill>
              </a:rPr>
              <a:t>in February 2017</a:t>
            </a:r>
          </a:p>
        </p:txBody>
      </p:sp>
    </p:spTree>
    <p:extLst>
      <p:ext uri="{BB962C8B-B14F-4D97-AF65-F5344CB8AC3E}">
        <p14:creationId xmlns:p14="http://schemas.microsoft.com/office/powerpoint/2010/main" val="1231709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6985" y="-93784"/>
            <a:ext cx="5815949" cy="2344615"/>
          </a:xfrm>
        </p:spPr>
        <p:txBody>
          <a:bodyPr>
            <a:normAutofit/>
          </a:bodyPr>
          <a:lstStyle/>
          <a:p>
            <a:r>
              <a:rPr lang="en-US" sz="3100" dirty="0">
                <a:solidFill>
                  <a:schemeClr val="bg1">
                    <a:lumMod val="50000"/>
                  </a:schemeClr>
                </a:solidFill>
              </a:rPr>
              <a:t>Health Care policy positions adopted by the ASHA BOD </a:t>
            </a:r>
            <a:br>
              <a:rPr lang="en-US" sz="3100" dirty="0">
                <a:solidFill>
                  <a:schemeClr val="bg1">
                    <a:lumMod val="50000"/>
                  </a:schemeClr>
                </a:solidFill>
              </a:rPr>
            </a:br>
            <a:r>
              <a:rPr lang="en-US" sz="3100" dirty="0">
                <a:solidFill>
                  <a:schemeClr val="bg1">
                    <a:lumMod val="50000"/>
                  </a:schemeClr>
                </a:solidFill>
              </a:rPr>
              <a:t>in February 2017</a:t>
            </a:r>
            <a:r>
              <a:rPr lang="en-US" sz="7200" dirty="0">
                <a:solidFill>
                  <a:schemeClr val="bg1">
                    <a:lumMod val="50000"/>
                  </a:schemeClr>
                </a:solidFill>
              </a:rPr>
              <a:t/>
            </a:r>
            <a:br>
              <a:rPr lang="en-US" sz="7200" dirty="0">
                <a:solidFill>
                  <a:schemeClr val="bg1">
                    <a:lumMod val="50000"/>
                  </a:schemeClr>
                </a:solidFill>
              </a:rPr>
            </a:br>
            <a:endParaRPr lang="en-US" dirty="0"/>
          </a:p>
        </p:txBody>
      </p:sp>
      <p:sp>
        <p:nvSpPr>
          <p:cNvPr id="3" name="Content Placeholder 2"/>
          <p:cNvSpPr>
            <a:spLocks noGrp="1"/>
          </p:cNvSpPr>
          <p:nvPr>
            <p:ph idx="1"/>
          </p:nvPr>
        </p:nvSpPr>
        <p:spPr>
          <a:xfrm>
            <a:off x="890954" y="1465385"/>
            <a:ext cx="10363200" cy="4665783"/>
          </a:xfrm>
        </p:spPr>
        <p:txBody>
          <a:bodyPr/>
          <a:lstStyle/>
          <a:p>
            <a:pPr marL="0" indent="0">
              <a:lnSpc>
                <a:spcPct val="114000"/>
              </a:lnSpc>
              <a:buNone/>
            </a:pPr>
            <a:r>
              <a:rPr lang="en-US" sz="2400" b="1" dirty="0"/>
              <a:t>5.</a:t>
            </a:r>
            <a:r>
              <a:rPr lang="en-US" sz="4400" b="1" dirty="0"/>
              <a:t>	</a:t>
            </a:r>
            <a:r>
              <a:rPr lang="en-US" sz="2400" dirty="0"/>
              <a:t>Oppose Sale of Interstate Health Plans</a:t>
            </a:r>
            <a:r>
              <a:rPr lang="en-US" sz="2400" b="1" dirty="0"/>
              <a:t> </a:t>
            </a:r>
            <a:r>
              <a:rPr lang="en-US" sz="2400" dirty="0"/>
              <a:t>that threaten consumer protections and ASHA supported state mandates for coverage of services provided by audiologists and speech-language pathologists.</a:t>
            </a:r>
          </a:p>
          <a:p>
            <a:pPr marL="0" indent="0">
              <a:lnSpc>
                <a:spcPct val="114000"/>
              </a:lnSpc>
              <a:buNone/>
            </a:pPr>
            <a:r>
              <a:rPr lang="en-US" sz="2400" b="1" dirty="0"/>
              <a:t>6.	</a:t>
            </a:r>
            <a:r>
              <a:rPr lang="en-US" sz="2400" dirty="0"/>
              <a:t>Oppose Medicare Vouchers, Tax Credits and Premium Support to protect the affordability of care for older Americans and people with disabilities.</a:t>
            </a:r>
          </a:p>
          <a:p>
            <a:pPr marL="0" indent="0">
              <a:lnSpc>
                <a:spcPct val="114000"/>
              </a:lnSpc>
              <a:buNone/>
            </a:pPr>
            <a:r>
              <a:rPr lang="en-US" sz="2400" dirty="0"/>
              <a:t>7.	Oppose Increased Medicaid Cost Sharing and Implementation of High Deductible Health Plans for Low Income Medicaid Beneficiaries</a:t>
            </a:r>
            <a:r>
              <a:rPr lang="en-US" sz="2400" b="1" dirty="0"/>
              <a:t>.</a:t>
            </a:r>
            <a:endParaRPr lang="en-US" sz="2400" dirty="0"/>
          </a:p>
          <a:p>
            <a:pPr marL="0" indent="0">
              <a:buNone/>
            </a:pPr>
            <a:endParaRPr lang="en-US" dirty="0"/>
          </a:p>
        </p:txBody>
      </p:sp>
    </p:spTree>
    <p:extLst>
      <p:ext uri="{BB962C8B-B14F-4D97-AF65-F5344CB8AC3E}">
        <p14:creationId xmlns:p14="http://schemas.microsoft.com/office/powerpoint/2010/main" val="29387743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467" y="1887415"/>
            <a:ext cx="7120467" cy="4407877"/>
          </a:xfrm>
        </p:spPr>
        <p:txBody>
          <a:bodyPr>
            <a:normAutofit/>
          </a:bodyPr>
          <a:lstStyle/>
          <a:p>
            <a:r>
              <a:rPr lang="en-US" sz="2000" dirty="0"/>
              <a:t>Disclosure:</a:t>
            </a:r>
            <a:br>
              <a:rPr lang="en-US" sz="2000" dirty="0"/>
            </a:br>
            <a:r>
              <a:rPr lang="en-US" sz="2000" dirty="0"/>
              <a:t/>
            </a:r>
            <a:br>
              <a:rPr lang="en-US" sz="2000" dirty="0"/>
            </a:br>
            <a:r>
              <a:rPr lang="en-US" sz="2000" dirty="0"/>
              <a:t>Janet Deppe, Director State Advocacy</a:t>
            </a:r>
            <a:br>
              <a:rPr lang="en-US" sz="2000" dirty="0"/>
            </a:br>
            <a:r>
              <a:rPr lang="en-US" sz="2000" dirty="0"/>
              <a:t> </a:t>
            </a:r>
            <a:br>
              <a:rPr lang="en-US" sz="2000" dirty="0"/>
            </a:br>
            <a:r>
              <a:rPr lang="en-US" sz="2000" dirty="0"/>
              <a:t>Financial:  I am a paid employee of ASHA</a:t>
            </a:r>
            <a:br>
              <a:rPr lang="en-US" sz="2000" dirty="0"/>
            </a:br>
            <a:r>
              <a:rPr lang="en-US" sz="2000" dirty="0"/>
              <a:t> </a:t>
            </a:r>
            <a:br>
              <a:rPr lang="en-US" sz="2000" dirty="0"/>
            </a:br>
            <a:r>
              <a:rPr lang="en-US" sz="2000" dirty="0"/>
              <a:t>Non-Financial: I am an ASHA member, I support ASHA’s Public Policy Agenda which includes the advocacy initiatives that the association supports;  I am the ex-officio of ASHA’s School Finance Committee which advocates for increased financial support and other non-financial initiatives for school-based members.</a:t>
            </a:r>
            <a:br>
              <a:rPr lang="en-US" sz="2000" dirty="0"/>
            </a:br>
            <a:r>
              <a:rPr lang="en-US" sz="2000" dirty="0"/>
              <a:t/>
            </a:r>
            <a:br>
              <a:rPr lang="en-US" sz="2000" dirty="0"/>
            </a:br>
            <a:endParaRPr lang="en-US" sz="2000" dirty="0"/>
          </a:p>
        </p:txBody>
      </p:sp>
      <p:sp>
        <p:nvSpPr>
          <p:cNvPr id="3" name="Content Placeholder 2"/>
          <p:cNvSpPr>
            <a:spLocks noGrp="1"/>
          </p:cNvSpPr>
          <p:nvPr>
            <p:ph idx="1"/>
          </p:nvPr>
        </p:nvSpPr>
        <p:spPr/>
        <p:txBody>
          <a:bodyPr>
            <a:normAutofit fontScale="25000" lnSpcReduction="20000"/>
          </a:bodyPr>
          <a:lstStyle/>
          <a:p>
            <a:pPr marL="0" indent="0">
              <a:buNone/>
            </a:pPr>
            <a:endParaRPr lang="en-US" b="1" dirty="0"/>
          </a:p>
        </p:txBody>
      </p:sp>
    </p:spTree>
    <p:extLst>
      <p:ext uri="{BB962C8B-B14F-4D97-AF65-F5344CB8AC3E}">
        <p14:creationId xmlns:p14="http://schemas.microsoft.com/office/powerpoint/2010/main" val="4179882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7720" y="929641"/>
            <a:ext cx="10393680" cy="5940088"/>
          </a:xfrm>
          <a:prstGeom prst="rect">
            <a:avLst/>
          </a:prstGeom>
          <a:noFill/>
        </p:spPr>
        <p:txBody>
          <a:bodyPr wrap="square" rtlCol="0">
            <a:spAutoFit/>
          </a:bodyPr>
          <a:lstStyle/>
          <a:p>
            <a:pPr lvl="0"/>
            <a:r>
              <a:rPr lang="en-US" sz="2000" dirty="0">
                <a:solidFill>
                  <a:prstClr val="black"/>
                </a:solidFill>
              </a:rPr>
              <a:t>Health Care Opportunities</a:t>
            </a:r>
          </a:p>
          <a:p>
            <a:pPr marL="285750" lvl="0" indent="-285750">
              <a:buFont typeface="Arial" panose="020B0604020202020204" pitchFamily="34" charset="0"/>
              <a:buChar char="•"/>
            </a:pPr>
            <a:r>
              <a:rPr lang="en-US" sz="2000" b="1" dirty="0">
                <a:solidFill>
                  <a:prstClr val="black"/>
                </a:solidFill>
              </a:rPr>
              <a:t>Therapy Caps</a:t>
            </a:r>
          </a:p>
          <a:p>
            <a:pPr marL="742950" lvl="1" indent="-285750">
              <a:buFont typeface="Arial" panose="020B0604020202020204" pitchFamily="34" charset="0"/>
              <a:buChar char="•"/>
            </a:pPr>
            <a:r>
              <a:rPr lang="en-US" sz="2000" dirty="0">
                <a:solidFill>
                  <a:prstClr val="black"/>
                </a:solidFill>
              </a:rPr>
              <a:t>CBO/Dynamic Scoring</a:t>
            </a:r>
          </a:p>
          <a:p>
            <a:pPr marL="742950" lvl="1" indent="-285750">
              <a:buFont typeface="Arial" panose="020B0604020202020204" pitchFamily="34" charset="0"/>
              <a:buChar char="•"/>
            </a:pPr>
            <a:r>
              <a:rPr lang="en-US" sz="2000" dirty="0">
                <a:solidFill>
                  <a:prstClr val="black"/>
                </a:solidFill>
              </a:rPr>
              <a:t>Interest to get this done</a:t>
            </a:r>
          </a:p>
          <a:p>
            <a:pPr marL="285750" lvl="0" indent="-285750">
              <a:buFont typeface="Arial" panose="020B0604020202020204" pitchFamily="34" charset="0"/>
              <a:buChar char="•"/>
            </a:pPr>
            <a:r>
              <a:rPr lang="en-US" sz="2000" dirty="0" err="1">
                <a:solidFill>
                  <a:prstClr val="black"/>
                </a:solidFill>
              </a:rPr>
              <a:t>Telepractice</a:t>
            </a:r>
            <a:endParaRPr lang="en-US" sz="2000" dirty="0">
              <a:solidFill>
                <a:prstClr val="black"/>
              </a:solidFill>
            </a:endParaRPr>
          </a:p>
          <a:p>
            <a:pPr marL="742950" lvl="1" indent="-285750">
              <a:buFont typeface="Arial" panose="020B0604020202020204" pitchFamily="34" charset="0"/>
              <a:buChar char="•"/>
            </a:pPr>
            <a:r>
              <a:rPr lang="en-US" sz="2000" dirty="0">
                <a:solidFill>
                  <a:prstClr val="black"/>
                </a:solidFill>
              </a:rPr>
              <a:t>Has been discussed by HHS Secretary designate as a means to provide health care</a:t>
            </a:r>
          </a:p>
          <a:p>
            <a:pPr marL="285750" lvl="0" indent="-285750">
              <a:buFont typeface="Arial" panose="020B0604020202020204" pitchFamily="34" charset="0"/>
              <a:buChar char="•"/>
            </a:pPr>
            <a:r>
              <a:rPr lang="en-US" sz="2000" dirty="0">
                <a:solidFill>
                  <a:prstClr val="black"/>
                </a:solidFill>
              </a:rPr>
              <a:t>Medicare coverage of audiology services</a:t>
            </a:r>
          </a:p>
          <a:p>
            <a:pPr marL="285750" lvl="0" indent="-285750">
              <a:buFont typeface="Arial" panose="020B0604020202020204" pitchFamily="34" charset="0"/>
              <a:buChar char="•"/>
            </a:pPr>
            <a:r>
              <a:rPr lang="en-US" sz="2000" b="1" dirty="0">
                <a:solidFill>
                  <a:prstClr val="black"/>
                </a:solidFill>
              </a:rPr>
              <a:t>EHDI</a:t>
            </a:r>
          </a:p>
          <a:p>
            <a:pPr marL="742950" lvl="1" indent="-285750">
              <a:buFont typeface="Arial" panose="020B0604020202020204" pitchFamily="34" charset="0"/>
              <a:buChar char="•"/>
            </a:pPr>
            <a:r>
              <a:rPr lang="en-US" sz="2000" dirty="0">
                <a:solidFill>
                  <a:prstClr val="black"/>
                </a:solidFill>
              </a:rPr>
              <a:t>Worked out concerns</a:t>
            </a:r>
          </a:p>
          <a:p>
            <a:pPr marL="285750" lvl="0" indent="-285750">
              <a:buFont typeface="Arial" panose="020B0604020202020204" pitchFamily="34" charset="0"/>
              <a:buChar char="•"/>
            </a:pPr>
            <a:r>
              <a:rPr lang="en-US" sz="2000" dirty="0">
                <a:solidFill>
                  <a:prstClr val="black"/>
                </a:solidFill>
              </a:rPr>
              <a:t>Regulations related to Hearing Aid Dispensers in the VA</a:t>
            </a:r>
          </a:p>
          <a:p>
            <a:pPr marL="285750" lvl="0" indent="-285750">
              <a:buFont typeface="Arial" panose="020B0604020202020204" pitchFamily="34" charset="0"/>
              <a:buChar char="•"/>
            </a:pPr>
            <a:endParaRPr lang="en-US" sz="2000" dirty="0">
              <a:solidFill>
                <a:prstClr val="black"/>
              </a:solidFill>
            </a:endParaRPr>
          </a:p>
          <a:p>
            <a:pPr lvl="0"/>
            <a:r>
              <a:rPr lang="en-US" sz="2000" dirty="0">
                <a:solidFill>
                  <a:prstClr val="black"/>
                </a:solidFill>
              </a:rPr>
              <a:t>Health Care </a:t>
            </a:r>
            <a:r>
              <a:rPr lang="en-US" sz="2000" dirty="0" smtClean="0">
                <a:solidFill>
                  <a:prstClr val="black"/>
                </a:solidFill>
              </a:rPr>
              <a:t>Challenges</a:t>
            </a:r>
          </a:p>
          <a:p>
            <a:pPr marL="285750" lvl="0" indent="-285750">
              <a:buFont typeface="Arial" panose="020B0604020202020204" pitchFamily="34" charset="0"/>
              <a:buChar char="•"/>
            </a:pPr>
            <a:r>
              <a:rPr lang="en-US" sz="2000" b="1" dirty="0" smtClean="0">
                <a:solidFill>
                  <a:prstClr val="black"/>
                </a:solidFill>
              </a:rPr>
              <a:t>Medicaid</a:t>
            </a:r>
            <a:endParaRPr lang="en-US" sz="2000" b="1" dirty="0">
              <a:solidFill>
                <a:prstClr val="black"/>
              </a:solidFill>
            </a:endParaRPr>
          </a:p>
          <a:p>
            <a:pPr marL="742950" lvl="1" indent="-285750">
              <a:buFont typeface="Arial" panose="020B0604020202020204" pitchFamily="34" charset="0"/>
              <a:buChar char="•"/>
            </a:pPr>
            <a:r>
              <a:rPr lang="en-US" sz="2000" dirty="0">
                <a:solidFill>
                  <a:prstClr val="black"/>
                </a:solidFill>
              </a:rPr>
              <a:t>Block grants, EPSDT, multiple ways to manage the program based on state policies</a:t>
            </a:r>
          </a:p>
          <a:p>
            <a:pPr marL="285750" indent="-285750">
              <a:buFont typeface="Arial" panose="020B0604020202020204" pitchFamily="34" charset="0"/>
              <a:buChar char="•"/>
            </a:pPr>
            <a:r>
              <a:rPr lang="en-US" sz="2000" b="1" dirty="0">
                <a:solidFill>
                  <a:prstClr val="black"/>
                </a:solidFill>
              </a:rPr>
              <a:t>Essential Health Benefits</a:t>
            </a:r>
          </a:p>
          <a:p>
            <a:pPr marL="285750" lvl="0" indent="-285750">
              <a:buFont typeface="Arial" panose="020B0604020202020204" pitchFamily="34" charset="0"/>
              <a:buChar char="•"/>
            </a:pPr>
            <a:r>
              <a:rPr lang="en-US" sz="2000" dirty="0">
                <a:solidFill>
                  <a:prstClr val="black"/>
                </a:solidFill>
              </a:rPr>
              <a:t>Hearing Aid Tax Credit</a:t>
            </a:r>
          </a:p>
          <a:p>
            <a:pPr marL="742950" lvl="1" indent="-285750">
              <a:buFont typeface="Arial" panose="020B0604020202020204" pitchFamily="34" charset="0"/>
              <a:buChar char="•"/>
            </a:pPr>
            <a:r>
              <a:rPr lang="en-US" sz="2000" dirty="0">
                <a:solidFill>
                  <a:prstClr val="black"/>
                </a:solidFill>
              </a:rPr>
              <a:t>Tax policy moving in different direction</a:t>
            </a:r>
          </a:p>
          <a:p>
            <a:pPr marL="285750" lvl="0" indent="-285750">
              <a:buFont typeface="Arial" panose="020B0604020202020204" pitchFamily="34" charset="0"/>
              <a:buChar char="•"/>
            </a:pPr>
            <a:r>
              <a:rPr lang="en-US" sz="2000" b="1" dirty="0">
                <a:solidFill>
                  <a:prstClr val="black"/>
                </a:solidFill>
              </a:rPr>
              <a:t>Over the Counter Hearing </a:t>
            </a:r>
            <a:r>
              <a:rPr lang="en-US" sz="2000" b="1" dirty="0" smtClean="0">
                <a:solidFill>
                  <a:prstClr val="black"/>
                </a:solidFill>
              </a:rPr>
              <a:t>Aids</a:t>
            </a:r>
          </a:p>
          <a:p>
            <a:pPr marL="285750" lvl="0" indent="-285750">
              <a:buFont typeface="Arial" panose="020B0604020202020204" pitchFamily="34" charset="0"/>
              <a:buChar char="•"/>
            </a:pPr>
            <a:r>
              <a:rPr lang="en-US" sz="2000" b="1" dirty="0" smtClean="0">
                <a:solidFill>
                  <a:prstClr val="black"/>
                </a:solidFill>
              </a:rPr>
              <a:t>Audiology Medicare Coverage</a:t>
            </a:r>
            <a:endParaRPr lang="en-US" sz="2000" b="1" dirty="0">
              <a:solidFill>
                <a:prstClr val="black"/>
              </a:solidFill>
            </a:endParaRPr>
          </a:p>
        </p:txBody>
      </p:sp>
    </p:spTree>
    <p:extLst>
      <p:ext uri="{BB962C8B-B14F-4D97-AF65-F5344CB8AC3E}">
        <p14:creationId xmlns:p14="http://schemas.microsoft.com/office/powerpoint/2010/main" val="278756568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2467" y="703385"/>
            <a:ext cx="7120467" cy="656492"/>
          </a:xfrm>
        </p:spPr>
        <p:txBody>
          <a:bodyPr>
            <a:noAutofit/>
          </a:bodyPr>
          <a:lstStyle/>
          <a:p>
            <a:r>
              <a:rPr lang="en-US" sz="4800" dirty="0"/>
              <a:t>Therapy Caps</a:t>
            </a:r>
          </a:p>
        </p:txBody>
      </p:sp>
      <p:sp>
        <p:nvSpPr>
          <p:cNvPr id="2" name="Content Placeholder 1"/>
          <p:cNvSpPr>
            <a:spLocks noGrp="1"/>
          </p:cNvSpPr>
          <p:nvPr>
            <p:ph idx="1"/>
          </p:nvPr>
        </p:nvSpPr>
        <p:spPr>
          <a:xfrm>
            <a:off x="2152649" y="1641231"/>
            <a:ext cx="7886700" cy="4149969"/>
          </a:xfrm>
        </p:spPr>
        <p:txBody>
          <a:bodyPr>
            <a:normAutofit fontScale="77500" lnSpcReduction="20000"/>
          </a:bodyPr>
          <a:lstStyle/>
          <a:p>
            <a:r>
              <a:rPr lang="en-US" dirty="0"/>
              <a:t>This year marks the 20</a:t>
            </a:r>
            <a:r>
              <a:rPr lang="en-US" baseline="30000" dirty="0"/>
              <a:t>th</a:t>
            </a:r>
            <a:r>
              <a:rPr lang="en-US" dirty="0"/>
              <a:t> anniversary of implementation of the therapy caps.</a:t>
            </a:r>
          </a:p>
          <a:p>
            <a:r>
              <a:rPr lang="en-US" dirty="0"/>
              <a:t>Policy does not align with movement towards payments based on quality and outcomes.</a:t>
            </a:r>
          </a:p>
          <a:p>
            <a:r>
              <a:rPr lang="en-US" dirty="0"/>
              <a:t>ASHA working with other organizations to develop replacement policy.</a:t>
            </a:r>
          </a:p>
          <a:p>
            <a:r>
              <a:rPr lang="en-US" dirty="0"/>
              <a:t>Current policies expires at the end of the year – action needs to happen this year. </a:t>
            </a:r>
          </a:p>
        </p:txBody>
      </p:sp>
    </p:spTree>
    <p:extLst>
      <p:ext uri="{BB962C8B-B14F-4D97-AF65-F5344CB8AC3E}">
        <p14:creationId xmlns:p14="http://schemas.microsoft.com/office/powerpoint/2010/main" val="199150343"/>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2467" y="715108"/>
            <a:ext cx="7120467" cy="844061"/>
          </a:xfrm>
        </p:spPr>
        <p:txBody>
          <a:bodyPr>
            <a:normAutofit/>
          </a:bodyPr>
          <a:lstStyle/>
          <a:p>
            <a:r>
              <a:rPr lang="en-US" sz="4800" dirty="0"/>
              <a:t>Therapy Caps</a:t>
            </a:r>
          </a:p>
        </p:txBody>
      </p:sp>
      <p:sp>
        <p:nvSpPr>
          <p:cNvPr id="2" name="Content Placeholder 1"/>
          <p:cNvSpPr>
            <a:spLocks noGrp="1"/>
          </p:cNvSpPr>
          <p:nvPr>
            <p:ph idx="1"/>
          </p:nvPr>
        </p:nvSpPr>
        <p:spPr>
          <a:xfrm>
            <a:off x="914400" y="1406769"/>
            <a:ext cx="10363200" cy="5767753"/>
          </a:xfrm>
        </p:spPr>
        <p:txBody>
          <a:bodyPr/>
          <a:lstStyle/>
          <a:p>
            <a:r>
              <a:rPr lang="en-US" sz="4000" dirty="0"/>
              <a:t>Law sets a financial limitation on the amount of Part B outpatient therapy services.  Combined PT/SLP cap and a separate </a:t>
            </a:r>
            <a:r>
              <a:rPr lang="en-US" sz="4000" dirty="0" smtClean="0"/>
              <a:t>OT cap</a:t>
            </a:r>
            <a:endParaRPr lang="en-US" sz="4000" dirty="0"/>
          </a:p>
          <a:p>
            <a:r>
              <a:rPr lang="en-US" sz="4000" dirty="0"/>
              <a:t>Since passage – Congress has either placed a moratorium on the implementation or most recently provided for an exceptions process. </a:t>
            </a:r>
          </a:p>
          <a:p>
            <a:r>
              <a:rPr lang="en-US" sz="4000" dirty="0"/>
              <a:t>High cost of repeal - $18 </a:t>
            </a:r>
            <a:r>
              <a:rPr lang="en-US" sz="4000" dirty="0" smtClean="0"/>
              <a:t>billion </a:t>
            </a:r>
            <a:r>
              <a:rPr lang="en-US" sz="4000" dirty="0"/>
              <a:t>was the last estimate. </a:t>
            </a:r>
          </a:p>
        </p:txBody>
      </p:sp>
    </p:spTree>
    <p:extLst>
      <p:ext uri="{BB962C8B-B14F-4D97-AF65-F5344CB8AC3E}">
        <p14:creationId xmlns:p14="http://schemas.microsoft.com/office/powerpoint/2010/main" val="390309229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2467" y="703386"/>
            <a:ext cx="7120467" cy="1008183"/>
          </a:xfrm>
        </p:spPr>
        <p:txBody>
          <a:bodyPr/>
          <a:lstStyle/>
          <a:p>
            <a:r>
              <a:rPr lang="en-US" dirty="0" smtClean="0"/>
              <a:t>				EHDI</a:t>
            </a:r>
            <a:endParaRPr lang="en-US" dirty="0"/>
          </a:p>
        </p:txBody>
      </p:sp>
      <p:sp>
        <p:nvSpPr>
          <p:cNvPr id="2" name="Content Placeholder 1"/>
          <p:cNvSpPr>
            <a:spLocks noGrp="1"/>
          </p:cNvSpPr>
          <p:nvPr>
            <p:ph idx="1"/>
          </p:nvPr>
        </p:nvSpPr>
        <p:spPr>
          <a:xfrm>
            <a:off x="2152649" y="1817078"/>
            <a:ext cx="7886700" cy="3910624"/>
          </a:xfrm>
        </p:spPr>
        <p:txBody>
          <a:bodyPr>
            <a:normAutofit fontScale="70000" lnSpcReduction="20000"/>
          </a:bodyPr>
          <a:lstStyle/>
          <a:p>
            <a:r>
              <a:rPr lang="en-US" dirty="0"/>
              <a:t>EHDI legislation has been introduced in both the House and Senate</a:t>
            </a:r>
          </a:p>
          <a:p>
            <a:r>
              <a:rPr lang="en-US" dirty="0"/>
              <a:t>Legislation reauthorizes the program</a:t>
            </a:r>
          </a:p>
          <a:p>
            <a:r>
              <a:rPr lang="en-US" dirty="0"/>
              <a:t>Provides for screening of newborns and young children up to the age of 3 and puts more focus on addressing loss to follow-up and follow-up services. </a:t>
            </a:r>
          </a:p>
          <a:p>
            <a:r>
              <a:rPr lang="en-US" dirty="0"/>
              <a:t>Imperative that bill gets reauthorized before the appropriations process moves forward. </a:t>
            </a:r>
          </a:p>
        </p:txBody>
      </p:sp>
    </p:spTree>
    <p:extLst>
      <p:ext uri="{BB962C8B-B14F-4D97-AF65-F5344CB8AC3E}">
        <p14:creationId xmlns:p14="http://schemas.microsoft.com/office/powerpoint/2010/main" val="31014287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2467" y="1254369"/>
            <a:ext cx="7120467" cy="574431"/>
          </a:xfrm>
        </p:spPr>
        <p:txBody>
          <a:bodyPr>
            <a:noAutofit/>
          </a:bodyPr>
          <a:lstStyle/>
          <a:p>
            <a:r>
              <a:rPr lang="en-US" sz="4400" dirty="0"/>
              <a:t>Essential </a:t>
            </a:r>
            <a:r>
              <a:rPr lang="en-US" sz="4400" dirty="0" smtClean="0"/>
              <a:t>Health Benefits</a:t>
            </a:r>
            <a:r>
              <a:rPr lang="en-US" sz="4400" dirty="0"/>
              <a:t/>
            </a:r>
            <a:br>
              <a:rPr lang="en-US" sz="4400" dirty="0"/>
            </a:br>
            <a:endParaRPr lang="en-US" sz="4400" dirty="0"/>
          </a:p>
        </p:txBody>
      </p:sp>
      <p:sp>
        <p:nvSpPr>
          <p:cNvPr id="2" name="Content Placeholder 1"/>
          <p:cNvSpPr>
            <a:spLocks noGrp="1"/>
          </p:cNvSpPr>
          <p:nvPr>
            <p:ph idx="1"/>
          </p:nvPr>
        </p:nvSpPr>
        <p:spPr>
          <a:xfrm>
            <a:off x="766234" y="1688124"/>
            <a:ext cx="7615766" cy="5445994"/>
          </a:xfrm>
        </p:spPr>
        <p:txBody>
          <a:bodyPr vert="horz" lIns="91440" tIns="45720" rIns="91440" bIns="45720" rtlCol="0" anchor="t">
            <a:normAutofit fontScale="47500" lnSpcReduction="20000"/>
          </a:bodyPr>
          <a:lstStyle/>
          <a:p>
            <a:pPr>
              <a:buClr>
                <a:schemeClr val="accent2"/>
              </a:buClr>
            </a:pPr>
            <a:r>
              <a:rPr lang="en-US" dirty="0"/>
              <a:t>Vital in helping clients with speech, language, cognitive, swallowing, and hearing/balance/tinnitus disorders achieve, acquire, maintain, or regain skills to improve functional communication outcomes. </a:t>
            </a:r>
          </a:p>
          <a:p>
            <a:pPr>
              <a:buClr>
                <a:schemeClr val="accent2"/>
              </a:buClr>
            </a:pPr>
            <a:r>
              <a:rPr lang="en-US" dirty="0"/>
              <a:t>Treatment leads to greater social and emotional connections and an improved quality of life. </a:t>
            </a:r>
          </a:p>
          <a:p>
            <a:pPr>
              <a:buClr>
                <a:schemeClr val="accent2"/>
              </a:buClr>
            </a:pPr>
            <a:r>
              <a:rPr lang="en-US" dirty="0"/>
              <a:t>Treatment leads to enhanced educational, and employment opportunities that increase the likelihood of independent living and may even halt or slow the progression of a disability</a:t>
            </a:r>
          </a:p>
          <a:p>
            <a:pPr>
              <a:buClr>
                <a:schemeClr val="accent2"/>
              </a:buClr>
            </a:pPr>
            <a:r>
              <a:rPr lang="en-US" dirty="0"/>
              <a:t>An individual’s overall health status improves when hearing/balance/tinnitus and speech-language needs are met.</a:t>
            </a:r>
          </a:p>
          <a:p>
            <a:pPr>
              <a:buClr>
                <a:schemeClr val="accent2"/>
              </a:buClr>
            </a:pPr>
            <a:r>
              <a:rPr lang="en-US" dirty="0"/>
              <a:t>Research findings also indicate that long-term healthcare costs of individuals with congenital and genetic disorders and developmental disabilities can be curtailed through intensive and comprehensive habilitation treatment early in life.</a:t>
            </a:r>
          </a:p>
          <a:p>
            <a:pPr>
              <a:buClr>
                <a:schemeClr val="accent2"/>
              </a:buClr>
            </a:pPr>
            <a:r>
              <a:rPr lang="en-US" dirty="0"/>
              <a:t>Council for Affordable Health Insurance estimates that </a:t>
            </a:r>
            <a:r>
              <a:rPr lang="en-US" dirty="0" err="1"/>
              <a:t>habilitative</a:t>
            </a:r>
            <a:r>
              <a:rPr lang="en-US" dirty="0"/>
              <a:t> service mandates cost &lt;1% of the total premium costs in the states with habilitation mandates.</a:t>
            </a:r>
          </a:p>
          <a:p>
            <a:pPr>
              <a:buClr>
                <a:schemeClr val="accent2"/>
              </a:buClr>
            </a:pPr>
            <a:endParaRPr lang="en-US" dirty="0"/>
          </a:p>
        </p:txBody>
      </p:sp>
    </p:spTree>
    <p:extLst>
      <p:ext uri="{BB962C8B-B14F-4D97-AF65-F5344CB8AC3E}">
        <p14:creationId xmlns:p14="http://schemas.microsoft.com/office/powerpoint/2010/main" val="263644329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2467" y="691663"/>
            <a:ext cx="7120467" cy="785446"/>
          </a:xfrm>
        </p:spPr>
        <p:txBody>
          <a:bodyPr>
            <a:normAutofit/>
          </a:bodyPr>
          <a:lstStyle/>
          <a:p>
            <a:r>
              <a:rPr lang="en-US" sz="4800" dirty="0"/>
              <a:t>OTC Hearing Aids</a:t>
            </a:r>
          </a:p>
        </p:txBody>
      </p:sp>
      <p:sp>
        <p:nvSpPr>
          <p:cNvPr id="2" name="Content Placeholder 1"/>
          <p:cNvSpPr>
            <a:spLocks noGrp="1"/>
          </p:cNvSpPr>
          <p:nvPr>
            <p:ph idx="1"/>
          </p:nvPr>
        </p:nvSpPr>
        <p:spPr>
          <a:xfrm>
            <a:off x="926123" y="1477109"/>
            <a:ext cx="9252926" cy="4449529"/>
          </a:xfrm>
        </p:spPr>
        <p:txBody>
          <a:bodyPr/>
          <a:lstStyle/>
          <a:p>
            <a:r>
              <a:rPr lang="en-US" sz="2800" dirty="0"/>
              <a:t>Consumer demand for lower cost devices </a:t>
            </a:r>
          </a:p>
          <a:p>
            <a:r>
              <a:rPr lang="en-US" sz="2800" dirty="0"/>
              <a:t>Presidents Council on Science and Technology and National Academy of Sciences both support</a:t>
            </a:r>
          </a:p>
          <a:p>
            <a:r>
              <a:rPr lang="en-US" sz="2800" dirty="0"/>
              <a:t>FDA is in support</a:t>
            </a:r>
          </a:p>
          <a:p>
            <a:pPr lvl="1"/>
            <a:r>
              <a:rPr lang="en-US" sz="2800" dirty="0"/>
              <a:t>Believe that there is a market for safe and effective lower cost devices</a:t>
            </a:r>
          </a:p>
          <a:p>
            <a:pPr lvl="1"/>
            <a:r>
              <a:rPr lang="en-US" sz="2800" dirty="0"/>
              <a:t>Has the authority to do so already</a:t>
            </a:r>
          </a:p>
          <a:p>
            <a:pPr lvl="2"/>
            <a:r>
              <a:rPr lang="en-US" sz="2800" dirty="0"/>
              <a:t>Barrier is state laws</a:t>
            </a:r>
          </a:p>
        </p:txBody>
      </p:sp>
    </p:spTree>
    <p:extLst>
      <p:ext uri="{BB962C8B-B14F-4D97-AF65-F5344CB8AC3E}">
        <p14:creationId xmlns:p14="http://schemas.microsoft.com/office/powerpoint/2010/main" val="338527926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2467" y="808892"/>
            <a:ext cx="7120467" cy="1008185"/>
          </a:xfrm>
        </p:spPr>
        <p:txBody>
          <a:bodyPr>
            <a:normAutofit/>
          </a:bodyPr>
          <a:lstStyle/>
          <a:p>
            <a:r>
              <a:rPr lang="en-US" dirty="0" smtClean="0"/>
              <a:t>		</a:t>
            </a:r>
            <a:r>
              <a:rPr lang="en-US" sz="4800" dirty="0" smtClean="0"/>
              <a:t>OTC hearing aids </a:t>
            </a:r>
            <a:endParaRPr lang="en-US" sz="4800" dirty="0"/>
          </a:p>
        </p:txBody>
      </p:sp>
      <p:sp>
        <p:nvSpPr>
          <p:cNvPr id="2" name="Content Placeholder 1"/>
          <p:cNvSpPr>
            <a:spLocks noGrp="1"/>
          </p:cNvSpPr>
          <p:nvPr>
            <p:ph idx="1"/>
          </p:nvPr>
        </p:nvSpPr>
        <p:spPr>
          <a:xfrm>
            <a:off x="2152649" y="1699846"/>
            <a:ext cx="7886700" cy="4053253"/>
          </a:xfrm>
        </p:spPr>
        <p:txBody>
          <a:bodyPr/>
          <a:lstStyle/>
          <a:p>
            <a:r>
              <a:rPr lang="en-US" sz="2800" dirty="0"/>
              <a:t>This legislation </a:t>
            </a:r>
            <a:r>
              <a:rPr lang="en-US" sz="2800" dirty="0" smtClean="0"/>
              <a:t>has passed </a:t>
            </a:r>
            <a:r>
              <a:rPr lang="en-US" sz="2800" dirty="0"/>
              <a:t>– making modest changes </a:t>
            </a:r>
            <a:r>
              <a:rPr lang="en-US" sz="2800" dirty="0" smtClean="0"/>
              <a:t>was the </a:t>
            </a:r>
            <a:r>
              <a:rPr lang="en-US" sz="2800" dirty="0"/>
              <a:t>only option.</a:t>
            </a:r>
          </a:p>
          <a:p>
            <a:pPr lvl="1"/>
            <a:r>
              <a:rPr lang="en-US" sz="2800" dirty="0"/>
              <a:t>Children</a:t>
            </a:r>
          </a:p>
          <a:p>
            <a:pPr lvl="1"/>
            <a:r>
              <a:rPr lang="en-US" sz="2800" dirty="0"/>
              <a:t>Data collection</a:t>
            </a:r>
          </a:p>
          <a:p>
            <a:pPr lvl="1"/>
            <a:r>
              <a:rPr lang="en-US" sz="2800" dirty="0" smtClean="0"/>
              <a:t>Mild/Moderate </a:t>
            </a:r>
            <a:r>
              <a:rPr lang="en-US" sz="2800" dirty="0"/>
              <a:t>hearing loss</a:t>
            </a:r>
          </a:p>
          <a:p>
            <a:pPr lvl="2"/>
            <a:r>
              <a:rPr lang="en-US" sz="2800" dirty="0"/>
              <a:t>Argument is that no one is going to seek help for mild anyway therefore gateway needs to be for those with moderate loss</a:t>
            </a:r>
          </a:p>
          <a:p>
            <a:pPr lvl="2"/>
            <a:endParaRPr lang="en-US" dirty="0"/>
          </a:p>
        </p:txBody>
      </p:sp>
    </p:spTree>
    <p:extLst>
      <p:ext uri="{BB962C8B-B14F-4D97-AF65-F5344CB8AC3E}">
        <p14:creationId xmlns:p14="http://schemas.microsoft.com/office/powerpoint/2010/main" val="95513093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2467" y="656493"/>
            <a:ext cx="7120467" cy="984738"/>
          </a:xfrm>
        </p:spPr>
        <p:txBody>
          <a:bodyPr>
            <a:normAutofit fontScale="90000"/>
          </a:bodyPr>
          <a:lstStyle/>
          <a:p>
            <a:r>
              <a:rPr lang="en-US" dirty="0"/>
              <a:t>Audiology Medicare</a:t>
            </a:r>
          </a:p>
        </p:txBody>
      </p:sp>
      <p:sp>
        <p:nvSpPr>
          <p:cNvPr id="2" name="Content Placeholder 1"/>
          <p:cNvSpPr>
            <a:spLocks noGrp="1"/>
          </p:cNvSpPr>
          <p:nvPr>
            <p:ph idx="1"/>
          </p:nvPr>
        </p:nvSpPr>
        <p:spPr>
          <a:xfrm>
            <a:off x="914400" y="2157046"/>
            <a:ext cx="10363200" cy="3938953"/>
          </a:xfrm>
        </p:spPr>
        <p:txBody>
          <a:bodyPr vert="horz" lIns="91440" tIns="45720" rIns="91440" bIns="45720" rtlCol="0" anchor="t">
            <a:normAutofit fontScale="92500" lnSpcReduction="10000"/>
          </a:bodyPr>
          <a:lstStyle/>
          <a:p>
            <a:r>
              <a:rPr lang="en-US" dirty="0"/>
              <a:t>Would allow for diagnostic and rehabilitation services to be reimbursed by Medicare</a:t>
            </a:r>
          </a:p>
          <a:p>
            <a:r>
              <a:rPr lang="en-US" dirty="0"/>
              <a:t>If OTC bill moves – important for audiology services to be covered.</a:t>
            </a:r>
          </a:p>
          <a:p>
            <a:r>
              <a:rPr lang="en-US" dirty="0"/>
              <a:t>Nominal cost to the Medicare program</a:t>
            </a:r>
          </a:p>
          <a:p>
            <a:r>
              <a:rPr lang="en-US" dirty="0"/>
              <a:t>Supported by physician groups</a:t>
            </a:r>
          </a:p>
        </p:txBody>
      </p:sp>
    </p:spTree>
    <p:extLst>
      <p:ext uri="{BB962C8B-B14F-4D97-AF65-F5344CB8AC3E}">
        <p14:creationId xmlns:p14="http://schemas.microsoft.com/office/powerpoint/2010/main" val="323552431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dirty="0"/>
              <a:t>Education Reform and Policy Issues</a:t>
            </a:r>
            <a:br>
              <a:rPr lang="en-US" sz="7200" dirty="0"/>
            </a:br>
            <a:endParaRPr lang="en-US" dirty="0"/>
          </a:p>
        </p:txBody>
      </p:sp>
      <p:sp>
        <p:nvSpPr>
          <p:cNvPr id="3" name="Content Placeholder 2"/>
          <p:cNvSpPr>
            <a:spLocks noGrp="1"/>
          </p:cNvSpPr>
          <p:nvPr>
            <p:ph idx="1"/>
          </p:nvPr>
        </p:nvSpPr>
        <p:spPr>
          <a:xfrm>
            <a:off x="914400" y="4360984"/>
            <a:ext cx="10363200" cy="1735015"/>
          </a:xfrm>
        </p:spPr>
        <p:txBody>
          <a:bodyPr/>
          <a:lstStyle/>
          <a:p>
            <a:pPr marL="0" indent="0">
              <a:buNone/>
            </a:pPr>
            <a:endParaRPr lang="en-US" sz="6600" dirty="0"/>
          </a:p>
        </p:txBody>
      </p:sp>
    </p:spTree>
    <p:extLst>
      <p:ext uri="{BB962C8B-B14F-4D97-AF65-F5344CB8AC3E}">
        <p14:creationId xmlns:p14="http://schemas.microsoft.com/office/powerpoint/2010/main" val="50592269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1727" y="2564780"/>
            <a:ext cx="2921207" cy="4021040"/>
          </a:xfrm>
        </p:spPr>
        <p:txBody>
          <a:bodyPr>
            <a:noAutofit/>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1308705" y="1165484"/>
            <a:ext cx="9883986" cy="4855633"/>
          </a:xfrm>
          <a:prstGeom prst="rect">
            <a:avLst/>
          </a:prstGeom>
        </p:spPr>
        <p:txBody>
          <a:bodyPr/>
          <a:lstStyle/>
          <a:p>
            <a:r>
              <a:rPr lang="en-US" sz="3260" dirty="0">
                <a:cs typeface="Myriad Pro"/>
              </a:rPr>
              <a:t>Elizabeth Betsy </a:t>
            </a:r>
            <a:r>
              <a:rPr lang="en-US" sz="3260" dirty="0" err="1">
                <a:cs typeface="Myriad Pro"/>
              </a:rPr>
              <a:t>DeVos</a:t>
            </a:r>
            <a:r>
              <a:rPr lang="en-US" sz="3260" dirty="0">
                <a:cs typeface="Myriad Pro"/>
              </a:rPr>
              <a:t>, Education Secretary</a:t>
            </a:r>
          </a:p>
          <a:p>
            <a:r>
              <a:rPr lang="en-US" sz="3260" dirty="0">
                <a:cs typeface="Myriad Pro"/>
              </a:rPr>
              <a:t>Rep. Mick </a:t>
            </a:r>
            <a:r>
              <a:rPr lang="en-US" sz="3260" dirty="0" err="1">
                <a:cs typeface="Myriad Pro"/>
              </a:rPr>
              <a:t>Mulvaney</a:t>
            </a:r>
            <a:r>
              <a:rPr lang="en-US" sz="3260" dirty="0">
                <a:cs typeface="Myriad Pro"/>
              </a:rPr>
              <a:t> (R-SC), OMB Director</a:t>
            </a:r>
          </a:p>
          <a:p>
            <a:pPr marL="0" indent="0">
              <a:buNone/>
            </a:pPr>
            <a:endParaRPr lang="en-US" sz="3260" dirty="0">
              <a:cs typeface="Myriad Pro"/>
            </a:endParaRPr>
          </a:p>
        </p:txBody>
      </p:sp>
      <p:sp>
        <p:nvSpPr>
          <p:cNvPr id="6" name="Text Placeholder 8"/>
          <p:cNvSpPr txBox="1">
            <a:spLocks/>
          </p:cNvSpPr>
          <p:nvPr/>
        </p:nvSpPr>
        <p:spPr>
          <a:xfrm>
            <a:off x="2598822" y="281835"/>
            <a:ext cx="8382000" cy="609036"/>
          </a:xfrm>
          <a:prstGeom prst="rect">
            <a:avLst/>
          </a:prstGeom>
        </p:spPr>
        <p:txBody>
          <a:bodyPr/>
          <a:lstStyle>
            <a:lvl1pPr marL="456777" indent="-456777" algn="l" defTabSz="609036" rtl="0" eaLnBrk="1" latinLnBrk="0" hangingPunct="1">
              <a:spcBef>
                <a:spcPct val="20000"/>
              </a:spcBef>
              <a:buFont typeface="Arial"/>
              <a:buChar char="•"/>
              <a:defRPr sz="4263" kern="1200">
                <a:solidFill>
                  <a:schemeClr val="tx1"/>
                </a:solidFill>
                <a:latin typeface="+mn-lt"/>
                <a:ea typeface="+mn-ea"/>
                <a:cs typeface="+mn-cs"/>
              </a:defRPr>
            </a:lvl1pPr>
            <a:lvl2pPr marL="989684" indent="-380648" algn="l" defTabSz="609036" rtl="0" eaLnBrk="1" latinLnBrk="0" hangingPunct="1">
              <a:spcBef>
                <a:spcPct val="20000"/>
              </a:spcBef>
              <a:buFont typeface="Arial"/>
              <a:buChar char="–"/>
              <a:defRPr sz="3730" kern="1200">
                <a:solidFill>
                  <a:schemeClr val="tx1"/>
                </a:solidFill>
                <a:latin typeface="+mn-lt"/>
                <a:ea typeface="+mn-ea"/>
                <a:cs typeface="+mn-cs"/>
              </a:defRPr>
            </a:lvl2pPr>
            <a:lvl3pPr marL="1522590" indent="-304518" algn="l" defTabSz="609036" rtl="0" eaLnBrk="1" latinLnBrk="0" hangingPunct="1">
              <a:spcBef>
                <a:spcPct val="20000"/>
              </a:spcBef>
              <a:buFont typeface="Arial"/>
              <a:buChar char="•"/>
              <a:defRPr sz="3197" kern="1200">
                <a:solidFill>
                  <a:schemeClr val="tx1"/>
                </a:solidFill>
                <a:latin typeface="+mn-lt"/>
                <a:ea typeface="+mn-ea"/>
                <a:cs typeface="+mn-cs"/>
              </a:defRPr>
            </a:lvl3pPr>
            <a:lvl4pPr marL="2131626" indent="-304518" algn="l" defTabSz="609036" rtl="0" eaLnBrk="1" latinLnBrk="0" hangingPunct="1">
              <a:spcBef>
                <a:spcPct val="20000"/>
              </a:spcBef>
              <a:buFont typeface="Arial"/>
              <a:buChar char="–"/>
              <a:defRPr sz="2664" kern="1200">
                <a:solidFill>
                  <a:schemeClr val="tx1"/>
                </a:solidFill>
                <a:latin typeface="+mn-lt"/>
                <a:ea typeface="+mn-ea"/>
                <a:cs typeface="+mn-cs"/>
              </a:defRPr>
            </a:lvl4pPr>
            <a:lvl5pPr marL="2740663" indent="-304518" algn="l" defTabSz="609036" rtl="0" eaLnBrk="1" latinLnBrk="0" hangingPunct="1">
              <a:spcBef>
                <a:spcPct val="20000"/>
              </a:spcBef>
              <a:buFont typeface="Arial"/>
              <a:buChar char="»"/>
              <a:defRPr sz="2664" kern="1200">
                <a:solidFill>
                  <a:schemeClr val="tx1"/>
                </a:solidFill>
                <a:latin typeface="+mn-lt"/>
                <a:ea typeface="+mn-ea"/>
                <a:cs typeface="+mn-cs"/>
              </a:defRPr>
            </a:lvl5pPr>
            <a:lvl6pPr marL="3349699" indent="-304518" algn="l" defTabSz="609036" rtl="0" eaLnBrk="1" latinLnBrk="0" hangingPunct="1">
              <a:spcBef>
                <a:spcPct val="20000"/>
              </a:spcBef>
              <a:buFont typeface="Arial"/>
              <a:buChar char="•"/>
              <a:defRPr sz="2664" kern="1200">
                <a:solidFill>
                  <a:schemeClr val="tx1"/>
                </a:solidFill>
                <a:latin typeface="+mn-lt"/>
                <a:ea typeface="+mn-ea"/>
                <a:cs typeface="+mn-cs"/>
              </a:defRPr>
            </a:lvl6pPr>
            <a:lvl7pPr marL="3958735" indent="-304518" algn="l" defTabSz="609036" rtl="0" eaLnBrk="1" latinLnBrk="0" hangingPunct="1">
              <a:spcBef>
                <a:spcPct val="20000"/>
              </a:spcBef>
              <a:buFont typeface="Arial"/>
              <a:buChar char="•"/>
              <a:defRPr sz="2664" kern="1200">
                <a:solidFill>
                  <a:schemeClr val="tx1"/>
                </a:solidFill>
                <a:latin typeface="+mn-lt"/>
                <a:ea typeface="+mn-ea"/>
                <a:cs typeface="+mn-cs"/>
              </a:defRPr>
            </a:lvl7pPr>
            <a:lvl8pPr marL="4567771" indent="-304518" algn="l" defTabSz="609036" rtl="0" eaLnBrk="1" latinLnBrk="0" hangingPunct="1">
              <a:spcBef>
                <a:spcPct val="20000"/>
              </a:spcBef>
              <a:buFont typeface="Arial"/>
              <a:buChar char="•"/>
              <a:defRPr sz="2664" kern="1200">
                <a:solidFill>
                  <a:schemeClr val="tx1"/>
                </a:solidFill>
                <a:latin typeface="+mn-lt"/>
                <a:ea typeface="+mn-ea"/>
                <a:cs typeface="+mn-cs"/>
              </a:defRPr>
            </a:lvl8pPr>
            <a:lvl9pPr marL="5176807" indent="-304518" algn="l" defTabSz="609036" rtl="0" eaLnBrk="1" latinLnBrk="0" hangingPunct="1">
              <a:spcBef>
                <a:spcPct val="20000"/>
              </a:spcBef>
              <a:buFont typeface="Arial"/>
              <a:buChar char="•"/>
              <a:defRPr sz="2664" kern="1200">
                <a:solidFill>
                  <a:schemeClr val="tx1"/>
                </a:solidFill>
                <a:latin typeface="+mn-lt"/>
                <a:ea typeface="+mn-ea"/>
                <a:cs typeface="+mn-cs"/>
              </a:defRPr>
            </a:lvl9pPr>
          </a:lstStyle>
          <a:p>
            <a:pPr marL="0" indent="0">
              <a:buNone/>
            </a:pPr>
            <a:r>
              <a:rPr lang="en-US" sz="3000" dirty="0">
                <a:solidFill>
                  <a:schemeClr val="tx1">
                    <a:lumMod val="50000"/>
                    <a:lumOff val="50000"/>
                  </a:schemeClr>
                </a:solidFill>
                <a:latin typeface="Franklin Gothic Book" panose="020B0503020102020204" pitchFamily="34" charset="0"/>
              </a:rPr>
              <a:t>Other Key Nominees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6405" y="2526617"/>
            <a:ext cx="3306038" cy="40210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5149" y="2526617"/>
            <a:ext cx="3974836" cy="4021040"/>
          </a:xfrm>
          <a:prstGeom prst="rect">
            <a:avLst/>
          </a:prstGeom>
        </p:spPr>
      </p:pic>
    </p:spTree>
    <p:extLst>
      <p:ext uri="{BB962C8B-B14F-4D97-AF65-F5344CB8AC3E}">
        <p14:creationId xmlns:p14="http://schemas.microsoft.com/office/powerpoint/2010/main" val="376896838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369" y="2057612"/>
            <a:ext cx="7693151" cy="4800388"/>
          </a:xfrm>
        </p:spPr>
        <p:txBody>
          <a:bodyPr>
            <a:normAutofit/>
          </a:bodyPr>
          <a:lstStyle/>
          <a:p>
            <a:r>
              <a:rPr lang="en-US" sz="2800" dirty="0" smtClean="0"/>
              <a:t>Agenda</a:t>
            </a:r>
            <a:br>
              <a:rPr lang="en-US" sz="2800" dirty="0" smtClean="0"/>
            </a:br>
            <a:r>
              <a:rPr lang="en-US" sz="2800" dirty="0"/>
              <a:t> </a:t>
            </a:r>
            <a:r>
              <a:rPr lang="en-US" sz="2800" dirty="0" smtClean="0"/>
              <a:t>1. ASHA’s Public Policy Agenda</a:t>
            </a:r>
            <a:r>
              <a:rPr lang="en-US" sz="2800" dirty="0"/>
              <a:t/>
            </a:r>
            <a:br>
              <a:rPr lang="en-US" sz="2800" dirty="0"/>
            </a:br>
            <a:r>
              <a:rPr lang="en-US" sz="2800" dirty="0"/>
              <a:t> </a:t>
            </a:r>
            <a:r>
              <a:rPr lang="en-US" sz="2800" dirty="0" smtClean="0"/>
              <a:t>2. </a:t>
            </a:r>
            <a:r>
              <a:rPr lang="en-US" sz="2800" dirty="0"/>
              <a:t>Federal Overview</a:t>
            </a:r>
            <a:br>
              <a:rPr lang="en-US" sz="2800" dirty="0"/>
            </a:br>
            <a:r>
              <a:rPr lang="en-US" sz="2800" dirty="0"/>
              <a:t>	a. Health Care </a:t>
            </a:r>
            <a:r>
              <a:rPr lang="en-US" sz="2800" dirty="0" smtClean="0"/>
              <a:t>reform and Policy Issues</a:t>
            </a:r>
            <a:r>
              <a:rPr lang="en-US" sz="2800" dirty="0"/>
              <a:t/>
            </a:r>
            <a:br>
              <a:rPr lang="en-US" sz="2800" dirty="0"/>
            </a:br>
            <a:r>
              <a:rPr lang="en-US" sz="2800" dirty="0"/>
              <a:t>	b. Education </a:t>
            </a:r>
            <a:r>
              <a:rPr lang="en-US" sz="2800" dirty="0" smtClean="0"/>
              <a:t>Reform and Policy Issues</a:t>
            </a:r>
            <a:r>
              <a:rPr lang="en-US" sz="2800" dirty="0"/>
              <a:t/>
            </a:r>
            <a:br>
              <a:rPr lang="en-US" sz="2800" dirty="0"/>
            </a:br>
            <a:r>
              <a:rPr lang="en-US" sz="2800" dirty="0" smtClean="0"/>
              <a:t>3</a:t>
            </a:r>
            <a:r>
              <a:rPr lang="en-US" sz="2800" dirty="0"/>
              <a:t>. State Issues related to reform</a:t>
            </a:r>
            <a:br>
              <a:rPr lang="en-US" sz="2800" dirty="0"/>
            </a:br>
            <a:r>
              <a:rPr lang="en-US" sz="2800" dirty="0"/>
              <a:t>4. State Liaison Model </a:t>
            </a:r>
            <a:br>
              <a:rPr lang="en-US" sz="2800" dirty="0"/>
            </a:br>
            <a:r>
              <a:rPr lang="en-US" sz="2800" dirty="0"/>
              <a:t>5. State Hot Topics</a:t>
            </a:r>
            <a:br>
              <a:rPr lang="en-US" sz="2800" dirty="0"/>
            </a:br>
            <a:r>
              <a:rPr lang="en-US" sz="2800" dirty="0"/>
              <a:t>6. Hearing Health Care Issues</a:t>
            </a:r>
            <a:br>
              <a:rPr lang="en-US" sz="2800" dirty="0"/>
            </a:br>
            <a:r>
              <a:rPr lang="en-US" sz="2800" dirty="0"/>
              <a:t>	a. HAD scope expansion</a:t>
            </a:r>
            <a:br>
              <a:rPr lang="en-US" sz="2800" dirty="0"/>
            </a:br>
            <a:r>
              <a:rPr lang="en-US" sz="2800" dirty="0"/>
              <a:t>	b. tinnitus management course</a:t>
            </a:r>
            <a:br>
              <a:rPr lang="en-US" sz="2800" dirty="0"/>
            </a:br>
            <a:r>
              <a:rPr lang="en-US" sz="2800" dirty="0"/>
              <a:t>	c. OTC</a:t>
            </a:r>
            <a:br>
              <a:rPr lang="en-US" sz="2800" dirty="0"/>
            </a:br>
            <a:r>
              <a:rPr lang="en-US" sz="2800" dirty="0"/>
              <a:t>	d. LEAD-K</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640844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43658"/>
            <a:ext cx="10545288" cy="2308324"/>
          </a:xfrm>
          <a:prstGeom prst="rect">
            <a:avLst/>
          </a:prstGeom>
          <a:noFill/>
        </p:spPr>
        <p:txBody>
          <a:bodyPr wrap="square" rtlCol="0">
            <a:spAutoFit/>
          </a:bodyPr>
          <a:lstStyle/>
          <a:p>
            <a:r>
              <a:rPr lang="en-US" sz="3600" b="1" dirty="0">
                <a:solidFill>
                  <a:schemeClr val="bg1">
                    <a:lumMod val="50000"/>
                  </a:schemeClr>
                </a:solidFill>
              </a:rPr>
              <a:t>Education Reform – </a:t>
            </a:r>
          </a:p>
          <a:p>
            <a:r>
              <a:rPr lang="en-US" sz="3600" b="1" dirty="0">
                <a:solidFill>
                  <a:schemeClr val="bg1">
                    <a:lumMod val="50000"/>
                  </a:schemeClr>
                </a:solidFill>
              </a:rPr>
              <a:t>Trump </a:t>
            </a:r>
          </a:p>
          <a:p>
            <a:r>
              <a:rPr lang="en-US" sz="3600" b="1" dirty="0">
                <a:solidFill>
                  <a:schemeClr val="bg1">
                    <a:lumMod val="50000"/>
                  </a:schemeClr>
                </a:solidFill>
              </a:rPr>
              <a:t>Administration’s </a:t>
            </a:r>
          </a:p>
          <a:p>
            <a:r>
              <a:rPr lang="en-US" sz="3600" b="1" dirty="0">
                <a:solidFill>
                  <a:schemeClr val="bg1">
                    <a:lumMod val="50000"/>
                  </a:schemeClr>
                </a:solidFill>
              </a:rPr>
              <a:t>Overarching Ideology</a:t>
            </a:r>
            <a:endParaRPr lang="en-US" dirty="0">
              <a:solidFill>
                <a:schemeClr val="bg1">
                  <a:lumMod val="50000"/>
                </a:schemeClr>
              </a:solidFill>
            </a:endParaRPr>
          </a:p>
        </p:txBody>
      </p:sp>
      <p:sp>
        <p:nvSpPr>
          <p:cNvPr id="5" name="Block Arc 4"/>
          <p:cNvSpPr/>
          <p:nvPr/>
        </p:nvSpPr>
        <p:spPr>
          <a:xfrm>
            <a:off x="-2399288" y="-52852"/>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p:cNvSpPr/>
          <p:nvPr/>
        </p:nvSpPr>
        <p:spPr>
          <a:xfrm>
            <a:off x="4477998" y="1426424"/>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en-US" sz="2300" kern="1200" dirty="0"/>
              <a:t>Devolution of both policy and resource allocation to state education entities &amp; local school districts</a:t>
            </a:r>
          </a:p>
        </p:txBody>
      </p:sp>
      <p:sp>
        <p:nvSpPr>
          <p:cNvPr id="7" name="Oval 6"/>
          <p:cNvSpPr/>
          <p:nvPr/>
        </p:nvSpPr>
        <p:spPr>
          <a:xfrm>
            <a:off x="3800665" y="1290958"/>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Freeform 7"/>
          <p:cNvSpPr/>
          <p:nvPr/>
        </p:nvSpPr>
        <p:spPr>
          <a:xfrm>
            <a:off x="4871936" y="3052024"/>
            <a:ext cx="6907174" cy="1083733"/>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en-US" sz="2300" kern="1200" dirty="0"/>
              <a:t>Moving away from federal mandates and requirements on the use of federal funds at the state &amp; local levels</a:t>
            </a:r>
          </a:p>
        </p:txBody>
      </p:sp>
      <p:sp>
        <p:nvSpPr>
          <p:cNvPr id="9" name="Oval 8"/>
          <p:cNvSpPr/>
          <p:nvPr/>
        </p:nvSpPr>
        <p:spPr>
          <a:xfrm>
            <a:off x="4194602" y="2916558"/>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Freeform 9"/>
          <p:cNvSpPr/>
          <p:nvPr/>
        </p:nvSpPr>
        <p:spPr>
          <a:xfrm>
            <a:off x="4477998" y="4677624"/>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en-US" sz="2300" kern="1200" dirty="0"/>
              <a:t>Establish more of a partnership between the Federal government and state &amp; local education entities</a:t>
            </a:r>
          </a:p>
        </p:txBody>
      </p:sp>
      <p:sp>
        <p:nvSpPr>
          <p:cNvPr id="11" name="Oval 10"/>
          <p:cNvSpPr/>
          <p:nvPr/>
        </p:nvSpPr>
        <p:spPr>
          <a:xfrm>
            <a:off x="3800665" y="4542158"/>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5513677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0448" y="227943"/>
            <a:ext cx="8597735" cy="646331"/>
          </a:xfrm>
          <a:prstGeom prst="rect">
            <a:avLst/>
          </a:prstGeom>
          <a:noFill/>
        </p:spPr>
        <p:txBody>
          <a:bodyPr wrap="square" rtlCol="0">
            <a:spAutoFit/>
          </a:bodyPr>
          <a:lstStyle/>
          <a:p>
            <a:r>
              <a:rPr lang="en-US" sz="3600" b="1" dirty="0">
                <a:solidFill>
                  <a:schemeClr val="bg1">
                    <a:lumMod val="50000"/>
                  </a:schemeClr>
                </a:solidFill>
              </a:rPr>
              <a:t>Trump Administration – Education Policies</a:t>
            </a:r>
            <a:endParaRPr lang="en-US" dirty="0">
              <a:solidFill>
                <a:schemeClr val="bg1">
                  <a:lumMod val="50000"/>
                </a:schemeClr>
              </a:solidFill>
            </a:endParaRPr>
          </a:p>
        </p:txBody>
      </p:sp>
      <p:graphicFrame>
        <p:nvGraphicFramePr>
          <p:cNvPr id="4" name="Diagram 3"/>
          <p:cNvGraphicFramePr/>
          <p:nvPr>
            <p:extLst/>
          </p:nvPr>
        </p:nvGraphicFramePr>
        <p:xfrm>
          <a:off x="248170" y="104945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865542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923" y="128954"/>
            <a:ext cx="5898011" cy="949569"/>
          </a:xfrm>
        </p:spPr>
        <p:txBody>
          <a:bodyPr>
            <a:normAutofit/>
          </a:bodyPr>
          <a:lstStyle/>
          <a:p>
            <a:r>
              <a:rPr lang="en-US" sz="2800" dirty="0" smtClean="0"/>
              <a:t>ASHA Education Positions</a:t>
            </a:r>
            <a:endParaRPr lang="en-US" sz="2800" dirty="0"/>
          </a:p>
        </p:txBody>
      </p:sp>
      <p:sp>
        <p:nvSpPr>
          <p:cNvPr id="3" name="Content Placeholder 2"/>
          <p:cNvSpPr>
            <a:spLocks noGrp="1"/>
          </p:cNvSpPr>
          <p:nvPr>
            <p:ph idx="1"/>
          </p:nvPr>
        </p:nvSpPr>
        <p:spPr>
          <a:xfrm>
            <a:off x="914400" y="902677"/>
            <a:ext cx="10363200" cy="5193323"/>
          </a:xfrm>
        </p:spPr>
        <p:txBody>
          <a:bodyPr/>
          <a:lstStyle/>
          <a:p>
            <a:r>
              <a:rPr lang="en-US" sz="2800" dirty="0" smtClean="0"/>
              <a:t>ASHA supports the family’s right to choose the education program for their child’s long as the following principles are met:</a:t>
            </a:r>
          </a:p>
          <a:p>
            <a:pPr lvl="1"/>
            <a:r>
              <a:rPr lang="en-US" sz="2267" dirty="0" smtClean="0"/>
              <a:t>Families are given accurate information about the consequences of their choices; qualifications of providers/teachers; due process protections</a:t>
            </a:r>
          </a:p>
          <a:p>
            <a:pPr lvl="1"/>
            <a:r>
              <a:rPr lang="en-US" sz="2267" dirty="0" smtClean="0"/>
              <a:t>Maintenance of appropriate funding for traditional public schools</a:t>
            </a:r>
          </a:p>
          <a:p>
            <a:pPr lvl="1"/>
            <a:r>
              <a:rPr lang="en-US" sz="2267" dirty="0" smtClean="0"/>
              <a:t>Reporting of student achievement in alignment of public school requirements</a:t>
            </a:r>
          </a:p>
          <a:p>
            <a:pPr lvl="1"/>
            <a:r>
              <a:rPr lang="en-US" sz="2267" dirty="0" smtClean="0"/>
              <a:t>Provision of the full range of general and special education services</a:t>
            </a:r>
          </a:p>
          <a:p>
            <a:pPr lvl="1"/>
            <a:r>
              <a:rPr lang="en-US" sz="2267" dirty="0" smtClean="0"/>
              <a:t>Equal access for families with disabilities (compliance with IDEA, 504, ADA)</a:t>
            </a:r>
          </a:p>
          <a:p>
            <a:pPr lvl="1"/>
            <a:r>
              <a:rPr lang="en-US" sz="2267" dirty="0" smtClean="0"/>
              <a:t>Employ instructional staff who meet state education credentialing requirements</a:t>
            </a:r>
          </a:p>
          <a:p>
            <a:pPr lvl="1"/>
            <a:r>
              <a:rPr lang="en-US" sz="2267" dirty="0" smtClean="0"/>
              <a:t>Ensure that funding follows the child</a:t>
            </a:r>
          </a:p>
          <a:p>
            <a:pPr lvl="1"/>
            <a:r>
              <a:rPr lang="en-US" sz="2267" dirty="0" smtClean="0"/>
              <a:t>Ensure privacy protections under HIPPA and FERPA</a:t>
            </a:r>
            <a:endParaRPr lang="en-US" sz="2267" dirty="0"/>
          </a:p>
        </p:txBody>
      </p:sp>
    </p:spTree>
    <p:extLst>
      <p:ext uri="{BB962C8B-B14F-4D97-AF65-F5344CB8AC3E}">
        <p14:creationId xmlns:p14="http://schemas.microsoft.com/office/powerpoint/2010/main" val="348297354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0431" y="316523"/>
            <a:ext cx="5792503" cy="480646"/>
          </a:xfrm>
        </p:spPr>
        <p:txBody>
          <a:bodyPr>
            <a:normAutofit/>
          </a:bodyPr>
          <a:lstStyle/>
          <a:p>
            <a:r>
              <a:rPr lang="en-US" sz="2800" dirty="0"/>
              <a:t>ASHA Education Positions</a:t>
            </a:r>
          </a:p>
        </p:txBody>
      </p:sp>
      <p:sp>
        <p:nvSpPr>
          <p:cNvPr id="3" name="Content Placeholder 2"/>
          <p:cNvSpPr>
            <a:spLocks noGrp="1"/>
          </p:cNvSpPr>
          <p:nvPr>
            <p:ph idx="1"/>
          </p:nvPr>
        </p:nvSpPr>
        <p:spPr>
          <a:xfrm>
            <a:off x="855784" y="984738"/>
            <a:ext cx="10363200" cy="7467600"/>
          </a:xfrm>
        </p:spPr>
        <p:txBody>
          <a:bodyPr/>
          <a:lstStyle/>
          <a:p>
            <a:r>
              <a:rPr lang="en-US" sz="2800" dirty="0" smtClean="0"/>
              <a:t>ASHA opposes the abolishment of the US Department of Education (ED) or significantly diminishing the role of ED</a:t>
            </a:r>
          </a:p>
          <a:p>
            <a:pPr lvl="1"/>
            <a:r>
              <a:rPr lang="en-US" sz="2267" dirty="0" smtClean="0"/>
              <a:t>ED ensure that all children receive a high quality education that meets certain standards- without these standards there are </a:t>
            </a:r>
            <a:r>
              <a:rPr lang="en-US" sz="2267" dirty="0" err="1" smtClean="0"/>
              <a:t>hugh</a:t>
            </a:r>
            <a:r>
              <a:rPr lang="en-US" sz="2267" dirty="0" smtClean="0"/>
              <a:t> disparities between states</a:t>
            </a:r>
          </a:p>
          <a:p>
            <a:pPr lvl="1"/>
            <a:r>
              <a:rPr lang="en-US" sz="2267" dirty="0" smtClean="0"/>
              <a:t>ED monitors state and local education agency compliance with federal education laws and policies including ESSA, IDEA and the Higher Education Act</a:t>
            </a:r>
          </a:p>
          <a:p>
            <a:pPr lvl="1"/>
            <a:r>
              <a:rPr lang="en-US" sz="2267" dirty="0" smtClean="0"/>
              <a:t>ED has an important role in general and special education, English language learners, and at risk students</a:t>
            </a:r>
          </a:p>
          <a:p>
            <a:pPr lvl="1"/>
            <a:r>
              <a:rPr lang="en-US" sz="2267" dirty="0" smtClean="0"/>
              <a:t>ED administers the federal student loan forgiveness program</a:t>
            </a:r>
          </a:p>
          <a:p>
            <a:pPr lvl="1"/>
            <a:r>
              <a:rPr lang="en-US" sz="2267" dirty="0" smtClean="0"/>
              <a:t>ED fosters research and innovation through a competitive grant process</a:t>
            </a:r>
            <a:endParaRPr lang="en-US" sz="2267" dirty="0"/>
          </a:p>
        </p:txBody>
      </p:sp>
    </p:spTree>
    <p:extLst>
      <p:ext uri="{BB962C8B-B14F-4D97-AF65-F5344CB8AC3E}">
        <p14:creationId xmlns:p14="http://schemas.microsoft.com/office/powerpoint/2010/main" val="48251209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175" y="339969"/>
            <a:ext cx="7120467" cy="468923"/>
          </a:xfrm>
        </p:spPr>
        <p:txBody>
          <a:bodyPr>
            <a:normAutofit/>
          </a:bodyPr>
          <a:lstStyle/>
          <a:p>
            <a:r>
              <a:rPr lang="en-US" sz="2800" dirty="0"/>
              <a:t>ASHA Education Positions</a:t>
            </a:r>
          </a:p>
        </p:txBody>
      </p:sp>
      <p:sp>
        <p:nvSpPr>
          <p:cNvPr id="3" name="Content Placeholder 2"/>
          <p:cNvSpPr>
            <a:spLocks noGrp="1"/>
          </p:cNvSpPr>
          <p:nvPr>
            <p:ph idx="1"/>
          </p:nvPr>
        </p:nvSpPr>
        <p:spPr>
          <a:xfrm>
            <a:off x="914400" y="808892"/>
            <a:ext cx="10363200" cy="5287108"/>
          </a:xfrm>
        </p:spPr>
        <p:txBody>
          <a:bodyPr/>
          <a:lstStyle/>
          <a:p>
            <a:r>
              <a:rPr lang="en-US" sz="2800" dirty="0" smtClean="0"/>
              <a:t>ASHA opposes the Alice Cogswell and Ann Sullivan Macy Act</a:t>
            </a:r>
          </a:p>
          <a:p>
            <a:pPr lvl="1"/>
            <a:r>
              <a:rPr lang="en-US" sz="2267" dirty="0" smtClean="0"/>
              <a:t>Establishes a precedent of placing the needs of students with visual and hearing disabilities ahead of others identified in IDEA</a:t>
            </a:r>
          </a:p>
          <a:p>
            <a:pPr lvl="1"/>
            <a:r>
              <a:rPr lang="en-US" sz="2267" dirty="0" smtClean="0"/>
              <a:t>Includes mandates and resources developed only for visually and hearing impaired students</a:t>
            </a:r>
          </a:p>
          <a:p>
            <a:pPr lvl="1"/>
            <a:r>
              <a:rPr lang="en-US" sz="2267" dirty="0" smtClean="0"/>
              <a:t>Ignores the requirements of IDEA and the IEP team</a:t>
            </a:r>
            <a:endParaRPr lang="en-US" sz="2267" dirty="0"/>
          </a:p>
        </p:txBody>
      </p:sp>
    </p:spTree>
    <p:extLst>
      <p:ext uri="{BB962C8B-B14F-4D97-AF65-F5344CB8AC3E}">
        <p14:creationId xmlns:p14="http://schemas.microsoft.com/office/powerpoint/2010/main" val="220603917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8720" y="1249680"/>
            <a:ext cx="9083040" cy="6124754"/>
          </a:xfrm>
          <a:prstGeom prst="rect">
            <a:avLst/>
          </a:prstGeom>
        </p:spPr>
        <p:txBody>
          <a:bodyPr wrap="square">
            <a:spAutoFit/>
          </a:bodyPr>
          <a:lstStyle/>
          <a:p>
            <a:r>
              <a:rPr lang="en-US" sz="2800" dirty="0"/>
              <a:t>Education Opportunities</a:t>
            </a:r>
          </a:p>
          <a:p>
            <a:pPr marL="457200" indent="-457200">
              <a:buFont typeface="Arial" panose="020B0604020202020204" pitchFamily="34" charset="0"/>
              <a:buChar char="•"/>
            </a:pPr>
            <a:r>
              <a:rPr lang="en-US" sz="2800" b="1" dirty="0"/>
              <a:t>IDEA Reauthorization</a:t>
            </a:r>
          </a:p>
          <a:p>
            <a:pPr marL="457200" indent="-457200">
              <a:buFont typeface="Arial" panose="020B0604020202020204" pitchFamily="34" charset="0"/>
              <a:buChar char="•"/>
            </a:pPr>
            <a:r>
              <a:rPr lang="en-US" sz="2800" b="1" dirty="0" smtClean="0"/>
              <a:t>Paperwork</a:t>
            </a:r>
          </a:p>
          <a:p>
            <a:pPr marL="457200" indent="-457200">
              <a:buFont typeface="Arial" panose="020B0604020202020204" pitchFamily="34" charset="0"/>
              <a:buChar char="•"/>
            </a:pPr>
            <a:r>
              <a:rPr lang="en-US" sz="2800" b="1" dirty="0" smtClean="0"/>
              <a:t>ESSA State </a:t>
            </a:r>
            <a:r>
              <a:rPr lang="en-US" sz="2800" b="1" dirty="0"/>
              <a:t>I</a:t>
            </a:r>
            <a:r>
              <a:rPr lang="en-US" sz="2800" b="1" dirty="0" smtClean="0"/>
              <a:t>mplementation Plans</a:t>
            </a:r>
            <a:endParaRPr lang="en-US" sz="2800" b="1" dirty="0"/>
          </a:p>
          <a:p>
            <a:pPr marL="457200" indent="-457200">
              <a:buFont typeface="Arial" panose="020B0604020202020204" pitchFamily="34" charset="0"/>
              <a:buChar char="•"/>
            </a:pPr>
            <a:r>
              <a:rPr lang="en-US" sz="2800" dirty="0"/>
              <a:t>Protection of related services personnel in modified funding models</a:t>
            </a:r>
          </a:p>
          <a:p>
            <a:r>
              <a:rPr lang="en-US" sz="2800" dirty="0" smtClean="0"/>
              <a:t>Education </a:t>
            </a:r>
            <a:r>
              <a:rPr lang="en-US" sz="2800" dirty="0"/>
              <a:t>Challenges</a:t>
            </a:r>
          </a:p>
          <a:p>
            <a:pPr marL="457200" indent="-457200">
              <a:buFont typeface="Arial" panose="020B0604020202020204" pitchFamily="34" charset="0"/>
              <a:buChar char="•"/>
            </a:pPr>
            <a:r>
              <a:rPr lang="en-US" sz="2800" dirty="0"/>
              <a:t>Retaining federal ESSA guidance and regulations</a:t>
            </a:r>
          </a:p>
          <a:p>
            <a:pPr marL="457200" indent="-457200">
              <a:buFont typeface="Arial" panose="020B0604020202020204" pitchFamily="34" charset="0"/>
              <a:buChar char="•"/>
            </a:pPr>
            <a:r>
              <a:rPr lang="en-US" sz="2800" dirty="0"/>
              <a:t>Challenges with managing multiple ways to implement education policies through states and localities</a:t>
            </a:r>
          </a:p>
          <a:p>
            <a:pPr marL="457200" indent="-457200">
              <a:buFont typeface="Arial" panose="020B0604020202020204" pitchFamily="34" charset="0"/>
              <a:buChar char="•"/>
            </a:pPr>
            <a:r>
              <a:rPr lang="en-US" sz="2800" dirty="0"/>
              <a:t>Funding increases for </a:t>
            </a:r>
            <a:r>
              <a:rPr lang="en-US" sz="2800" dirty="0" smtClean="0"/>
              <a:t>IDEA</a:t>
            </a:r>
          </a:p>
          <a:p>
            <a:pPr marL="457200" indent="-457200">
              <a:buFont typeface="Arial" panose="020B0604020202020204" pitchFamily="34" charset="0"/>
              <a:buChar char="•"/>
            </a:pPr>
            <a:r>
              <a:rPr lang="en-US" sz="2800" b="1" dirty="0" smtClean="0"/>
              <a:t>Caseload/workload</a:t>
            </a:r>
          </a:p>
          <a:p>
            <a:pPr marL="457200" indent="-457200">
              <a:buFont typeface="Arial" panose="020B0604020202020204" pitchFamily="34" charset="0"/>
              <a:buChar char="•"/>
            </a:pPr>
            <a:r>
              <a:rPr lang="en-US" sz="2800" b="1" dirty="0" smtClean="0"/>
              <a:t>School Medicaid</a:t>
            </a:r>
            <a:endParaRPr lang="en-US" sz="2800" b="1" dirty="0"/>
          </a:p>
          <a:p>
            <a:pPr marL="457200" indent="-457200">
              <a:buFont typeface="Arial" panose="020B0604020202020204" pitchFamily="34" charset="0"/>
              <a:buChar char="•"/>
            </a:pPr>
            <a:r>
              <a:rPr lang="en-US" sz="2800" dirty="0"/>
              <a:t>Lesser qualified providers</a:t>
            </a:r>
          </a:p>
        </p:txBody>
      </p:sp>
    </p:spTree>
    <p:extLst>
      <p:ext uri="{BB962C8B-B14F-4D97-AF65-F5344CB8AC3E}">
        <p14:creationId xmlns:p14="http://schemas.microsoft.com/office/powerpoint/2010/main" val="295352452"/>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585" y="375137"/>
            <a:ext cx="5968349" cy="410309"/>
          </a:xfrm>
        </p:spPr>
        <p:txBody>
          <a:bodyPr>
            <a:normAutofit fontScale="90000"/>
          </a:bodyPr>
          <a:lstStyle/>
          <a:p>
            <a:r>
              <a:rPr lang="en-US" sz="2800" dirty="0" smtClean="0"/>
              <a:t>IDEA Blueprint for Reauthorization</a:t>
            </a:r>
            <a:endParaRPr lang="en-US" sz="2800" dirty="0"/>
          </a:p>
        </p:txBody>
      </p:sp>
      <p:sp>
        <p:nvSpPr>
          <p:cNvPr id="3" name="Content Placeholder 2"/>
          <p:cNvSpPr>
            <a:spLocks noGrp="1"/>
          </p:cNvSpPr>
          <p:nvPr>
            <p:ph idx="1"/>
          </p:nvPr>
        </p:nvSpPr>
        <p:spPr>
          <a:xfrm>
            <a:off x="1055076" y="1066801"/>
            <a:ext cx="10363200" cy="5040922"/>
          </a:xfrm>
        </p:spPr>
        <p:txBody>
          <a:bodyPr/>
          <a:lstStyle/>
          <a:p>
            <a:r>
              <a:rPr lang="en-US" sz="2800" dirty="0" smtClean="0"/>
              <a:t>Issues addressed:</a:t>
            </a:r>
          </a:p>
          <a:p>
            <a:pPr lvl="1"/>
            <a:r>
              <a:rPr lang="en-US" sz="2400" dirty="0" smtClean="0"/>
              <a:t>IEP Teams</a:t>
            </a:r>
          </a:p>
          <a:p>
            <a:pPr lvl="1"/>
            <a:r>
              <a:rPr lang="en-US" sz="2400" dirty="0" smtClean="0"/>
              <a:t>Paperwork</a:t>
            </a:r>
          </a:p>
          <a:p>
            <a:pPr lvl="1"/>
            <a:r>
              <a:rPr lang="en-US" sz="2400" dirty="0" smtClean="0"/>
              <a:t>Funding Caseload/Workload</a:t>
            </a:r>
          </a:p>
          <a:p>
            <a:pPr lvl="1"/>
            <a:r>
              <a:rPr lang="en-US" sz="2400" dirty="0" smtClean="0"/>
              <a:t>Service Delivery Options</a:t>
            </a:r>
          </a:p>
          <a:p>
            <a:pPr lvl="1"/>
            <a:r>
              <a:rPr lang="en-US" sz="2400" dirty="0" smtClean="0"/>
              <a:t>Implications for students who are deaf or hard of hearing</a:t>
            </a:r>
          </a:p>
          <a:p>
            <a:pPr lvl="1"/>
            <a:r>
              <a:rPr lang="en-US" sz="2400" dirty="0" smtClean="0"/>
              <a:t>IDEA Advisory Commission</a:t>
            </a:r>
          </a:p>
          <a:p>
            <a:pPr lvl="1"/>
            <a:r>
              <a:rPr lang="en-US" sz="2400" dirty="0" smtClean="0"/>
              <a:t>Part C ( Birth to Three)</a:t>
            </a:r>
          </a:p>
          <a:p>
            <a:pPr lvl="1"/>
            <a:endParaRPr lang="en-US" dirty="0"/>
          </a:p>
        </p:txBody>
      </p:sp>
    </p:spTree>
    <p:extLst>
      <p:ext uri="{BB962C8B-B14F-4D97-AF65-F5344CB8AC3E}">
        <p14:creationId xmlns:p14="http://schemas.microsoft.com/office/powerpoint/2010/main" val="3674782132"/>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236" y="398585"/>
            <a:ext cx="7120467" cy="304800"/>
          </a:xfrm>
        </p:spPr>
        <p:txBody>
          <a:bodyPr>
            <a:normAutofit fontScale="90000"/>
          </a:bodyPr>
          <a:lstStyle/>
          <a:p>
            <a:r>
              <a:rPr lang="en-US" sz="2800" dirty="0"/>
              <a:t>IDEA Blueprint for Reauthorization</a:t>
            </a:r>
          </a:p>
        </p:txBody>
      </p:sp>
      <p:sp>
        <p:nvSpPr>
          <p:cNvPr id="3" name="Content Placeholder 2"/>
          <p:cNvSpPr>
            <a:spLocks noGrp="1"/>
          </p:cNvSpPr>
          <p:nvPr>
            <p:ph idx="1"/>
          </p:nvPr>
        </p:nvSpPr>
        <p:spPr>
          <a:xfrm>
            <a:off x="914400" y="703386"/>
            <a:ext cx="10363200" cy="5392614"/>
          </a:xfrm>
        </p:spPr>
        <p:txBody>
          <a:bodyPr/>
          <a:lstStyle/>
          <a:p>
            <a:r>
              <a:rPr lang="en-US" sz="2800" dirty="0" smtClean="0"/>
              <a:t>Overarching Principles</a:t>
            </a:r>
          </a:p>
          <a:p>
            <a:pPr lvl="1"/>
            <a:r>
              <a:rPr lang="en-US" sz="2400" dirty="0" smtClean="0"/>
              <a:t>Students with disabilities are first and foremost general education students</a:t>
            </a:r>
          </a:p>
          <a:p>
            <a:pPr lvl="1"/>
            <a:r>
              <a:rPr lang="en-US" sz="2400" dirty="0" smtClean="0"/>
              <a:t>Congress must meet its obligation to fully fund IDEA</a:t>
            </a:r>
          </a:p>
          <a:p>
            <a:pPr lvl="1"/>
            <a:r>
              <a:rPr lang="en-US" sz="2400" dirty="0" smtClean="0"/>
              <a:t>IDEA reauthorization must address the overwhelming paperwork and process burdens on providers which reduce valuable services to students</a:t>
            </a:r>
          </a:p>
          <a:p>
            <a:pPr lvl="1"/>
            <a:r>
              <a:rPr lang="en-US" sz="2400" dirty="0" smtClean="0"/>
              <a:t>Students under part B must be afforded a complete assessment and treatment by all appropriate and qualified providers to ensure that FAPE is provided</a:t>
            </a:r>
          </a:p>
          <a:p>
            <a:pPr lvl="1"/>
            <a:r>
              <a:rPr lang="en-US" sz="2400" dirty="0" smtClean="0"/>
              <a:t>IDEA reauthorization should ensure parity with ESSA</a:t>
            </a:r>
            <a:endParaRPr lang="en-US" sz="2400" dirty="0"/>
          </a:p>
        </p:txBody>
      </p:sp>
    </p:spTree>
    <p:extLst>
      <p:ext uri="{BB962C8B-B14F-4D97-AF65-F5344CB8AC3E}">
        <p14:creationId xmlns:p14="http://schemas.microsoft.com/office/powerpoint/2010/main" val="1844555227"/>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467" y="715108"/>
            <a:ext cx="7120467" cy="703384"/>
          </a:xfrm>
        </p:spPr>
        <p:txBody>
          <a:bodyPr>
            <a:normAutofit fontScale="90000"/>
          </a:bodyPr>
          <a:lstStyle/>
          <a:p>
            <a:r>
              <a:rPr lang="en-US" dirty="0" smtClean="0"/>
              <a:t>		</a:t>
            </a:r>
            <a:r>
              <a:rPr lang="en-US" sz="5300" dirty="0" smtClean="0"/>
              <a:t>Paperwork</a:t>
            </a:r>
            <a:endParaRPr lang="en-US" sz="5300" dirty="0"/>
          </a:p>
        </p:txBody>
      </p:sp>
      <p:sp>
        <p:nvSpPr>
          <p:cNvPr id="3" name="Content Placeholder 2"/>
          <p:cNvSpPr>
            <a:spLocks noGrp="1"/>
          </p:cNvSpPr>
          <p:nvPr>
            <p:ph idx="1"/>
          </p:nvPr>
        </p:nvSpPr>
        <p:spPr>
          <a:xfrm>
            <a:off x="973016" y="1324708"/>
            <a:ext cx="10363200" cy="4044461"/>
          </a:xfrm>
        </p:spPr>
        <p:txBody>
          <a:bodyPr/>
          <a:lstStyle/>
          <a:p>
            <a:r>
              <a:rPr lang="en-US" sz="3600" dirty="0"/>
              <a:t>PAPERWORK: Increased expression of member frustration with growth of “paperwork” and other administrative burdens.</a:t>
            </a:r>
          </a:p>
          <a:p>
            <a:r>
              <a:rPr lang="en-US" sz="3600" dirty="0"/>
              <a:t>Worked with Congress to request GAO study.</a:t>
            </a:r>
          </a:p>
          <a:p>
            <a:r>
              <a:rPr lang="en-US" sz="3600" dirty="0"/>
              <a:t>Worked with GAO to advance study.</a:t>
            </a:r>
          </a:p>
          <a:p>
            <a:r>
              <a:rPr lang="en-US" sz="3600" dirty="0"/>
              <a:t>Incorporating recommendations for IDEA re-authorization. </a:t>
            </a:r>
          </a:p>
          <a:p>
            <a:pPr marL="0" indent="0">
              <a:buNone/>
            </a:pPr>
            <a:endParaRPr lang="en-US" dirty="0"/>
          </a:p>
        </p:txBody>
      </p:sp>
    </p:spTree>
    <p:extLst>
      <p:ext uri="{BB962C8B-B14F-4D97-AF65-F5344CB8AC3E}">
        <p14:creationId xmlns:p14="http://schemas.microsoft.com/office/powerpoint/2010/main" val="349602535"/>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467" y="797170"/>
            <a:ext cx="7120467" cy="773722"/>
          </a:xfrm>
        </p:spPr>
        <p:txBody>
          <a:bodyPr>
            <a:normAutofit/>
          </a:bodyPr>
          <a:lstStyle/>
          <a:p>
            <a:r>
              <a:rPr lang="en-US" sz="4800" dirty="0" smtClean="0"/>
              <a:t>Caseload/workload</a:t>
            </a:r>
            <a:endParaRPr lang="en-US" sz="4800" dirty="0"/>
          </a:p>
        </p:txBody>
      </p:sp>
      <p:sp>
        <p:nvSpPr>
          <p:cNvPr id="3" name="Content Placeholder 2"/>
          <p:cNvSpPr>
            <a:spLocks noGrp="1"/>
          </p:cNvSpPr>
          <p:nvPr>
            <p:ph idx="1"/>
          </p:nvPr>
        </p:nvSpPr>
        <p:spPr>
          <a:xfrm>
            <a:off x="914400" y="1652954"/>
            <a:ext cx="10363200" cy="4443045"/>
          </a:xfrm>
        </p:spPr>
        <p:txBody>
          <a:bodyPr/>
          <a:lstStyle/>
          <a:p>
            <a:r>
              <a:rPr lang="en-US" sz="3600" dirty="0" smtClean="0"/>
              <a:t>Despite </a:t>
            </a:r>
            <a:r>
              <a:rPr lang="en-US" sz="3600" dirty="0"/>
              <a:t>growth in the professions, shortages still exist for many school districts.</a:t>
            </a:r>
          </a:p>
          <a:p>
            <a:r>
              <a:rPr lang="en-US" sz="3600" dirty="0"/>
              <a:t>Addressing caseload by considering entire workload can have positive effects on morale and student outcomes.</a:t>
            </a:r>
          </a:p>
          <a:p>
            <a:r>
              <a:rPr lang="en-US" sz="3600" dirty="0"/>
              <a:t>ASHA has worked with states &amp; districts to pilot workload but needs more from IDEA.</a:t>
            </a:r>
          </a:p>
          <a:p>
            <a:endParaRPr lang="en-US" dirty="0"/>
          </a:p>
        </p:txBody>
      </p:sp>
    </p:spTree>
    <p:extLst>
      <p:ext uri="{BB962C8B-B14F-4D97-AF65-F5344CB8AC3E}">
        <p14:creationId xmlns:p14="http://schemas.microsoft.com/office/powerpoint/2010/main" val="216024652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32467" y="691662"/>
            <a:ext cx="7120467" cy="1383323"/>
          </a:xfrm>
        </p:spPr>
        <p:txBody>
          <a:bodyPr>
            <a:normAutofit/>
          </a:bodyPr>
          <a:lstStyle/>
          <a:p>
            <a:r>
              <a:rPr lang="en-US" sz="4400" dirty="0"/>
              <a:t>Blueprint for Action: 2017 Public Policy Agenda</a:t>
            </a:r>
          </a:p>
        </p:txBody>
      </p:sp>
      <p:sp>
        <p:nvSpPr>
          <p:cNvPr id="2" name="Content Placeholder 1"/>
          <p:cNvSpPr>
            <a:spLocks noGrp="1"/>
          </p:cNvSpPr>
          <p:nvPr>
            <p:ph idx="1"/>
          </p:nvPr>
        </p:nvSpPr>
        <p:spPr>
          <a:xfrm>
            <a:off x="2152649" y="2074985"/>
            <a:ext cx="7894028" cy="2151962"/>
          </a:xfrm>
        </p:spPr>
        <p:txBody>
          <a:bodyPr>
            <a:normAutofit fontScale="92500" lnSpcReduction="20000"/>
          </a:bodyPr>
          <a:lstStyle/>
          <a:p>
            <a:pPr marL="0" indent="0">
              <a:buNone/>
            </a:pPr>
            <a:r>
              <a:rPr lang="en-US" dirty="0"/>
              <a:t>The 2017 PPA represents the priority federal, federal-state and state issues that ASHA will use its resources to achieve.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5185" y="4226947"/>
            <a:ext cx="3105585" cy="1873372"/>
          </a:xfrm>
          <a:prstGeom prst="rect">
            <a:avLst/>
          </a:prstGeom>
          <a:ln>
            <a:noFill/>
          </a:ln>
          <a:effectLst>
            <a:outerShdw blurRad="292100" dist="139700" dir="2700000" algn="tl" rotWithShape="0">
              <a:srgbClr val="333333">
                <a:alpha val="65000"/>
              </a:srgbClr>
            </a:outerShdw>
          </a:effectLst>
        </p:spPr>
      </p:pic>
      <p:pic>
        <p:nvPicPr>
          <p:cNvPr id="6"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674" y="4226947"/>
            <a:ext cx="2751650" cy="18733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209908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467" y="773723"/>
            <a:ext cx="7120467" cy="1195753"/>
          </a:xfrm>
        </p:spPr>
        <p:txBody>
          <a:bodyPr>
            <a:noAutofit/>
          </a:bodyPr>
          <a:lstStyle/>
          <a:p>
            <a:r>
              <a:rPr lang="en-US" sz="4800" dirty="0" smtClean="0"/>
              <a:t>ESSA State implementation Plans</a:t>
            </a:r>
            <a:endParaRPr lang="en-US" sz="4800" dirty="0"/>
          </a:p>
        </p:txBody>
      </p:sp>
      <p:sp>
        <p:nvSpPr>
          <p:cNvPr id="3" name="Content Placeholder 2"/>
          <p:cNvSpPr>
            <a:spLocks noGrp="1"/>
          </p:cNvSpPr>
          <p:nvPr>
            <p:ph idx="1"/>
          </p:nvPr>
        </p:nvSpPr>
        <p:spPr>
          <a:xfrm>
            <a:off x="914400" y="1969476"/>
            <a:ext cx="10363200" cy="4126524"/>
          </a:xfrm>
        </p:spPr>
        <p:txBody>
          <a:bodyPr/>
          <a:lstStyle/>
          <a:p>
            <a:r>
              <a:rPr lang="en-US" sz="3600" dirty="0" smtClean="0"/>
              <a:t>ASHA developed an ESSA Guide that included 11 general areas of interest and included an analysis and member impact, what members can do, a vignette and resources</a:t>
            </a:r>
          </a:p>
          <a:p>
            <a:r>
              <a:rPr lang="en-US" sz="3600" dirty="0" smtClean="0"/>
              <a:t>ASHA created a advocacy tool sent to state associations to ensure that audiologists and SLPs were included in ESSA state implementation plans</a:t>
            </a:r>
            <a:endParaRPr lang="en-US" sz="3600" dirty="0"/>
          </a:p>
        </p:txBody>
      </p:sp>
    </p:spTree>
    <p:extLst>
      <p:ext uri="{BB962C8B-B14F-4D97-AF65-F5344CB8AC3E}">
        <p14:creationId xmlns:p14="http://schemas.microsoft.com/office/powerpoint/2010/main" val="2138680978"/>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9605" y="679938"/>
            <a:ext cx="7120467" cy="1207477"/>
          </a:xfrm>
        </p:spPr>
        <p:txBody>
          <a:bodyPr>
            <a:noAutofit/>
          </a:bodyPr>
          <a:lstStyle/>
          <a:p>
            <a:r>
              <a:rPr lang="en-US" sz="4800" dirty="0" smtClean="0"/>
              <a:t>School Based Medicaid Services</a:t>
            </a:r>
            <a:endParaRPr lang="en-US" sz="4800" dirty="0"/>
          </a:p>
        </p:txBody>
      </p:sp>
      <p:sp>
        <p:nvSpPr>
          <p:cNvPr id="3" name="Content Placeholder 2"/>
          <p:cNvSpPr>
            <a:spLocks noGrp="1"/>
          </p:cNvSpPr>
          <p:nvPr>
            <p:ph idx="1"/>
          </p:nvPr>
        </p:nvSpPr>
        <p:spPr>
          <a:xfrm>
            <a:off x="914400" y="1887415"/>
            <a:ext cx="10363200" cy="4208585"/>
          </a:xfrm>
        </p:spPr>
        <p:txBody>
          <a:bodyPr/>
          <a:lstStyle/>
          <a:p>
            <a:r>
              <a:rPr lang="en-US" sz="2800" dirty="0"/>
              <a:t>School districts can be reimbursed by Medicaid for providing Early Periodic Screening, Diagnosis, and Treatment Benefits (</a:t>
            </a:r>
            <a:r>
              <a:rPr lang="en-US" sz="2800" dirty="0" smtClean="0"/>
              <a:t>EPSDT</a:t>
            </a:r>
          </a:p>
          <a:p>
            <a:r>
              <a:rPr lang="en-US" sz="2800" dirty="0"/>
              <a:t>Medicaid reimbursement for some or all of the health-related services provided under IDEA when the services are provided to Medicaid-eligible </a:t>
            </a:r>
            <a:r>
              <a:rPr lang="en-US" sz="2800" dirty="0" smtClean="0"/>
              <a:t>children</a:t>
            </a:r>
          </a:p>
          <a:p>
            <a:r>
              <a:rPr lang="en-US" sz="2800" dirty="0" smtClean="0"/>
              <a:t>ASHA supports efforts to oppose health reform measures that would reduce or eliminate funding for school based Medicaid services</a:t>
            </a:r>
            <a:endParaRPr lang="en-US" sz="2800" dirty="0"/>
          </a:p>
        </p:txBody>
      </p:sp>
    </p:spTree>
    <p:extLst>
      <p:ext uri="{BB962C8B-B14F-4D97-AF65-F5344CB8AC3E}">
        <p14:creationId xmlns:p14="http://schemas.microsoft.com/office/powerpoint/2010/main" val="125242242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5817" y="213298"/>
            <a:ext cx="8051470" cy="646331"/>
          </a:xfrm>
          <a:prstGeom prst="rect">
            <a:avLst/>
          </a:prstGeom>
          <a:noFill/>
        </p:spPr>
        <p:txBody>
          <a:bodyPr wrap="square" rtlCol="0">
            <a:spAutoFit/>
          </a:bodyPr>
          <a:lstStyle/>
          <a:p>
            <a:r>
              <a:rPr lang="en-US" sz="3600" dirty="0"/>
              <a:t>Others issues of importance to the States</a:t>
            </a:r>
          </a:p>
        </p:txBody>
      </p:sp>
      <p:sp>
        <p:nvSpPr>
          <p:cNvPr id="3" name="TextBox 2"/>
          <p:cNvSpPr txBox="1"/>
          <p:nvPr/>
        </p:nvSpPr>
        <p:spPr>
          <a:xfrm>
            <a:off x="861673" y="950976"/>
            <a:ext cx="4990488" cy="4524315"/>
          </a:xfrm>
          <a:prstGeom prst="rect">
            <a:avLst/>
          </a:prstGeom>
          <a:noFill/>
        </p:spPr>
        <p:txBody>
          <a:bodyPr wrap="square" rtlCol="0">
            <a:spAutoFit/>
          </a:bodyPr>
          <a:lstStyle/>
          <a:p>
            <a:r>
              <a:rPr lang="en-US" sz="2400" b="1" dirty="0"/>
              <a:t>Opportunities</a:t>
            </a:r>
          </a:p>
          <a:p>
            <a:pPr marL="342900" indent="-342900">
              <a:spcBef>
                <a:spcPts val="600"/>
              </a:spcBef>
              <a:buFont typeface="+mj-lt"/>
              <a:buAutoNum type="arabicPeriod"/>
            </a:pPr>
            <a:r>
              <a:rPr lang="en-US" b="1" dirty="0"/>
              <a:t>Hearing Aid Dispensers </a:t>
            </a:r>
            <a:r>
              <a:rPr lang="en-US" dirty="0"/>
              <a:t>- Use VA regulations  and DOL rescinding recognition of apprenticeship program to curtail scope expansion</a:t>
            </a:r>
          </a:p>
          <a:p>
            <a:pPr marL="342900" indent="-342900">
              <a:spcBef>
                <a:spcPts val="600"/>
              </a:spcBef>
              <a:buFont typeface="+mj-lt"/>
              <a:buAutoNum type="arabicPeriod"/>
            </a:pPr>
            <a:r>
              <a:rPr lang="en-US" b="1" dirty="0" err="1"/>
              <a:t>Telepractice</a:t>
            </a:r>
            <a:endParaRPr lang="en-US" b="1" dirty="0"/>
          </a:p>
          <a:p>
            <a:pPr marL="342900" indent="-342900">
              <a:spcBef>
                <a:spcPts val="600"/>
              </a:spcBef>
              <a:buFont typeface="+mj-lt"/>
              <a:buAutoNum type="arabicPeriod"/>
            </a:pPr>
            <a:r>
              <a:rPr lang="en-US" b="1" dirty="0"/>
              <a:t>Expansion of Medicaid Coverage</a:t>
            </a:r>
          </a:p>
          <a:p>
            <a:pPr marL="342900" indent="-342900">
              <a:spcBef>
                <a:spcPts val="600"/>
              </a:spcBef>
              <a:buFont typeface="+mj-lt"/>
              <a:buAutoNum type="arabicPeriod"/>
            </a:pPr>
            <a:r>
              <a:rPr lang="en-US" b="1" dirty="0"/>
              <a:t>Interstate Licensure Compact </a:t>
            </a:r>
            <a:r>
              <a:rPr lang="en-US" dirty="0"/>
              <a:t>- creation of licensure compact will allow greater flexibility to practice across state lines.</a:t>
            </a:r>
          </a:p>
          <a:p>
            <a:pPr marL="342900" indent="-342900">
              <a:spcBef>
                <a:spcPts val="600"/>
              </a:spcBef>
              <a:buFont typeface="+mj-lt"/>
              <a:buAutoNum type="arabicPeriod"/>
            </a:pPr>
            <a:r>
              <a:rPr lang="en-US" b="1" dirty="0"/>
              <a:t>PACE</a:t>
            </a:r>
            <a:r>
              <a:rPr lang="en-US" dirty="0"/>
              <a:t> Promotion</a:t>
            </a:r>
          </a:p>
          <a:p>
            <a:pPr marL="342900" indent="-342900">
              <a:spcBef>
                <a:spcPts val="600"/>
              </a:spcBef>
              <a:buFont typeface="+mj-lt"/>
              <a:buAutoNum type="arabicPeriod"/>
            </a:pPr>
            <a:r>
              <a:rPr lang="en-US" b="1" dirty="0"/>
              <a:t>Accountability Measures </a:t>
            </a:r>
            <a:r>
              <a:rPr lang="en-US" dirty="0"/>
              <a:t>- states will be allowed to develop their own</a:t>
            </a:r>
          </a:p>
          <a:p>
            <a:endParaRPr lang="en-US" dirty="0"/>
          </a:p>
        </p:txBody>
      </p:sp>
      <p:sp>
        <p:nvSpPr>
          <p:cNvPr id="4" name="TextBox 3"/>
          <p:cNvSpPr txBox="1"/>
          <p:nvPr/>
        </p:nvSpPr>
        <p:spPr>
          <a:xfrm>
            <a:off x="5986272" y="950976"/>
            <a:ext cx="5364480" cy="6494085"/>
          </a:xfrm>
          <a:prstGeom prst="rect">
            <a:avLst/>
          </a:prstGeom>
          <a:noFill/>
        </p:spPr>
        <p:txBody>
          <a:bodyPr wrap="square" rtlCol="0">
            <a:spAutoFit/>
          </a:bodyPr>
          <a:lstStyle/>
          <a:p>
            <a:r>
              <a:rPr lang="en-US" sz="2400" b="1" dirty="0"/>
              <a:t>Challenges</a:t>
            </a:r>
          </a:p>
          <a:p>
            <a:pPr marL="342900" indent="-342900">
              <a:spcBef>
                <a:spcPts val="600"/>
              </a:spcBef>
              <a:spcAft>
                <a:spcPts val="600"/>
              </a:spcAft>
              <a:buFont typeface="+mj-lt"/>
              <a:buAutoNum type="arabicPeriod"/>
            </a:pPr>
            <a:r>
              <a:rPr lang="en-US" dirty="0"/>
              <a:t>Expansion of </a:t>
            </a:r>
            <a:r>
              <a:rPr lang="en-US" b="1" dirty="0"/>
              <a:t>scope of practice by other providers </a:t>
            </a:r>
            <a:r>
              <a:rPr lang="en-US" dirty="0"/>
              <a:t>– market driven environment offers greater competition for shrinking funds in both health care and education  </a:t>
            </a:r>
          </a:p>
          <a:p>
            <a:pPr marL="342900" indent="-342900">
              <a:spcBef>
                <a:spcPts val="600"/>
              </a:spcBef>
              <a:spcAft>
                <a:spcPts val="600"/>
              </a:spcAft>
              <a:buFont typeface="+mj-lt"/>
              <a:buAutoNum type="arabicPeriod"/>
            </a:pPr>
            <a:r>
              <a:rPr lang="en-US" b="1" dirty="0"/>
              <a:t>Tight State Budgets </a:t>
            </a:r>
            <a:r>
              <a:rPr lang="en-US" dirty="0"/>
              <a:t>as more responsibility is transferred to the states</a:t>
            </a:r>
          </a:p>
          <a:p>
            <a:pPr marL="342900" indent="-342900">
              <a:spcBef>
                <a:spcPts val="600"/>
              </a:spcBef>
              <a:spcAft>
                <a:spcPts val="600"/>
              </a:spcAft>
              <a:buFont typeface="+mj-lt"/>
              <a:buAutoNum type="arabicPeriod"/>
            </a:pPr>
            <a:r>
              <a:rPr lang="en-US" b="1" dirty="0"/>
              <a:t>Medicaid </a:t>
            </a:r>
          </a:p>
          <a:p>
            <a:pPr marL="342900" indent="-342900">
              <a:spcBef>
                <a:spcPts val="600"/>
              </a:spcBef>
              <a:spcAft>
                <a:spcPts val="600"/>
              </a:spcAft>
              <a:buFont typeface="+mj-lt"/>
              <a:buAutoNum type="arabicPeriod"/>
            </a:pPr>
            <a:r>
              <a:rPr lang="en-US" b="1" dirty="0"/>
              <a:t>Changes in Medicaid funding </a:t>
            </a:r>
            <a:r>
              <a:rPr lang="en-US" dirty="0"/>
              <a:t>may impact Medicaid dollars going to the schools</a:t>
            </a:r>
          </a:p>
          <a:p>
            <a:pPr marL="342900" indent="-342900">
              <a:spcBef>
                <a:spcPts val="600"/>
              </a:spcBef>
              <a:spcAft>
                <a:spcPts val="600"/>
              </a:spcAft>
              <a:buFont typeface="+mj-lt"/>
              <a:buAutoNum type="arabicPeriod"/>
            </a:pPr>
            <a:r>
              <a:rPr lang="en-US" b="1" dirty="0"/>
              <a:t>Protect State Mandates </a:t>
            </a:r>
            <a:r>
              <a:rPr lang="en-US" dirty="0"/>
              <a:t>that positively impact our members and consumer</a:t>
            </a:r>
          </a:p>
          <a:p>
            <a:pPr marL="342900" indent="-342900">
              <a:buFont typeface="+mj-lt"/>
              <a:buAutoNum type="arabicPeriod"/>
            </a:pP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14282649"/>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1035"/>
          <p:cNvSpPr>
            <a:spLocks/>
          </p:cNvSpPr>
          <p:nvPr/>
        </p:nvSpPr>
        <p:spPr bwMode="auto">
          <a:xfrm>
            <a:off x="2906714" y="1050925"/>
            <a:ext cx="942975" cy="1435100"/>
          </a:xfrm>
          <a:custGeom>
            <a:avLst/>
            <a:gdLst>
              <a:gd name="T0" fmla="*/ 2147483647 w 594"/>
              <a:gd name="T1" fmla="*/ 2147483647 h 904"/>
              <a:gd name="T2" fmla="*/ 2147483647 w 594"/>
              <a:gd name="T3" fmla="*/ 2147483647 h 904"/>
              <a:gd name="T4" fmla="*/ 2147483647 w 594"/>
              <a:gd name="T5" fmla="*/ 2147483647 h 904"/>
              <a:gd name="T6" fmla="*/ 2147483647 w 594"/>
              <a:gd name="T7" fmla="*/ 2147483647 h 904"/>
              <a:gd name="T8" fmla="*/ 2147483647 w 594"/>
              <a:gd name="T9" fmla="*/ 2147483647 h 904"/>
              <a:gd name="T10" fmla="*/ 2147483647 w 594"/>
              <a:gd name="T11" fmla="*/ 2147483647 h 904"/>
              <a:gd name="T12" fmla="*/ 2147483647 w 594"/>
              <a:gd name="T13" fmla="*/ 2147483647 h 904"/>
              <a:gd name="T14" fmla="*/ 2147483647 w 594"/>
              <a:gd name="T15" fmla="*/ 2147483647 h 904"/>
              <a:gd name="T16" fmla="*/ 2147483647 w 594"/>
              <a:gd name="T17" fmla="*/ 2147483647 h 904"/>
              <a:gd name="T18" fmla="*/ 2147483647 w 594"/>
              <a:gd name="T19" fmla="*/ 2147483647 h 904"/>
              <a:gd name="T20" fmla="*/ 2147483647 w 594"/>
              <a:gd name="T21" fmla="*/ 2147483647 h 904"/>
              <a:gd name="T22" fmla="*/ 2147483647 w 594"/>
              <a:gd name="T23" fmla="*/ 2147483647 h 904"/>
              <a:gd name="T24" fmla="*/ 2147483647 w 594"/>
              <a:gd name="T25" fmla="*/ 2147483647 h 904"/>
              <a:gd name="T26" fmla="*/ 2147483647 w 594"/>
              <a:gd name="T27" fmla="*/ 2147483647 h 904"/>
              <a:gd name="T28" fmla="*/ 2147483647 w 594"/>
              <a:gd name="T29" fmla="*/ 2147483647 h 904"/>
              <a:gd name="T30" fmla="*/ 2147483647 w 594"/>
              <a:gd name="T31" fmla="*/ 2147483647 h 904"/>
              <a:gd name="T32" fmla="*/ 2147483647 w 594"/>
              <a:gd name="T33" fmla="*/ 2147483647 h 904"/>
              <a:gd name="T34" fmla="*/ 2147483647 w 594"/>
              <a:gd name="T35" fmla="*/ 2147483647 h 904"/>
              <a:gd name="T36" fmla="*/ 2147483647 w 594"/>
              <a:gd name="T37" fmla="*/ 2147483647 h 904"/>
              <a:gd name="T38" fmla="*/ 2147483647 w 594"/>
              <a:gd name="T39" fmla="*/ 2147483647 h 904"/>
              <a:gd name="T40" fmla="*/ 2147483647 w 594"/>
              <a:gd name="T41" fmla="*/ 2147483647 h 904"/>
              <a:gd name="T42" fmla="*/ 2147483647 w 594"/>
              <a:gd name="T43" fmla="*/ 2147483647 h 904"/>
              <a:gd name="T44" fmla="*/ 2147483647 w 594"/>
              <a:gd name="T45" fmla="*/ 2147483647 h 904"/>
              <a:gd name="T46" fmla="*/ 2147483647 w 594"/>
              <a:gd name="T47" fmla="*/ 2147483647 h 904"/>
              <a:gd name="T48" fmla="*/ 2147483647 w 594"/>
              <a:gd name="T49" fmla="*/ 2147483647 h 904"/>
              <a:gd name="T50" fmla="*/ 2147483647 w 594"/>
              <a:gd name="T51" fmla="*/ 2147483647 h 904"/>
              <a:gd name="T52" fmla="*/ 2147483647 w 594"/>
              <a:gd name="T53" fmla="*/ 2147483647 h 904"/>
              <a:gd name="T54" fmla="*/ 2147483647 w 594"/>
              <a:gd name="T55" fmla="*/ 2147483647 h 904"/>
              <a:gd name="T56" fmla="*/ 2147483647 w 594"/>
              <a:gd name="T57" fmla="*/ 2147483647 h 904"/>
              <a:gd name="T58" fmla="*/ 2147483647 w 594"/>
              <a:gd name="T59" fmla="*/ 2147483647 h 904"/>
              <a:gd name="T60" fmla="*/ 2147483647 w 594"/>
              <a:gd name="T61" fmla="*/ 2147483647 h 904"/>
              <a:gd name="T62" fmla="*/ 2147483647 w 594"/>
              <a:gd name="T63" fmla="*/ 2147483647 h 904"/>
              <a:gd name="T64" fmla="*/ 2147483647 w 594"/>
              <a:gd name="T65" fmla="*/ 2147483647 h 904"/>
              <a:gd name="T66" fmla="*/ 2147483647 w 594"/>
              <a:gd name="T67" fmla="*/ 2147483647 h 904"/>
              <a:gd name="T68" fmla="*/ 2147483647 w 594"/>
              <a:gd name="T69" fmla="*/ 2147483647 h 904"/>
              <a:gd name="T70" fmla="*/ 2147483647 w 594"/>
              <a:gd name="T71" fmla="*/ 2147483647 h 904"/>
              <a:gd name="T72" fmla="*/ 2147483647 w 594"/>
              <a:gd name="T73" fmla="*/ 2147483647 h 904"/>
              <a:gd name="T74" fmla="*/ 2147483647 w 594"/>
              <a:gd name="T75" fmla="*/ 2147483647 h 904"/>
              <a:gd name="T76" fmla="*/ 2147483647 w 594"/>
              <a:gd name="T77" fmla="*/ 2147483647 h 904"/>
              <a:gd name="T78" fmla="*/ 2147483647 w 594"/>
              <a:gd name="T79" fmla="*/ 2147483647 h 904"/>
              <a:gd name="T80" fmla="*/ 2147483647 w 594"/>
              <a:gd name="T81" fmla="*/ 2147483647 h 904"/>
              <a:gd name="T82" fmla="*/ 2147483647 w 594"/>
              <a:gd name="T83" fmla="*/ 2147483647 h 904"/>
              <a:gd name="T84" fmla="*/ 2147483647 w 594"/>
              <a:gd name="T85" fmla="*/ 2147483647 h 904"/>
              <a:gd name="T86" fmla="*/ 2147483647 w 594"/>
              <a:gd name="T87" fmla="*/ 2147483647 h 904"/>
              <a:gd name="T88" fmla="*/ 2147483647 w 594"/>
              <a:gd name="T89" fmla="*/ 2147483647 h 904"/>
              <a:gd name="T90" fmla="*/ 2147483647 w 594"/>
              <a:gd name="T91" fmla="*/ 2147483647 h 904"/>
              <a:gd name="T92" fmla="*/ 2147483647 w 594"/>
              <a:gd name="T93" fmla="*/ 2147483647 h 904"/>
              <a:gd name="T94" fmla="*/ 2147483647 w 594"/>
              <a:gd name="T95" fmla="*/ 2147483647 h 904"/>
              <a:gd name="T96" fmla="*/ 2147483647 w 594"/>
              <a:gd name="T97" fmla="*/ 2147483647 h 904"/>
              <a:gd name="T98" fmla="*/ 2147483647 w 594"/>
              <a:gd name="T99" fmla="*/ 2147483647 h 904"/>
              <a:gd name="T100" fmla="*/ 2147483647 w 594"/>
              <a:gd name="T101" fmla="*/ 2147483647 h 904"/>
              <a:gd name="T102" fmla="*/ 2147483647 w 594"/>
              <a:gd name="T103" fmla="*/ 2147483647 h 904"/>
              <a:gd name="T104" fmla="*/ 2147483647 w 594"/>
              <a:gd name="T105" fmla="*/ 2147483647 h 904"/>
              <a:gd name="T106" fmla="*/ 2147483647 w 594"/>
              <a:gd name="T107" fmla="*/ 2147483647 h 904"/>
              <a:gd name="T108" fmla="*/ 2147483647 w 594"/>
              <a:gd name="T109" fmla="*/ 2147483647 h 904"/>
              <a:gd name="T110" fmla="*/ 2147483647 w 594"/>
              <a:gd name="T111" fmla="*/ 2147483647 h 904"/>
              <a:gd name="T112" fmla="*/ 2147483647 w 594"/>
              <a:gd name="T113" fmla="*/ 2147483647 h 904"/>
              <a:gd name="T114" fmla="*/ 2147483647 w 594"/>
              <a:gd name="T115" fmla="*/ 2147483647 h 904"/>
              <a:gd name="T116" fmla="*/ 2147483647 w 594"/>
              <a:gd name="T117" fmla="*/ 2147483647 h 904"/>
              <a:gd name="T118" fmla="*/ 2147483647 w 594"/>
              <a:gd name="T119" fmla="*/ 2147483647 h 904"/>
              <a:gd name="T120" fmla="*/ 2147483647 w 594"/>
              <a:gd name="T121" fmla="*/ 2147483647 h 904"/>
              <a:gd name="T122" fmla="*/ 2147483647 w 594"/>
              <a:gd name="T123" fmla="*/ 2147483647 h 904"/>
              <a:gd name="T124" fmla="*/ 2147483647 w 594"/>
              <a:gd name="T125" fmla="*/ 2147483647 h 9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94" h="904">
                <a:moveTo>
                  <a:pt x="542" y="904"/>
                </a:moveTo>
                <a:lnTo>
                  <a:pt x="406" y="882"/>
                </a:lnTo>
                <a:lnTo>
                  <a:pt x="270" y="856"/>
                </a:lnTo>
                <a:lnTo>
                  <a:pt x="188" y="842"/>
                </a:lnTo>
                <a:lnTo>
                  <a:pt x="176" y="838"/>
                </a:lnTo>
                <a:lnTo>
                  <a:pt x="172" y="838"/>
                </a:lnTo>
                <a:lnTo>
                  <a:pt x="160" y="836"/>
                </a:lnTo>
                <a:lnTo>
                  <a:pt x="154" y="834"/>
                </a:lnTo>
                <a:lnTo>
                  <a:pt x="144" y="832"/>
                </a:lnTo>
                <a:lnTo>
                  <a:pt x="138" y="830"/>
                </a:lnTo>
                <a:lnTo>
                  <a:pt x="112" y="826"/>
                </a:lnTo>
                <a:lnTo>
                  <a:pt x="94" y="822"/>
                </a:lnTo>
                <a:lnTo>
                  <a:pt x="80" y="818"/>
                </a:lnTo>
                <a:lnTo>
                  <a:pt x="74" y="818"/>
                </a:lnTo>
                <a:lnTo>
                  <a:pt x="70" y="816"/>
                </a:lnTo>
                <a:lnTo>
                  <a:pt x="66" y="816"/>
                </a:lnTo>
                <a:lnTo>
                  <a:pt x="40" y="810"/>
                </a:lnTo>
                <a:lnTo>
                  <a:pt x="34" y="808"/>
                </a:lnTo>
                <a:lnTo>
                  <a:pt x="30" y="808"/>
                </a:lnTo>
                <a:lnTo>
                  <a:pt x="18" y="806"/>
                </a:lnTo>
                <a:lnTo>
                  <a:pt x="2" y="802"/>
                </a:lnTo>
                <a:lnTo>
                  <a:pt x="0" y="800"/>
                </a:lnTo>
                <a:lnTo>
                  <a:pt x="0" y="796"/>
                </a:lnTo>
                <a:lnTo>
                  <a:pt x="20" y="724"/>
                </a:lnTo>
                <a:lnTo>
                  <a:pt x="28" y="686"/>
                </a:lnTo>
                <a:lnTo>
                  <a:pt x="38" y="648"/>
                </a:lnTo>
                <a:lnTo>
                  <a:pt x="52" y="596"/>
                </a:lnTo>
                <a:lnTo>
                  <a:pt x="70" y="562"/>
                </a:lnTo>
                <a:lnTo>
                  <a:pt x="74" y="556"/>
                </a:lnTo>
                <a:lnTo>
                  <a:pt x="68" y="544"/>
                </a:lnTo>
                <a:lnTo>
                  <a:pt x="60" y="542"/>
                </a:lnTo>
                <a:lnTo>
                  <a:pt x="54" y="542"/>
                </a:lnTo>
                <a:lnTo>
                  <a:pt x="52" y="540"/>
                </a:lnTo>
                <a:lnTo>
                  <a:pt x="50" y="538"/>
                </a:lnTo>
                <a:lnTo>
                  <a:pt x="50" y="536"/>
                </a:lnTo>
                <a:lnTo>
                  <a:pt x="52" y="524"/>
                </a:lnTo>
                <a:lnTo>
                  <a:pt x="54" y="516"/>
                </a:lnTo>
                <a:lnTo>
                  <a:pt x="66" y="504"/>
                </a:lnTo>
                <a:lnTo>
                  <a:pt x="76" y="490"/>
                </a:lnTo>
                <a:lnTo>
                  <a:pt x="78" y="488"/>
                </a:lnTo>
                <a:lnTo>
                  <a:pt x="84" y="486"/>
                </a:lnTo>
                <a:lnTo>
                  <a:pt x="86" y="486"/>
                </a:lnTo>
                <a:lnTo>
                  <a:pt x="88" y="484"/>
                </a:lnTo>
                <a:lnTo>
                  <a:pt x="92" y="480"/>
                </a:lnTo>
                <a:lnTo>
                  <a:pt x="98" y="472"/>
                </a:lnTo>
                <a:lnTo>
                  <a:pt x="102" y="466"/>
                </a:lnTo>
                <a:lnTo>
                  <a:pt x="106" y="456"/>
                </a:lnTo>
                <a:lnTo>
                  <a:pt x="130" y="424"/>
                </a:lnTo>
                <a:lnTo>
                  <a:pt x="134" y="420"/>
                </a:lnTo>
                <a:lnTo>
                  <a:pt x="148" y="404"/>
                </a:lnTo>
                <a:lnTo>
                  <a:pt x="152" y="400"/>
                </a:lnTo>
                <a:lnTo>
                  <a:pt x="148" y="386"/>
                </a:lnTo>
                <a:lnTo>
                  <a:pt x="148" y="384"/>
                </a:lnTo>
                <a:lnTo>
                  <a:pt x="148" y="380"/>
                </a:lnTo>
                <a:lnTo>
                  <a:pt x="136" y="370"/>
                </a:lnTo>
                <a:lnTo>
                  <a:pt x="132" y="370"/>
                </a:lnTo>
                <a:lnTo>
                  <a:pt x="126" y="360"/>
                </a:lnTo>
                <a:lnTo>
                  <a:pt x="126" y="348"/>
                </a:lnTo>
                <a:lnTo>
                  <a:pt x="124" y="334"/>
                </a:lnTo>
                <a:lnTo>
                  <a:pt x="126" y="330"/>
                </a:lnTo>
                <a:lnTo>
                  <a:pt x="128" y="328"/>
                </a:lnTo>
                <a:lnTo>
                  <a:pt x="128" y="316"/>
                </a:lnTo>
                <a:lnTo>
                  <a:pt x="126" y="310"/>
                </a:lnTo>
                <a:lnTo>
                  <a:pt x="126" y="298"/>
                </a:lnTo>
                <a:lnTo>
                  <a:pt x="130" y="276"/>
                </a:lnTo>
                <a:lnTo>
                  <a:pt x="146" y="212"/>
                </a:lnTo>
                <a:lnTo>
                  <a:pt x="162" y="148"/>
                </a:lnTo>
                <a:lnTo>
                  <a:pt x="168" y="124"/>
                </a:lnTo>
                <a:lnTo>
                  <a:pt x="198" y="2"/>
                </a:lnTo>
                <a:lnTo>
                  <a:pt x="200" y="0"/>
                </a:lnTo>
                <a:lnTo>
                  <a:pt x="202" y="0"/>
                </a:lnTo>
                <a:lnTo>
                  <a:pt x="278" y="18"/>
                </a:lnTo>
                <a:lnTo>
                  <a:pt x="276" y="32"/>
                </a:lnTo>
                <a:lnTo>
                  <a:pt x="254" y="126"/>
                </a:lnTo>
                <a:lnTo>
                  <a:pt x="252" y="134"/>
                </a:lnTo>
                <a:lnTo>
                  <a:pt x="256" y="144"/>
                </a:lnTo>
                <a:lnTo>
                  <a:pt x="264" y="156"/>
                </a:lnTo>
                <a:lnTo>
                  <a:pt x="264" y="160"/>
                </a:lnTo>
                <a:lnTo>
                  <a:pt x="264" y="164"/>
                </a:lnTo>
                <a:lnTo>
                  <a:pt x="268" y="170"/>
                </a:lnTo>
                <a:lnTo>
                  <a:pt x="270" y="172"/>
                </a:lnTo>
                <a:lnTo>
                  <a:pt x="272" y="184"/>
                </a:lnTo>
                <a:lnTo>
                  <a:pt x="272" y="200"/>
                </a:lnTo>
                <a:lnTo>
                  <a:pt x="272" y="210"/>
                </a:lnTo>
                <a:lnTo>
                  <a:pt x="276" y="216"/>
                </a:lnTo>
                <a:lnTo>
                  <a:pt x="284" y="226"/>
                </a:lnTo>
                <a:lnTo>
                  <a:pt x="292" y="230"/>
                </a:lnTo>
                <a:lnTo>
                  <a:pt x="292" y="232"/>
                </a:lnTo>
                <a:lnTo>
                  <a:pt x="300" y="246"/>
                </a:lnTo>
                <a:lnTo>
                  <a:pt x="312" y="270"/>
                </a:lnTo>
                <a:lnTo>
                  <a:pt x="314" y="274"/>
                </a:lnTo>
                <a:lnTo>
                  <a:pt x="316" y="280"/>
                </a:lnTo>
                <a:lnTo>
                  <a:pt x="316" y="282"/>
                </a:lnTo>
                <a:lnTo>
                  <a:pt x="316" y="286"/>
                </a:lnTo>
                <a:lnTo>
                  <a:pt x="334" y="310"/>
                </a:lnTo>
                <a:lnTo>
                  <a:pt x="336" y="312"/>
                </a:lnTo>
                <a:lnTo>
                  <a:pt x="340" y="314"/>
                </a:lnTo>
                <a:lnTo>
                  <a:pt x="348" y="316"/>
                </a:lnTo>
                <a:lnTo>
                  <a:pt x="350" y="314"/>
                </a:lnTo>
                <a:lnTo>
                  <a:pt x="352" y="314"/>
                </a:lnTo>
                <a:lnTo>
                  <a:pt x="356" y="314"/>
                </a:lnTo>
                <a:lnTo>
                  <a:pt x="360" y="314"/>
                </a:lnTo>
                <a:lnTo>
                  <a:pt x="360" y="316"/>
                </a:lnTo>
                <a:lnTo>
                  <a:pt x="360" y="320"/>
                </a:lnTo>
                <a:lnTo>
                  <a:pt x="346" y="348"/>
                </a:lnTo>
                <a:lnTo>
                  <a:pt x="340" y="360"/>
                </a:lnTo>
                <a:lnTo>
                  <a:pt x="330" y="384"/>
                </a:lnTo>
                <a:lnTo>
                  <a:pt x="330" y="390"/>
                </a:lnTo>
                <a:lnTo>
                  <a:pt x="332" y="392"/>
                </a:lnTo>
                <a:lnTo>
                  <a:pt x="334" y="396"/>
                </a:lnTo>
                <a:lnTo>
                  <a:pt x="336" y="404"/>
                </a:lnTo>
                <a:lnTo>
                  <a:pt x="330" y="408"/>
                </a:lnTo>
                <a:lnTo>
                  <a:pt x="328" y="408"/>
                </a:lnTo>
                <a:lnTo>
                  <a:pt x="326" y="408"/>
                </a:lnTo>
                <a:lnTo>
                  <a:pt x="318" y="414"/>
                </a:lnTo>
                <a:lnTo>
                  <a:pt x="318" y="440"/>
                </a:lnTo>
                <a:lnTo>
                  <a:pt x="328" y="448"/>
                </a:lnTo>
                <a:lnTo>
                  <a:pt x="332" y="452"/>
                </a:lnTo>
                <a:lnTo>
                  <a:pt x="338" y="452"/>
                </a:lnTo>
                <a:lnTo>
                  <a:pt x="352" y="446"/>
                </a:lnTo>
                <a:lnTo>
                  <a:pt x="364" y="432"/>
                </a:lnTo>
                <a:lnTo>
                  <a:pt x="366" y="432"/>
                </a:lnTo>
                <a:lnTo>
                  <a:pt x="370" y="436"/>
                </a:lnTo>
                <a:lnTo>
                  <a:pt x="380" y="448"/>
                </a:lnTo>
                <a:lnTo>
                  <a:pt x="380" y="464"/>
                </a:lnTo>
                <a:lnTo>
                  <a:pt x="380" y="482"/>
                </a:lnTo>
                <a:lnTo>
                  <a:pt x="382" y="490"/>
                </a:lnTo>
                <a:lnTo>
                  <a:pt x="388" y="504"/>
                </a:lnTo>
                <a:lnTo>
                  <a:pt x="392" y="510"/>
                </a:lnTo>
                <a:lnTo>
                  <a:pt x="396" y="516"/>
                </a:lnTo>
                <a:lnTo>
                  <a:pt x="396" y="520"/>
                </a:lnTo>
                <a:lnTo>
                  <a:pt x="396" y="522"/>
                </a:lnTo>
                <a:lnTo>
                  <a:pt x="394" y="528"/>
                </a:lnTo>
                <a:lnTo>
                  <a:pt x="392" y="528"/>
                </a:lnTo>
                <a:lnTo>
                  <a:pt x="392" y="538"/>
                </a:lnTo>
                <a:lnTo>
                  <a:pt x="394" y="540"/>
                </a:lnTo>
                <a:lnTo>
                  <a:pt x="400" y="548"/>
                </a:lnTo>
                <a:lnTo>
                  <a:pt x="404" y="548"/>
                </a:lnTo>
                <a:lnTo>
                  <a:pt x="406" y="546"/>
                </a:lnTo>
                <a:lnTo>
                  <a:pt x="412" y="548"/>
                </a:lnTo>
                <a:lnTo>
                  <a:pt x="414" y="548"/>
                </a:lnTo>
                <a:lnTo>
                  <a:pt x="416" y="552"/>
                </a:lnTo>
                <a:lnTo>
                  <a:pt x="418" y="558"/>
                </a:lnTo>
                <a:lnTo>
                  <a:pt x="422" y="570"/>
                </a:lnTo>
                <a:lnTo>
                  <a:pt x="422" y="588"/>
                </a:lnTo>
                <a:lnTo>
                  <a:pt x="422" y="592"/>
                </a:lnTo>
                <a:lnTo>
                  <a:pt x="426" y="596"/>
                </a:lnTo>
                <a:lnTo>
                  <a:pt x="432" y="600"/>
                </a:lnTo>
                <a:lnTo>
                  <a:pt x="436" y="598"/>
                </a:lnTo>
                <a:lnTo>
                  <a:pt x="438" y="596"/>
                </a:lnTo>
                <a:lnTo>
                  <a:pt x="444" y="592"/>
                </a:lnTo>
                <a:lnTo>
                  <a:pt x="450" y="590"/>
                </a:lnTo>
                <a:lnTo>
                  <a:pt x="470" y="598"/>
                </a:lnTo>
                <a:lnTo>
                  <a:pt x="482" y="592"/>
                </a:lnTo>
                <a:lnTo>
                  <a:pt x="486" y="592"/>
                </a:lnTo>
                <a:lnTo>
                  <a:pt x="490" y="590"/>
                </a:lnTo>
                <a:lnTo>
                  <a:pt x="498" y="594"/>
                </a:lnTo>
                <a:lnTo>
                  <a:pt x="504" y="596"/>
                </a:lnTo>
                <a:lnTo>
                  <a:pt x="510" y="596"/>
                </a:lnTo>
                <a:lnTo>
                  <a:pt x="518" y="596"/>
                </a:lnTo>
                <a:lnTo>
                  <a:pt x="524" y="596"/>
                </a:lnTo>
                <a:lnTo>
                  <a:pt x="526" y="600"/>
                </a:lnTo>
                <a:lnTo>
                  <a:pt x="528" y="602"/>
                </a:lnTo>
                <a:lnTo>
                  <a:pt x="532" y="602"/>
                </a:lnTo>
                <a:lnTo>
                  <a:pt x="546" y="602"/>
                </a:lnTo>
                <a:lnTo>
                  <a:pt x="552" y="602"/>
                </a:lnTo>
                <a:lnTo>
                  <a:pt x="556" y="598"/>
                </a:lnTo>
                <a:lnTo>
                  <a:pt x="556" y="596"/>
                </a:lnTo>
                <a:lnTo>
                  <a:pt x="558" y="592"/>
                </a:lnTo>
                <a:lnTo>
                  <a:pt x="562" y="584"/>
                </a:lnTo>
                <a:lnTo>
                  <a:pt x="564" y="584"/>
                </a:lnTo>
                <a:lnTo>
                  <a:pt x="572" y="582"/>
                </a:lnTo>
                <a:lnTo>
                  <a:pt x="576" y="586"/>
                </a:lnTo>
                <a:lnTo>
                  <a:pt x="582" y="598"/>
                </a:lnTo>
                <a:lnTo>
                  <a:pt x="582" y="602"/>
                </a:lnTo>
                <a:lnTo>
                  <a:pt x="590" y="614"/>
                </a:lnTo>
                <a:lnTo>
                  <a:pt x="594" y="616"/>
                </a:lnTo>
                <a:lnTo>
                  <a:pt x="594" y="620"/>
                </a:lnTo>
                <a:lnTo>
                  <a:pt x="590" y="640"/>
                </a:lnTo>
                <a:lnTo>
                  <a:pt x="588" y="644"/>
                </a:lnTo>
                <a:lnTo>
                  <a:pt x="584" y="674"/>
                </a:lnTo>
                <a:lnTo>
                  <a:pt x="580" y="688"/>
                </a:lnTo>
                <a:lnTo>
                  <a:pt x="576" y="712"/>
                </a:lnTo>
                <a:lnTo>
                  <a:pt x="574" y="734"/>
                </a:lnTo>
                <a:lnTo>
                  <a:pt x="564" y="790"/>
                </a:lnTo>
                <a:lnTo>
                  <a:pt x="562" y="800"/>
                </a:lnTo>
                <a:lnTo>
                  <a:pt x="552" y="842"/>
                </a:lnTo>
                <a:lnTo>
                  <a:pt x="544" y="892"/>
                </a:lnTo>
                <a:lnTo>
                  <a:pt x="542" y="904"/>
                </a:lnTo>
                <a:close/>
              </a:path>
            </a:pathLst>
          </a:custGeom>
          <a:solidFill>
            <a:srgbClr val="FFFFAF"/>
          </a:solidFill>
          <a:ln w="3175" cmpd="sng">
            <a:solidFill>
              <a:srgbClr val="808080"/>
            </a:solidFill>
            <a:round/>
            <a:headEnd/>
            <a:tailEnd/>
          </a:ln>
        </p:spPr>
        <p:txBody>
          <a:bodyPr/>
          <a:lstStyle/>
          <a:p>
            <a:endParaRPr lang="en-US" dirty="0"/>
          </a:p>
        </p:txBody>
      </p:sp>
      <p:sp>
        <p:nvSpPr>
          <p:cNvPr id="2051" name="Freeform 1036"/>
          <p:cNvSpPr>
            <a:spLocks/>
          </p:cNvSpPr>
          <p:nvPr/>
        </p:nvSpPr>
        <p:spPr bwMode="auto">
          <a:xfrm>
            <a:off x="3306764" y="1079501"/>
            <a:ext cx="1609725" cy="974725"/>
          </a:xfrm>
          <a:custGeom>
            <a:avLst/>
            <a:gdLst>
              <a:gd name="T0" fmla="*/ 2147483647 w 1014"/>
              <a:gd name="T1" fmla="*/ 2147483647 h 614"/>
              <a:gd name="T2" fmla="*/ 2147483647 w 1014"/>
              <a:gd name="T3" fmla="*/ 2147483647 h 614"/>
              <a:gd name="T4" fmla="*/ 2147483647 w 1014"/>
              <a:gd name="T5" fmla="*/ 2147483647 h 614"/>
              <a:gd name="T6" fmla="*/ 2147483647 w 1014"/>
              <a:gd name="T7" fmla="*/ 2147483647 h 614"/>
              <a:gd name="T8" fmla="*/ 2147483647 w 1014"/>
              <a:gd name="T9" fmla="*/ 2147483647 h 614"/>
              <a:gd name="T10" fmla="*/ 2147483647 w 1014"/>
              <a:gd name="T11" fmla="*/ 2147483647 h 614"/>
              <a:gd name="T12" fmla="*/ 2147483647 w 1014"/>
              <a:gd name="T13" fmla="*/ 2147483647 h 614"/>
              <a:gd name="T14" fmla="*/ 2147483647 w 1014"/>
              <a:gd name="T15" fmla="*/ 2147483647 h 614"/>
              <a:gd name="T16" fmla="*/ 2147483647 w 1014"/>
              <a:gd name="T17" fmla="*/ 2147483647 h 614"/>
              <a:gd name="T18" fmla="*/ 2147483647 w 1014"/>
              <a:gd name="T19" fmla="*/ 2147483647 h 614"/>
              <a:gd name="T20" fmla="*/ 2147483647 w 1014"/>
              <a:gd name="T21" fmla="*/ 2147483647 h 614"/>
              <a:gd name="T22" fmla="*/ 2147483647 w 1014"/>
              <a:gd name="T23" fmla="*/ 2147483647 h 614"/>
              <a:gd name="T24" fmla="*/ 2147483647 w 1014"/>
              <a:gd name="T25" fmla="*/ 2147483647 h 614"/>
              <a:gd name="T26" fmla="*/ 2147483647 w 1014"/>
              <a:gd name="T27" fmla="*/ 2147483647 h 614"/>
              <a:gd name="T28" fmla="*/ 2147483647 w 1014"/>
              <a:gd name="T29" fmla="*/ 2147483647 h 614"/>
              <a:gd name="T30" fmla="*/ 2147483647 w 1014"/>
              <a:gd name="T31" fmla="*/ 2147483647 h 614"/>
              <a:gd name="T32" fmla="*/ 2147483647 w 1014"/>
              <a:gd name="T33" fmla="*/ 2147483647 h 614"/>
              <a:gd name="T34" fmla="*/ 2147483647 w 1014"/>
              <a:gd name="T35" fmla="*/ 2147483647 h 614"/>
              <a:gd name="T36" fmla="*/ 2147483647 w 1014"/>
              <a:gd name="T37" fmla="*/ 2147483647 h 614"/>
              <a:gd name="T38" fmla="*/ 2147483647 w 1014"/>
              <a:gd name="T39" fmla="*/ 2147483647 h 614"/>
              <a:gd name="T40" fmla="*/ 2147483647 w 1014"/>
              <a:gd name="T41" fmla="*/ 2147483647 h 614"/>
              <a:gd name="T42" fmla="*/ 2147483647 w 1014"/>
              <a:gd name="T43" fmla="*/ 2147483647 h 614"/>
              <a:gd name="T44" fmla="*/ 2147483647 w 1014"/>
              <a:gd name="T45" fmla="*/ 2147483647 h 614"/>
              <a:gd name="T46" fmla="*/ 2147483647 w 1014"/>
              <a:gd name="T47" fmla="*/ 2147483647 h 614"/>
              <a:gd name="T48" fmla="*/ 2147483647 w 1014"/>
              <a:gd name="T49" fmla="*/ 2147483647 h 614"/>
              <a:gd name="T50" fmla="*/ 2147483647 w 1014"/>
              <a:gd name="T51" fmla="*/ 2147483647 h 614"/>
              <a:gd name="T52" fmla="*/ 2147483647 w 1014"/>
              <a:gd name="T53" fmla="*/ 2147483647 h 614"/>
              <a:gd name="T54" fmla="*/ 2147483647 w 1014"/>
              <a:gd name="T55" fmla="*/ 2147483647 h 614"/>
              <a:gd name="T56" fmla="*/ 2147483647 w 1014"/>
              <a:gd name="T57" fmla="*/ 2147483647 h 614"/>
              <a:gd name="T58" fmla="*/ 2147483647 w 1014"/>
              <a:gd name="T59" fmla="*/ 2147483647 h 614"/>
              <a:gd name="T60" fmla="*/ 2147483647 w 1014"/>
              <a:gd name="T61" fmla="*/ 2147483647 h 614"/>
              <a:gd name="T62" fmla="*/ 2147483647 w 1014"/>
              <a:gd name="T63" fmla="*/ 2147483647 h 614"/>
              <a:gd name="T64" fmla="*/ 2147483647 w 1014"/>
              <a:gd name="T65" fmla="*/ 2147483647 h 614"/>
              <a:gd name="T66" fmla="*/ 2147483647 w 1014"/>
              <a:gd name="T67" fmla="*/ 2147483647 h 614"/>
              <a:gd name="T68" fmla="*/ 2147483647 w 1014"/>
              <a:gd name="T69" fmla="*/ 2147483647 h 614"/>
              <a:gd name="T70" fmla="*/ 2147483647 w 1014"/>
              <a:gd name="T71" fmla="*/ 2147483647 h 614"/>
              <a:gd name="T72" fmla="*/ 2147483647 w 1014"/>
              <a:gd name="T73" fmla="*/ 2147483647 h 614"/>
              <a:gd name="T74" fmla="*/ 2147483647 w 1014"/>
              <a:gd name="T75" fmla="*/ 2147483647 h 614"/>
              <a:gd name="T76" fmla="*/ 2147483647 w 1014"/>
              <a:gd name="T77" fmla="*/ 2147483647 h 614"/>
              <a:gd name="T78" fmla="*/ 2147483647 w 1014"/>
              <a:gd name="T79" fmla="*/ 2147483647 h 614"/>
              <a:gd name="T80" fmla="*/ 2147483647 w 1014"/>
              <a:gd name="T81" fmla="*/ 2147483647 h 614"/>
              <a:gd name="T82" fmla="*/ 2147483647 w 1014"/>
              <a:gd name="T83" fmla="*/ 2147483647 h 614"/>
              <a:gd name="T84" fmla="*/ 2147483647 w 1014"/>
              <a:gd name="T85" fmla="*/ 2147483647 h 614"/>
              <a:gd name="T86" fmla="*/ 2147483647 w 1014"/>
              <a:gd name="T87" fmla="*/ 2147483647 h 614"/>
              <a:gd name="T88" fmla="*/ 2147483647 w 1014"/>
              <a:gd name="T89" fmla="*/ 2147483647 h 614"/>
              <a:gd name="T90" fmla="*/ 2147483647 w 1014"/>
              <a:gd name="T91" fmla="*/ 2147483647 h 614"/>
              <a:gd name="T92" fmla="*/ 2147483647 w 1014"/>
              <a:gd name="T93" fmla="*/ 2147483647 h 614"/>
              <a:gd name="T94" fmla="*/ 2147483647 w 1014"/>
              <a:gd name="T95" fmla="*/ 2147483647 h 614"/>
              <a:gd name="T96" fmla="*/ 2147483647 w 1014"/>
              <a:gd name="T97" fmla="*/ 2147483647 h 614"/>
              <a:gd name="T98" fmla="*/ 2147483647 w 1014"/>
              <a:gd name="T99" fmla="*/ 2147483647 h 614"/>
              <a:gd name="T100" fmla="*/ 2147483647 w 1014"/>
              <a:gd name="T101" fmla="*/ 2147483647 h 61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14" h="614">
                <a:moveTo>
                  <a:pt x="970" y="614"/>
                </a:moveTo>
                <a:lnTo>
                  <a:pt x="964" y="614"/>
                </a:lnTo>
                <a:lnTo>
                  <a:pt x="942" y="612"/>
                </a:lnTo>
                <a:lnTo>
                  <a:pt x="938" y="610"/>
                </a:lnTo>
                <a:lnTo>
                  <a:pt x="928" y="610"/>
                </a:lnTo>
                <a:lnTo>
                  <a:pt x="924" y="610"/>
                </a:lnTo>
                <a:lnTo>
                  <a:pt x="918" y="608"/>
                </a:lnTo>
                <a:lnTo>
                  <a:pt x="914" y="608"/>
                </a:lnTo>
                <a:lnTo>
                  <a:pt x="910" y="608"/>
                </a:lnTo>
                <a:lnTo>
                  <a:pt x="898" y="608"/>
                </a:lnTo>
                <a:lnTo>
                  <a:pt x="894" y="608"/>
                </a:lnTo>
                <a:lnTo>
                  <a:pt x="880" y="606"/>
                </a:lnTo>
                <a:lnTo>
                  <a:pt x="872" y="604"/>
                </a:lnTo>
                <a:lnTo>
                  <a:pt x="868" y="604"/>
                </a:lnTo>
                <a:lnTo>
                  <a:pt x="854" y="602"/>
                </a:lnTo>
                <a:lnTo>
                  <a:pt x="852" y="602"/>
                </a:lnTo>
                <a:lnTo>
                  <a:pt x="848" y="602"/>
                </a:lnTo>
                <a:lnTo>
                  <a:pt x="822" y="600"/>
                </a:lnTo>
                <a:lnTo>
                  <a:pt x="820" y="600"/>
                </a:lnTo>
                <a:lnTo>
                  <a:pt x="816" y="600"/>
                </a:lnTo>
                <a:lnTo>
                  <a:pt x="802" y="598"/>
                </a:lnTo>
                <a:lnTo>
                  <a:pt x="800" y="598"/>
                </a:lnTo>
                <a:lnTo>
                  <a:pt x="796" y="598"/>
                </a:lnTo>
                <a:lnTo>
                  <a:pt x="786" y="596"/>
                </a:lnTo>
                <a:lnTo>
                  <a:pt x="778" y="596"/>
                </a:lnTo>
                <a:lnTo>
                  <a:pt x="766" y="594"/>
                </a:lnTo>
                <a:lnTo>
                  <a:pt x="762" y="594"/>
                </a:lnTo>
                <a:lnTo>
                  <a:pt x="730" y="590"/>
                </a:lnTo>
                <a:lnTo>
                  <a:pt x="724" y="590"/>
                </a:lnTo>
                <a:lnTo>
                  <a:pt x="720" y="590"/>
                </a:lnTo>
                <a:lnTo>
                  <a:pt x="714" y="588"/>
                </a:lnTo>
                <a:lnTo>
                  <a:pt x="708" y="588"/>
                </a:lnTo>
                <a:lnTo>
                  <a:pt x="700" y="586"/>
                </a:lnTo>
                <a:lnTo>
                  <a:pt x="694" y="586"/>
                </a:lnTo>
                <a:lnTo>
                  <a:pt x="692" y="586"/>
                </a:lnTo>
                <a:lnTo>
                  <a:pt x="684" y="584"/>
                </a:lnTo>
                <a:lnTo>
                  <a:pt x="678" y="584"/>
                </a:lnTo>
                <a:lnTo>
                  <a:pt x="660" y="582"/>
                </a:lnTo>
                <a:lnTo>
                  <a:pt x="648" y="580"/>
                </a:lnTo>
                <a:lnTo>
                  <a:pt x="634" y="578"/>
                </a:lnTo>
                <a:lnTo>
                  <a:pt x="618" y="578"/>
                </a:lnTo>
                <a:lnTo>
                  <a:pt x="556" y="570"/>
                </a:lnTo>
                <a:lnTo>
                  <a:pt x="538" y="566"/>
                </a:lnTo>
                <a:lnTo>
                  <a:pt x="526" y="566"/>
                </a:lnTo>
                <a:lnTo>
                  <a:pt x="516" y="564"/>
                </a:lnTo>
                <a:lnTo>
                  <a:pt x="514" y="564"/>
                </a:lnTo>
                <a:lnTo>
                  <a:pt x="504" y="562"/>
                </a:lnTo>
                <a:lnTo>
                  <a:pt x="494" y="560"/>
                </a:lnTo>
                <a:lnTo>
                  <a:pt x="490" y="560"/>
                </a:lnTo>
                <a:lnTo>
                  <a:pt x="462" y="556"/>
                </a:lnTo>
                <a:lnTo>
                  <a:pt x="458" y="556"/>
                </a:lnTo>
                <a:lnTo>
                  <a:pt x="452" y="554"/>
                </a:lnTo>
                <a:lnTo>
                  <a:pt x="448" y="554"/>
                </a:lnTo>
                <a:lnTo>
                  <a:pt x="440" y="554"/>
                </a:lnTo>
                <a:lnTo>
                  <a:pt x="436" y="552"/>
                </a:lnTo>
                <a:lnTo>
                  <a:pt x="432" y="552"/>
                </a:lnTo>
                <a:lnTo>
                  <a:pt x="428" y="552"/>
                </a:lnTo>
                <a:lnTo>
                  <a:pt x="418" y="550"/>
                </a:lnTo>
                <a:lnTo>
                  <a:pt x="416" y="548"/>
                </a:lnTo>
                <a:lnTo>
                  <a:pt x="410" y="548"/>
                </a:lnTo>
                <a:lnTo>
                  <a:pt x="404" y="548"/>
                </a:lnTo>
                <a:lnTo>
                  <a:pt x="396" y="546"/>
                </a:lnTo>
                <a:lnTo>
                  <a:pt x="392" y="546"/>
                </a:lnTo>
                <a:lnTo>
                  <a:pt x="352" y="540"/>
                </a:lnTo>
                <a:lnTo>
                  <a:pt x="348" y="560"/>
                </a:lnTo>
                <a:lnTo>
                  <a:pt x="346" y="576"/>
                </a:lnTo>
                <a:lnTo>
                  <a:pt x="344" y="586"/>
                </a:lnTo>
                <a:lnTo>
                  <a:pt x="342" y="594"/>
                </a:lnTo>
                <a:lnTo>
                  <a:pt x="342" y="598"/>
                </a:lnTo>
                <a:lnTo>
                  <a:pt x="338" y="596"/>
                </a:lnTo>
                <a:lnTo>
                  <a:pt x="330" y="584"/>
                </a:lnTo>
                <a:lnTo>
                  <a:pt x="330" y="580"/>
                </a:lnTo>
                <a:lnTo>
                  <a:pt x="324" y="568"/>
                </a:lnTo>
                <a:lnTo>
                  <a:pt x="320" y="564"/>
                </a:lnTo>
                <a:lnTo>
                  <a:pt x="312" y="566"/>
                </a:lnTo>
                <a:lnTo>
                  <a:pt x="310" y="566"/>
                </a:lnTo>
                <a:lnTo>
                  <a:pt x="306" y="574"/>
                </a:lnTo>
                <a:lnTo>
                  <a:pt x="304" y="578"/>
                </a:lnTo>
                <a:lnTo>
                  <a:pt x="304" y="580"/>
                </a:lnTo>
                <a:lnTo>
                  <a:pt x="300" y="584"/>
                </a:lnTo>
                <a:lnTo>
                  <a:pt x="294" y="584"/>
                </a:lnTo>
                <a:lnTo>
                  <a:pt x="280" y="584"/>
                </a:lnTo>
                <a:lnTo>
                  <a:pt x="276" y="584"/>
                </a:lnTo>
                <a:lnTo>
                  <a:pt x="274" y="582"/>
                </a:lnTo>
                <a:lnTo>
                  <a:pt x="272" y="578"/>
                </a:lnTo>
                <a:lnTo>
                  <a:pt x="266" y="578"/>
                </a:lnTo>
                <a:lnTo>
                  <a:pt x="258" y="578"/>
                </a:lnTo>
                <a:lnTo>
                  <a:pt x="252" y="578"/>
                </a:lnTo>
                <a:lnTo>
                  <a:pt x="246" y="576"/>
                </a:lnTo>
                <a:lnTo>
                  <a:pt x="238" y="572"/>
                </a:lnTo>
                <a:lnTo>
                  <a:pt x="234" y="574"/>
                </a:lnTo>
                <a:lnTo>
                  <a:pt x="230" y="574"/>
                </a:lnTo>
                <a:lnTo>
                  <a:pt x="218" y="580"/>
                </a:lnTo>
                <a:lnTo>
                  <a:pt x="198" y="572"/>
                </a:lnTo>
                <a:lnTo>
                  <a:pt x="192" y="574"/>
                </a:lnTo>
                <a:lnTo>
                  <a:pt x="186" y="578"/>
                </a:lnTo>
                <a:lnTo>
                  <a:pt x="184" y="580"/>
                </a:lnTo>
                <a:lnTo>
                  <a:pt x="180" y="582"/>
                </a:lnTo>
                <a:lnTo>
                  <a:pt x="174" y="578"/>
                </a:lnTo>
                <a:lnTo>
                  <a:pt x="170" y="574"/>
                </a:lnTo>
                <a:lnTo>
                  <a:pt x="170" y="570"/>
                </a:lnTo>
                <a:lnTo>
                  <a:pt x="170" y="552"/>
                </a:lnTo>
                <a:lnTo>
                  <a:pt x="166" y="540"/>
                </a:lnTo>
                <a:lnTo>
                  <a:pt x="164" y="534"/>
                </a:lnTo>
                <a:lnTo>
                  <a:pt x="162" y="530"/>
                </a:lnTo>
                <a:lnTo>
                  <a:pt x="160" y="530"/>
                </a:lnTo>
                <a:lnTo>
                  <a:pt x="154" y="528"/>
                </a:lnTo>
                <a:lnTo>
                  <a:pt x="152" y="530"/>
                </a:lnTo>
                <a:lnTo>
                  <a:pt x="148" y="530"/>
                </a:lnTo>
                <a:lnTo>
                  <a:pt x="142" y="522"/>
                </a:lnTo>
                <a:lnTo>
                  <a:pt x="140" y="520"/>
                </a:lnTo>
                <a:lnTo>
                  <a:pt x="140" y="510"/>
                </a:lnTo>
                <a:lnTo>
                  <a:pt x="142" y="510"/>
                </a:lnTo>
                <a:lnTo>
                  <a:pt x="144" y="504"/>
                </a:lnTo>
                <a:lnTo>
                  <a:pt x="144" y="502"/>
                </a:lnTo>
                <a:lnTo>
                  <a:pt x="144" y="498"/>
                </a:lnTo>
                <a:lnTo>
                  <a:pt x="140" y="492"/>
                </a:lnTo>
                <a:lnTo>
                  <a:pt x="136" y="486"/>
                </a:lnTo>
                <a:lnTo>
                  <a:pt x="130" y="472"/>
                </a:lnTo>
                <a:lnTo>
                  <a:pt x="128" y="464"/>
                </a:lnTo>
                <a:lnTo>
                  <a:pt x="128" y="446"/>
                </a:lnTo>
                <a:lnTo>
                  <a:pt x="128" y="430"/>
                </a:lnTo>
                <a:lnTo>
                  <a:pt x="118" y="418"/>
                </a:lnTo>
                <a:lnTo>
                  <a:pt x="114" y="414"/>
                </a:lnTo>
                <a:lnTo>
                  <a:pt x="112" y="414"/>
                </a:lnTo>
                <a:lnTo>
                  <a:pt x="100" y="428"/>
                </a:lnTo>
                <a:lnTo>
                  <a:pt x="86" y="434"/>
                </a:lnTo>
                <a:lnTo>
                  <a:pt x="80" y="434"/>
                </a:lnTo>
                <a:lnTo>
                  <a:pt x="76" y="430"/>
                </a:lnTo>
                <a:lnTo>
                  <a:pt x="66" y="422"/>
                </a:lnTo>
                <a:lnTo>
                  <a:pt x="66" y="396"/>
                </a:lnTo>
                <a:lnTo>
                  <a:pt x="74" y="390"/>
                </a:lnTo>
                <a:lnTo>
                  <a:pt x="76" y="390"/>
                </a:lnTo>
                <a:lnTo>
                  <a:pt x="78" y="390"/>
                </a:lnTo>
                <a:lnTo>
                  <a:pt x="84" y="386"/>
                </a:lnTo>
                <a:lnTo>
                  <a:pt x="82" y="378"/>
                </a:lnTo>
                <a:lnTo>
                  <a:pt x="80" y="374"/>
                </a:lnTo>
                <a:lnTo>
                  <a:pt x="78" y="372"/>
                </a:lnTo>
                <a:lnTo>
                  <a:pt x="78" y="366"/>
                </a:lnTo>
                <a:lnTo>
                  <a:pt x="88" y="342"/>
                </a:lnTo>
                <a:lnTo>
                  <a:pt x="94" y="330"/>
                </a:lnTo>
                <a:lnTo>
                  <a:pt x="108" y="302"/>
                </a:lnTo>
                <a:lnTo>
                  <a:pt x="108" y="298"/>
                </a:lnTo>
                <a:lnTo>
                  <a:pt x="108" y="296"/>
                </a:lnTo>
                <a:lnTo>
                  <a:pt x="104" y="296"/>
                </a:lnTo>
                <a:lnTo>
                  <a:pt x="100" y="296"/>
                </a:lnTo>
                <a:lnTo>
                  <a:pt x="98" y="296"/>
                </a:lnTo>
                <a:lnTo>
                  <a:pt x="96" y="298"/>
                </a:lnTo>
                <a:lnTo>
                  <a:pt x="88" y="296"/>
                </a:lnTo>
                <a:lnTo>
                  <a:pt x="84" y="294"/>
                </a:lnTo>
                <a:lnTo>
                  <a:pt x="82" y="292"/>
                </a:lnTo>
                <a:lnTo>
                  <a:pt x="64" y="268"/>
                </a:lnTo>
                <a:lnTo>
                  <a:pt x="64" y="264"/>
                </a:lnTo>
                <a:lnTo>
                  <a:pt x="64" y="262"/>
                </a:lnTo>
                <a:lnTo>
                  <a:pt x="62" y="256"/>
                </a:lnTo>
                <a:lnTo>
                  <a:pt x="60" y="252"/>
                </a:lnTo>
                <a:lnTo>
                  <a:pt x="48" y="228"/>
                </a:lnTo>
                <a:lnTo>
                  <a:pt x="40" y="214"/>
                </a:lnTo>
                <a:lnTo>
                  <a:pt x="40" y="212"/>
                </a:lnTo>
                <a:lnTo>
                  <a:pt x="32" y="208"/>
                </a:lnTo>
                <a:lnTo>
                  <a:pt x="24" y="198"/>
                </a:lnTo>
                <a:lnTo>
                  <a:pt x="20" y="192"/>
                </a:lnTo>
                <a:lnTo>
                  <a:pt x="20" y="182"/>
                </a:lnTo>
                <a:lnTo>
                  <a:pt x="20" y="166"/>
                </a:lnTo>
                <a:lnTo>
                  <a:pt x="18" y="154"/>
                </a:lnTo>
                <a:lnTo>
                  <a:pt x="16" y="152"/>
                </a:lnTo>
                <a:lnTo>
                  <a:pt x="12" y="146"/>
                </a:lnTo>
                <a:lnTo>
                  <a:pt x="12" y="142"/>
                </a:lnTo>
                <a:lnTo>
                  <a:pt x="12" y="138"/>
                </a:lnTo>
                <a:lnTo>
                  <a:pt x="4" y="126"/>
                </a:lnTo>
                <a:lnTo>
                  <a:pt x="0" y="116"/>
                </a:lnTo>
                <a:lnTo>
                  <a:pt x="2" y="108"/>
                </a:lnTo>
                <a:lnTo>
                  <a:pt x="24" y="14"/>
                </a:lnTo>
                <a:lnTo>
                  <a:pt x="26" y="0"/>
                </a:lnTo>
                <a:lnTo>
                  <a:pt x="52" y="4"/>
                </a:lnTo>
                <a:lnTo>
                  <a:pt x="64" y="8"/>
                </a:lnTo>
                <a:lnTo>
                  <a:pt x="66" y="8"/>
                </a:lnTo>
                <a:lnTo>
                  <a:pt x="74" y="10"/>
                </a:lnTo>
                <a:lnTo>
                  <a:pt x="82" y="10"/>
                </a:lnTo>
                <a:lnTo>
                  <a:pt x="98" y="14"/>
                </a:lnTo>
                <a:lnTo>
                  <a:pt x="110" y="16"/>
                </a:lnTo>
                <a:lnTo>
                  <a:pt x="120" y="18"/>
                </a:lnTo>
                <a:lnTo>
                  <a:pt x="142" y="22"/>
                </a:lnTo>
                <a:lnTo>
                  <a:pt x="150" y="24"/>
                </a:lnTo>
                <a:lnTo>
                  <a:pt x="156" y="26"/>
                </a:lnTo>
                <a:lnTo>
                  <a:pt x="166" y="28"/>
                </a:lnTo>
                <a:lnTo>
                  <a:pt x="188" y="32"/>
                </a:lnTo>
                <a:lnTo>
                  <a:pt x="192" y="32"/>
                </a:lnTo>
                <a:lnTo>
                  <a:pt x="228" y="40"/>
                </a:lnTo>
                <a:lnTo>
                  <a:pt x="246" y="42"/>
                </a:lnTo>
                <a:lnTo>
                  <a:pt x="256" y="44"/>
                </a:lnTo>
                <a:lnTo>
                  <a:pt x="272" y="46"/>
                </a:lnTo>
                <a:lnTo>
                  <a:pt x="280" y="48"/>
                </a:lnTo>
                <a:lnTo>
                  <a:pt x="308" y="54"/>
                </a:lnTo>
                <a:lnTo>
                  <a:pt x="314" y="54"/>
                </a:lnTo>
                <a:lnTo>
                  <a:pt x="322" y="56"/>
                </a:lnTo>
                <a:lnTo>
                  <a:pt x="330" y="58"/>
                </a:lnTo>
                <a:lnTo>
                  <a:pt x="338" y="58"/>
                </a:lnTo>
                <a:lnTo>
                  <a:pt x="344" y="60"/>
                </a:lnTo>
                <a:lnTo>
                  <a:pt x="354" y="62"/>
                </a:lnTo>
                <a:lnTo>
                  <a:pt x="374" y="64"/>
                </a:lnTo>
                <a:lnTo>
                  <a:pt x="408" y="70"/>
                </a:lnTo>
                <a:lnTo>
                  <a:pt x="458" y="78"/>
                </a:lnTo>
                <a:lnTo>
                  <a:pt x="466" y="80"/>
                </a:lnTo>
                <a:lnTo>
                  <a:pt x="480" y="82"/>
                </a:lnTo>
                <a:lnTo>
                  <a:pt x="492" y="82"/>
                </a:lnTo>
                <a:lnTo>
                  <a:pt x="496" y="84"/>
                </a:lnTo>
                <a:lnTo>
                  <a:pt x="504" y="84"/>
                </a:lnTo>
                <a:lnTo>
                  <a:pt x="514" y="86"/>
                </a:lnTo>
                <a:lnTo>
                  <a:pt x="522" y="88"/>
                </a:lnTo>
                <a:lnTo>
                  <a:pt x="524" y="88"/>
                </a:lnTo>
                <a:lnTo>
                  <a:pt x="538" y="90"/>
                </a:lnTo>
                <a:lnTo>
                  <a:pt x="552" y="92"/>
                </a:lnTo>
                <a:lnTo>
                  <a:pt x="576" y="94"/>
                </a:lnTo>
                <a:lnTo>
                  <a:pt x="618" y="100"/>
                </a:lnTo>
                <a:lnTo>
                  <a:pt x="632" y="102"/>
                </a:lnTo>
                <a:lnTo>
                  <a:pt x="642" y="104"/>
                </a:lnTo>
                <a:lnTo>
                  <a:pt x="658" y="106"/>
                </a:lnTo>
                <a:lnTo>
                  <a:pt x="672" y="108"/>
                </a:lnTo>
                <a:lnTo>
                  <a:pt x="702" y="112"/>
                </a:lnTo>
                <a:lnTo>
                  <a:pt x="708" y="112"/>
                </a:lnTo>
                <a:lnTo>
                  <a:pt x="716" y="114"/>
                </a:lnTo>
                <a:lnTo>
                  <a:pt x="732" y="116"/>
                </a:lnTo>
                <a:lnTo>
                  <a:pt x="740" y="116"/>
                </a:lnTo>
                <a:lnTo>
                  <a:pt x="790" y="122"/>
                </a:lnTo>
                <a:lnTo>
                  <a:pt x="812" y="124"/>
                </a:lnTo>
                <a:lnTo>
                  <a:pt x="828" y="126"/>
                </a:lnTo>
                <a:lnTo>
                  <a:pt x="840" y="128"/>
                </a:lnTo>
                <a:lnTo>
                  <a:pt x="848" y="128"/>
                </a:lnTo>
                <a:lnTo>
                  <a:pt x="856" y="130"/>
                </a:lnTo>
                <a:lnTo>
                  <a:pt x="876" y="130"/>
                </a:lnTo>
                <a:lnTo>
                  <a:pt x="912" y="134"/>
                </a:lnTo>
                <a:lnTo>
                  <a:pt x="934" y="136"/>
                </a:lnTo>
                <a:lnTo>
                  <a:pt x="948" y="138"/>
                </a:lnTo>
                <a:lnTo>
                  <a:pt x="988" y="142"/>
                </a:lnTo>
                <a:lnTo>
                  <a:pt x="1004" y="142"/>
                </a:lnTo>
                <a:lnTo>
                  <a:pt x="1014" y="144"/>
                </a:lnTo>
                <a:lnTo>
                  <a:pt x="1012" y="158"/>
                </a:lnTo>
                <a:lnTo>
                  <a:pt x="1006" y="232"/>
                </a:lnTo>
                <a:lnTo>
                  <a:pt x="1004" y="246"/>
                </a:lnTo>
                <a:lnTo>
                  <a:pt x="1002" y="274"/>
                </a:lnTo>
                <a:lnTo>
                  <a:pt x="1000" y="294"/>
                </a:lnTo>
                <a:lnTo>
                  <a:pt x="996" y="336"/>
                </a:lnTo>
                <a:lnTo>
                  <a:pt x="994" y="358"/>
                </a:lnTo>
                <a:lnTo>
                  <a:pt x="990" y="406"/>
                </a:lnTo>
                <a:lnTo>
                  <a:pt x="986" y="460"/>
                </a:lnTo>
                <a:lnTo>
                  <a:pt x="982" y="496"/>
                </a:lnTo>
                <a:lnTo>
                  <a:pt x="982" y="500"/>
                </a:lnTo>
                <a:lnTo>
                  <a:pt x="982" y="504"/>
                </a:lnTo>
                <a:lnTo>
                  <a:pt x="982" y="512"/>
                </a:lnTo>
                <a:lnTo>
                  <a:pt x="978" y="548"/>
                </a:lnTo>
                <a:lnTo>
                  <a:pt x="976" y="572"/>
                </a:lnTo>
                <a:lnTo>
                  <a:pt x="976" y="574"/>
                </a:lnTo>
                <a:lnTo>
                  <a:pt x="974" y="584"/>
                </a:lnTo>
                <a:lnTo>
                  <a:pt x="974" y="590"/>
                </a:lnTo>
                <a:lnTo>
                  <a:pt x="974" y="596"/>
                </a:lnTo>
                <a:lnTo>
                  <a:pt x="972" y="610"/>
                </a:lnTo>
                <a:lnTo>
                  <a:pt x="972" y="614"/>
                </a:lnTo>
                <a:lnTo>
                  <a:pt x="970" y="614"/>
                </a:lnTo>
                <a:close/>
              </a:path>
            </a:pathLst>
          </a:custGeom>
          <a:solidFill>
            <a:srgbClr val="FFFFAF"/>
          </a:solidFill>
          <a:ln w="3175" cmpd="sng">
            <a:solidFill>
              <a:srgbClr val="808080"/>
            </a:solidFill>
            <a:round/>
            <a:headEnd/>
            <a:tailEnd/>
          </a:ln>
        </p:spPr>
        <p:txBody>
          <a:bodyPr/>
          <a:lstStyle/>
          <a:p>
            <a:endParaRPr lang="en-US" dirty="0"/>
          </a:p>
        </p:txBody>
      </p:sp>
      <p:grpSp>
        <p:nvGrpSpPr>
          <p:cNvPr id="2054" name="Group 1037"/>
          <p:cNvGrpSpPr>
            <a:grpSpLocks/>
          </p:cNvGrpSpPr>
          <p:nvPr/>
        </p:nvGrpSpPr>
        <p:grpSpPr bwMode="auto">
          <a:xfrm>
            <a:off x="2176463" y="866775"/>
            <a:ext cx="1047750" cy="736600"/>
            <a:chOff x="544" y="546"/>
            <a:chExt cx="660" cy="464"/>
          </a:xfrm>
          <a:solidFill>
            <a:srgbClr val="FFFFAF"/>
          </a:solidFill>
        </p:grpSpPr>
        <p:sp>
          <p:nvSpPr>
            <p:cNvPr id="2217" name="Freeform 1038"/>
            <p:cNvSpPr>
              <a:spLocks/>
            </p:cNvSpPr>
            <p:nvPr/>
          </p:nvSpPr>
          <p:spPr bwMode="auto">
            <a:xfrm>
              <a:off x="544" y="546"/>
              <a:ext cx="660" cy="464"/>
            </a:xfrm>
            <a:custGeom>
              <a:avLst/>
              <a:gdLst>
                <a:gd name="T0" fmla="*/ 144 w 660"/>
                <a:gd name="T1" fmla="*/ 210 h 464"/>
                <a:gd name="T2" fmla="*/ 178 w 660"/>
                <a:gd name="T3" fmla="*/ 192 h 464"/>
                <a:gd name="T4" fmla="*/ 202 w 660"/>
                <a:gd name="T5" fmla="*/ 114 h 464"/>
                <a:gd name="T6" fmla="*/ 188 w 660"/>
                <a:gd name="T7" fmla="*/ 104 h 464"/>
                <a:gd name="T8" fmla="*/ 200 w 660"/>
                <a:gd name="T9" fmla="*/ 94 h 464"/>
                <a:gd name="T10" fmla="*/ 186 w 660"/>
                <a:gd name="T11" fmla="*/ 70 h 464"/>
                <a:gd name="T12" fmla="*/ 202 w 660"/>
                <a:gd name="T13" fmla="*/ 68 h 464"/>
                <a:gd name="T14" fmla="*/ 200 w 660"/>
                <a:gd name="T15" fmla="*/ 30 h 464"/>
                <a:gd name="T16" fmla="*/ 214 w 660"/>
                <a:gd name="T17" fmla="*/ 4 h 464"/>
                <a:gd name="T18" fmla="*/ 426 w 660"/>
                <a:gd name="T19" fmla="*/ 60 h 464"/>
                <a:gd name="T20" fmla="*/ 552 w 660"/>
                <a:gd name="T21" fmla="*/ 92 h 464"/>
                <a:gd name="T22" fmla="*/ 642 w 660"/>
                <a:gd name="T23" fmla="*/ 112 h 464"/>
                <a:gd name="T24" fmla="*/ 606 w 660"/>
                <a:gd name="T25" fmla="*/ 328 h 464"/>
                <a:gd name="T26" fmla="*/ 584 w 660"/>
                <a:gd name="T27" fmla="*/ 450 h 464"/>
                <a:gd name="T28" fmla="*/ 530 w 660"/>
                <a:gd name="T29" fmla="*/ 452 h 464"/>
                <a:gd name="T30" fmla="*/ 456 w 660"/>
                <a:gd name="T31" fmla="*/ 434 h 464"/>
                <a:gd name="T32" fmla="*/ 400 w 660"/>
                <a:gd name="T33" fmla="*/ 426 h 464"/>
                <a:gd name="T34" fmla="*/ 356 w 660"/>
                <a:gd name="T35" fmla="*/ 418 h 464"/>
                <a:gd name="T36" fmla="*/ 320 w 660"/>
                <a:gd name="T37" fmla="*/ 422 h 464"/>
                <a:gd name="T38" fmla="*/ 278 w 660"/>
                <a:gd name="T39" fmla="*/ 426 h 464"/>
                <a:gd name="T40" fmla="*/ 264 w 660"/>
                <a:gd name="T41" fmla="*/ 416 h 464"/>
                <a:gd name="T42" fmla="*/ 204 w 660"/>
                <a:gd name="T43" fmla="*/ 408 h 464"/>
                <a:gd name="T44" fmla="*/ 148 w 660"/>
                <a:gd name="T45" fmla="*/ 398 h 464"/>
                <a:gd name="T46" fmla="*/ 116 w 660"/>
                <a:gd name="T47" fmla="*/ 400 h 464"/>
                <a:gd name="T48" fmla="*/ 82 w 660"/>
                <a:gd name="T49" fmla="*/ 382 h 464"/>
                <a:gd name="T50" fmla="*/ 86 w 660"/>
                <a:gd name="T51" fmla="*/ 340 h 464"/>
                <a:gd name="T52" fmla="*/ 52 w 660"/>
                <a:gd name="T53" fmla="*/ 306 h 464"/>
                <a:gd name="T54" fmla="*/ 38 w 660"/>
                <a:gd name="T55" fmla="*/ 288 h 464"/>
                <a:gd name="T56" fmla="*/ 12 w 660"/>
                <a:gd name="T57" fmla="*/ 282 h 464"/>
                <a:gd name="T58" fmla="*/ 10 w 660"/>
                <a:gd name="T59" fmla="*/ 234 h 464"/>
                <a:gd name="T60" fmla="*/ 16 w 660"/>
                <a:gd name="T61" fmla="*/ 252 h 464"/>
                <a:gd name="T62" fmla="*/ 32 w 660"/>
                <a:gd name="T63" fmla="*/ 238 h 464"/>
                <a:gd name="T64" fmla="*/ 12 w 660"/>
                <a:gd name="T65" fmla="*/ 210 h 464"/>
                <a:gd name="T66" fmla="*/ 28 w 660"/>
                <a:gd name="T67" fmla="*/ 198 h 464"/>
                <a:gd name="T68" fmla="*/ 14 w 660"/>
                <a:gd name="T69" fmla="*/ 194 h 464"/>
                <a:gd name="T70" fmla="*/ 14 w 660"/>
                <a:gd name="T71" fmla="*/ 186 h 464"/>
                <a:gd name="T72" fmla="*/ 16 w 660"/>
                <a:gd name="T73" fmla="*/ 140 h 464"/>
                <a:gd name="T74" fmla="*/ 14 w 660"/>
                <a:gd name="T75" fmla="*/ 84 h 464"/>
                <a:gd name="T76" fmla="*/ 12 w 660"/>
                <a:gd name="T77" fmla="*/ 54 h 464"/>
                <a:gd name="T78" fmla="*/ 32 w 660"/>
                <a:gd name="T79" fmla="*/ 30 h 464"/>
                <a:gd name="T80" fmla="*/ 64 w 660"/>
                <a:gd name="T81" fmla="*/ 58 h 464"/>
                <a:gd name="T82" fmla="*/ 88 w 660"/>
                <a:gd name="T83" fmla="*/ 72 h 464"/>
                <a:gd name="T84" fmla="*/ 134 w 660"/>
                <a:gd name="T85" fmla="*/ 86 h 464"/>
                <a:gd name="T86" fmla="*/ 166 w 660"/>
                <a:gd name="T87" fmla="*/ 96 h 464"/>
                <a:gd name="T88" fmla="*/ 170 w 660"/>
                <a:gd name="T89" fmla="*/ 126 h 464"/>
                <a:gd name="T90" fmla="*/ 150 w 660"/>
                <a:gd name="T91" fmla="*/ 130 h 464"/>
                <a:gd name="T92" fmla="*/ 132 w 660"/>
                <a:gd name="T93" fmla="*/ 152 h 464"/>
                <a:gd name="T94" fmla="*/ 120 w 660"/>
                <a:gd name="T95" fmla="*/ 180 h 464"/>
                <a:gd name="T96" fmla="*/ 122 w 660"/>
                <a:gd name="T97" fmla="*/ 176 h 464"/>
                <a:gd name="T98" fmla="*/ 144 w 660"/>
                <a:gd name="T99" fmla="*/ 150 h 464"/>
                <a:gd name="T100" fmla="*/ 166 w 660"/>
                <a:gd name="T101" fmla="*/ 150 h 464"/>
                <a:gd name="T102" fmla="*/ 154 w 660"/>
                <a:gd name="T103" fmla="*/ 168 h 464"/>
                <a:gd name="T104" fmla="*/ 146 w 660"/>
                <a:gd name="T105" fmla="*/ 192 h 464"/>
                <a:gd name="T106" fmla="*/ 136 w 660"/>
                <a:gd name="T107" fmla="*/ 204 h 464"/>
                <a:gd name="T108" fmla="*/ 140 w 660"/>
                <a:gd name="T109" fmla="*/ 184 h 464"/>
                <a:gd name="T110" fmla="*/ 118 w 660"/>
                <a:gd name="T111" fmla="*/ 198 h 464"/>
                <a:gd name="T112" fmla="*/ 118 w 660"/>
                <a:gd name="T113" fmla="*/ 216 h 46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60" h="464">
                  <a:moveTo>
                    <a:pt x="118" y="216"/>
                  </a:moveTo>
                  <a:lnTo>
                    <a:pt x="122" y="206"/>
                  </a:lnTo>
                  <a:lnTo>
                    <a:pt x="126" y="204"/>
                  </a:lnTo>
                  <a:lnTo>
                    <a:pt x="130" y="204"/>
                  </a:lnTo>
                  <a:lnTo>
                    <a:pt x="134" y="214"/>
                  </a:lnTo>
                  <a:lnTo>
                    <a:pt x="142" y="212"/>
                  </a:lnTo>
                  <a:lnTo>
                    <a:pt x="144" y="210"/>
                  </a:lnTo>
                  <a:lnTo>
                    <a:pt x="148" y="208"/>
                  </a:lnTo>
                  <a:lnTo>
                    <a:pt x="150" y="206"/>
                  </a:lnTo>
                  <a:lnTo>
                    <a:pt x="156" y="200"/>
                  </a:lnTo>
                  <a:lnTo>
                    <a:pt x="162" y="200"/>
                  </a:lnTo>
                  <a:lnTo>
                    <a:pt x="166" y="198"/>
                  </a:lnTo>
                  <a:lnTo>
                    <a:pt x="176" y="194"/>
                  </a:lnTo>
                  <a:lnTo>
                    <a:pt x="178" y="192"/>
                  </a:lnTo>
                  <a:lnTo>
                    <a:pt x="178" y="180"/>
                  </a:lnTo>
                  <a:lnTo>
                    <a:pt x="176" y="174"/>
                  </a:lnTo>
                  <a:lnTo>
                    <a:pt x="178" y="168"/>
                  </a:lnTo>
                  <a:lnTo>
                    <a:pt x="178" y="158"/>
                  </a:lnTo>
                  <a:lnTo>
                    <a:pt x="188" y="142"/>
                  </a:lnTo>
                  <a:lnTo>
                    <a:pt x="200" y="128"/>
                  </a:lnTo>
                  <a:lnTo>
                    <a:pt x="202" y="114"/>
                  </a:lnTo>
                  <a:lnTo>
                    <a:pt x="202" y="98"/>
                  </a:lnTo>
                  <a:lnTo>
                    <a:pt x="196" y="96"/>
                  </a:lnTo>
                  <a:lnTo>
                    <a:pt x="192" y="102"/>
                  </a:lnTo>
                  <a:lnTo>
                    <a:pt x="192" y="106"/>
                  </a:lnTo>
                  <a:lnTo>
                    <a:pt x="194" y="108"/>
                  </a:lnTo>
                  <a:lnTo>
                    <a:pt x="192" y="108"/>
                  </a:lnTo>
                  <a:lnTo>
                    <a:pt x="188" y="104"/>
                  </a:lnTo>
                  <a:lnTo>
                    <a:pt x="188" y="98"/>
                  </a:lnTo>
                  <a:lnTo>
                    <a:pt x="188" y="96"/>
                  </a:lnTo>
                  <a:lnTo>
                    <a:pt x="192" y="92"/>
                  </a:lnTo>
                  <a:lnTo>
                    <a:pt x="192" y="90"/>
                  </a:lnTo>
                  <a:lnTo>
                    <a:pt x="196" y="92"/>
                  </a:lnTo>
                  <a:lnTo>
                    <a:pt x="198" y="92"/>
                  </a:lnTo>
                  <a:lnTo>
                    <a:pt x="200" y="94"/>
                  </a:lnTo>
                  <a:lnTo>
                    <a:pt x="202" y="96"/>
                  </a:lnTo>
                  <a:lnTo>
                    <a:pt x="204" y="90"/>
                  </a:lnTo>
                  <a:lnTo>
                    <a:pt x="204" y="86"/>
                  </a:lnTo>
                  <a:lnTo>
                    <a:pt x="192" y="70"/>
                  </a:lnTo>
                  <a:lnTo>
                    <a:pt x="190" y="70"/>
                  </a:lnTo>
                  <a:lnTo>
                    <a:pt x="188" y="72"/>
                  </a:lnTo>
                  <a:lnTo>
                    <a:pt x="186" y="70"/>
                  </a:lnTo>
                  <a:lnTo>
                    <a:pt x="184" y="68"/>
                  </a:lnTo>
                  <a:lnTo>
                    <a:pt x="186" y="60"/>
                  </a:lnTo>
                  <a:lnTo>
                    <a:pt x="192" y="60"/>
                  </a:lnTo>
                  <a:lnTo>
                    <a:pt x="198" y="64"/>
                  </a:lnTo>
                  <a:lnTo>
                    <a:pt x="198" y="66"/>
                  </a:lnTo>
                  <a:lnTo>
                    <a:pt x="200" y="68"/>
                  </a:lnTo>
                  <a:lnTo>
                    <a:pt x="202" y="68"/>
                  </a:lnTo>
                  <a:lnTo>
                    <a:pt x="210" y="54"/>
                  </a:lnTo>
                  <a:lnTo>
                    <a:pt x="212" y="36"/>
                  </a:lnTo>
                  <a:lnTo>
                    <a:pt x="210" y="32"/>
                  </a:lnTo>
                  <a:lnTo>
                    <a:pt x="206" y="30"/>
                  </a:lnTo>
                  <a:lnTo>
                    <a:pt x="204" y="30"/>
                  </a:lnTo>
                  <a:lnTo>
                    <a:pt x="202" y="32"/>
                  </a:lnTo>
                  <a:lnTo>
                    <a:pt x="200" y="30"/>
                  </a:lnTo>
                  <a:lnTo>
                    <a:pt x="198" y="24"/>
                  </a:lnTo>
                  <a:lnTo>
                    <a:pt x="194" y="4"/>
                  </a:lnTo>
                  <a:lnTo>
                    <a:pt x="198" y="4"/>
                  </a:lnTo>
                  <a:lnTo>
                    <a:pt x="200" y="4"/>
                  </a:lnTo>
                  <a:lnTo>
                    <a:pt x="200" y="0"/>
                  </a:lnTo>
                  <a:lnTo>
                    <a:pt x="204" y="2"/>
                  </a:lnTo>
                  <a:lnTo>
                    <a:pt x="214" y="4"/>
                  </a:lnTo>
                  <a:lnTo>
                    <a:pt x="226" y="8"/>
                  </a:lnTo>
                  <a:lnTo>
                    <a:pt x="234" y="10"/>
                  </a:lnTo>
                  <a:lnTo>
                    <a:pt x="252" y="14"/>
                  </a:lnTo>
                  <a:lnTo>
                    <a:pt x="332" y="36"/>
                  </a:lnTo>
                  <a:lnTo>
                    <a:pt x="378" y="48"/>
                  </a:lnTo>
                  <a:lnTo>
                    <a:pt x="416" y="60"/>
                  </a:lnTo>
                  <a:lnTo>
                    <a:pt x="426" y="60"/>
                  </a:lnTo>
                  <a:lnTo>
                    <a:pt x="430" y="62"/>
                  </a:lnTo>
                  <a:lnTo>
                    <a:pt x="462" y="70"/>
                  </a:lnTo>
                  <a:lnTo>
                    <a:pt x="480" y="74"/>
                  </a:lnTo>
                  <a:lnTo>
                    <a:pt x="490" y="78"/>
                  </a:lnTo>
                  <a:lnTo>
                    <a:pt x="502" y="80"/>
                  </a:lnTo>
                  <a:lnTo>
                    <a:pt x="520" y="84"/>
                  </a:lnTo>
                  <a:lnTo>
                    <a:pt x="552" y="92"/>
                  </a:lnTo>
                  <a:lnTo>
                    <a:pt x="570" y="96"/>
                  </a:lnTo>
                  <a:lnTo>
                    <a:pt x="582" y="98"/>
                  </a:lnTo>
                  <a:lnTo>
                    <a:pt x="592" y="102"/>
                  </a:lnTo>
                  <a:lnTo>
                    <a:pt x="594" y="102"/>
                  </a:lnTo>
                  <a:lnTo>
                    <a:pt x="616" y="106"/>
                  </a:lnTo>
                  <a:lnTo>
                    <a:pt x="638" y="112"/>
                  </a:lnTo>
                  <a:lnTo>
                    <a:pt x="642" y="112"/>
                  </a:lnTo>
                  <a:lnTo>
                    <a:pt x="646" y="114"/>
                  </a:lnTo>
                  <a:lnTo>
                    <a:pt x="656" y="116"/>
                  </a:lnTo>
                  <a:lnTo>
                    <a:pt x="660" y="116"/>
                  </a:lnTo>
                  <a:lnTo>
                    <a:pt x="658" y="118"/>
                  </a:lnTo>
                  <a:lnTo>
                    <a:pt x="628" y="240"/>
                  </a:lnTo>
                  <a:lnTo>
                    <a:pt x="622" y="264"/>
                  </a:lnTo>
                  <a:lnTo>
                    <a:pt x="606" y="328"/>
                  </a:lnTo>
                  <a:lnTo>
                    <a:pt x="590" y="392"/>
                  </a:lnTo>
                  <a:lnTo>
                    <a:pt x="586" y="414"/>
                  </a:lnTo>
                  <a:lnTo>
                    <a:pt x="586" y="426"/>
                  </a:lnTo>
                  <a:lnTo>
                    <a:pt x="588" y="432"/>
                  </a:lnTo>
                  <a:lnTo>
                    <a:pt x="588" y="444"/>
                  </a:lnTo>
                  <a:lnTo>
                    <a:pt x="586" y="446"/>
                  </a:lnTo>
                  <a:lnTo>
                    <a:pt x="584" y="450"/>
                  </a:lnTo>
                  <a:lnTo>
                    <a:pt x="586" y="464"/>
                  </a:lnTo>
                  <a:lnTo>
                    <a:pt x="582" y="464"/>
                  </a:lnTo>
                  <a:lnTo>
                    <a:pt x="572" y="460"/>
                  </a:lnTo>
                  <a:lnTo>
                    <a:pt x="564" y="458"/>
                  </a:lnTo>
                  <a:lnTo>
                    <a:pt x="556" y="458"/>
                  </a:lnTo>
                  <a:lnTo>
                    <a:pt x="542" y="454"/>
                  </a:lnTo>
                  <a:lnTo>
                    <a:pt x="530" y="452"/>
                  </a:lnTo>
                  <a:lnTo>
                    <a:pt x="506" y="446"/>
                  </a:lnTo>
                  <a:lnTo>
                    <a:pt x="502" y="446"/>
                  </a:lnTo>
                  <a:lnTo>
                    <a:pt x="496" y="444"/>
                  </a:lnTo>
                  <a:lnTo>
                    <a:pt x="490" y="442"/>
                  </a:lnTo>
                  <a:lnTo>
                    <a:pt x="478" y="440"/>
                  </a:lnTo>
                  <a:lnTo>
                    <a:pt x="472" y="438"/>
                  </a:lnTo>
                  <a:lnTo>
                    <a:pt x="456" y="434"/>
                  </a:lnTo>
                  <a:lnTo>
                    <a:pt x="448" y="432"/>
                  </a:lnTo>
                  <a:lnTo>
                    <a:pt x="440" y="430"/>
                  </a:lnTo>
                  <a:lnTo>
                    <a:pt x="428" y="428"/>
                  </a:lnTo>
                  <a:lnTo>
                    <a:pt x="418" y="426"/>
                  </a:lnTo>
                  <a:lnTo>
                    <a:pt x="406" y="422"/>
                  </a:lnTo>
                  <a:lnTo>
                    <a:pt x="404" y="424"/>
                  </a:lnTo>
                  <a:lnTo>
                    <a:pt x="400" y="426"/>
                  </a:lnTo>
                  <a:lnTo>
                    <a:pt x="396" y="426"/>
                  </a:lnTo>
                  <a:lnTo>
                    <a:pt x="394" y="426"/>
                  </a:lnTo>
                  <a:lnTo>
                    <a:pt x="390" y="426"/>
                  </a:lnTo>
                  <a:lnTo>
                    <a:pt x="384" y="424"/>
                  </a:lnTo>
                  <a:lnTo>
                    <a:pt x="380" y="422"/>
                  </a:lnTo>
                  <a:lnTo>
                    <a:pt x="368" y="422"/>
                  </a:lnTo>
                  <a:lnTo>
                    <a:pt x="356" y="418"/>
                  </a:lnTo>
                  <a:lnTo>
                    <a:pt x="352" y="420"/>
                  </a:lnTo>
                  <a:lnTo>
                    <a:pt x="350" y="422"/>
                  </a:lnTo>
                  <a:lnTo>
                    <a:pt x="346" y="424"/>
                  </a:lnTo>
                  <a:lnTo>
                    <a:pt x="344" y="424"/>
                  </a:lnTo>
                  <a:lnTo>
                    <a:pt x="340" y="422"/>
                  </a:lnTo>
                  <a:lnTo>
                    <a:pt x="330" y="422"/>
                  </a:lnTo>
                  <a:lnTo>
                    <a:pt x="320" y="422"/>
                  </a:lnTo>
                  <a:lnTo>
                    <a:pt x="300" y="424"/>
                  </a:lnTo>
                  <a:lnTo>
                    <a:pt x="298" y="426"/>
                  </a:lnTo>
                  <a:lnTo>
                    <a:pt x="296" y="426"/>
                  </a:lnTo>
                  <a:lnTo>
                    <a:pt x="294" y="426"/>
                  </a:lnTo>
                  <a:lnTo>
                    <a:pt x="284" y="426"/>
                  </a:lnTo>
                  <a:lnTo>
                    <a:pt x="282" y="426"/>
                  </a:lnTo>
                  <a:lnTo>
                    <a:pt x="278" y="426"/>
                  </a:lnTo>
                  <a:lnTo>
                    <a:pt x="276" y="426"/>
                  </a:lnTo>
                  <a:lnTo>
                    <a:pt x="274" y="424"/>
                  </a:lnTo>
                  <a:lnTo>
                    <a:pt x="272" y="424"/>
                  </a:lnTo>
                  <a:lnTo>
                    <a:pt x="270" y="422"/>
                  </a:lnTo>
                  <a:lnTo>
                    <a:pt x="268" y="418"/>
                  </a:lnTo>
                  <a:lnTo>
                    <a:pt x="266" y="418"/>
                  </a:lnTo>
                  <a:lnTo>
                    <a:pt x="264" y="416"/>
                  </a:lnTo>
                  <a:lnTo>
                    <a:pt x="262" y="416"/>
                  </a:lnTo>
                  <a:lnTo>
                    <a:pt x="246" y="418"/>
                  </a:lnTo>
                  <a:lnTo>
                    <a:pt x="234" y="422"/>
                  </a:lnTo>
                  <a:lnTo>
                    <a:pt x="222" y="416"/>
                  </a:lnTo>
                  <a:lnTo>
                    <a:pt x="210" y="410"/>
                  </a:lnTo>
                  <a:lnTo>
                    <a:pt x="208" y="410"/>
                  </a:lnTo>
                  <a:lnTo>
                    <a:pt x="204" y="408"/>
                  </a:lnTo>
                  <a:lnTo>
                    <a:pt x="204" y="406"/>
                  </a:lnTo>
                  <a:lnTo>
                    <a:pt x="188" y="400"/>
                  </a:lnTo>
                  <a:lnTo>
                    <a:pt x="160" y="392"/>
                  </a:lnTo>
                  <a:lnTo>
                    <a:pt x="158" y="394"/>
                  </a:lnTo>
                  <a:lnTo>
                    <a:pt x="156" y="394"/>
                  </a:lnTo>
                  <a:lnTo>
                    <a:pt x="152" y="396"/>
                  </a:lnTo>
                  <a:lnTo>
                    <a:pt x="148" y="398"/>
                  </a:lnTo>
                  <a:lnTo>
                    <a:pt x="142" y="398"/>
                  </a:lnTo>
                  <a:lnTo>
                    <a:pt x="140" y="398"/>
                  </a:lnTo>
                  <a:lnTo>
                    <a:pt x="134" y="400"/>
                  </a:lnTo>
                  <a:lnTo>
                    <a:pt x="124" y="400"/>
                  </a:lnTo>
                  <a:lnTo>
                    <a:pt x="120" y="400"/>
                  </a:lnTo>
                  <a:lnTo>
                    <a:pt x="118" y="400"/>
                  </a:lnTo>
                  <a:lnTo>
                    <a:pt x="116" y="400"/>
                  </a:lnTo>
                  <a:lnTo>
                    <a:pt x="114" y="398"/>
                  </a:lnTo>
                  <a:lnTo>
                    <a:pt x="106" y="394"/>
                  </a:lnTo>
                  <a:lnTo>
                    <a:pt x="100" y="392"/>
                  </a:lnTo>
                  <a:lnTo>
                    <a:pt x="90" y="386"/>
                  </a:lnTo>
                  <a:lnTo>
                    <a:pt x="88" y="386"/>
                  </a:lnTo>
                  <a:lnTo>
                    <a:pt x="84" y="384"/>
                  </a:lnTo>
                  <a:lnTo>
                    <a:pt x="82" y="382"/>
                  </a:lnTo>
                  <a:lnTo>
                    <a:pt x="80" y="378"/>
                  </a:lnTo>
                  <a:lnTo>
                    <a:pt x="80" y="374"/>
                  </a:lnTo>
                  <a:lnTo>
                    <a:pt x="80" y="368"/>
                  </a:lnTo>
                  <a:lnTo>
                    <a:pt x="82" y="368"/>
                  </a:lnTo>
                  <a:lnTo>
                    <a:pt x="82" y="364"/>
                  </a:lnTo>
                  <a:lnTo>
                    <a:pt x="84" y="352"/>
                  </a:lnTo>
                  <a:lnTo>
                    <a:pt x="86" y="340"/>
                  </a:lnTo>
                  <a:lnTo>
                    <a:pt x="84" y="328"/>
                  </a:lnTo>
                  <a:lnTo>
                    <a:pt x="82" y="324"/>
                  </a:lnTo>
                  <a:lnTo>
                    <a:pt x="80" y="320"/>
                  </a:lnTo>
                  <a:lnTo>
                    <a:pt x="66" y="310"/>
                  </a:lnTo>
                  <a:lnTo>
                    <a:pt x="64" y="306"/>
                  </a:lnTo>
                  <a:lnTo>
                    <a:pt x="54" y="308"/>
                  </a:lnTo>
                  <a:lnTo>
                    <a:pt x="52" y="306"/>
                  </a:lnTo>
                  <a:lnTo>
                    <a:pt x="48" y="300"/>
                  </a:lnTo>
                  <a:lnTo>
                    <a:pt x="46" y="296"/>
                  </a:lnTo>
                  <a:lnTo>
                    <a:pt x="46" y="292"/>
                  </a:lnTo>
                  <a:lnTo>
                    <a:pt x="44" y="290"/>
                  </a:lnTo>
                  <a:lnTo>
                    <a:pt x="42" y="290"/>
                  </a:lnTo>
                  <a:lnTo>
                    <a:pt x="40" y="288"/>
                  </a:lnTo>
                  <a:lnTo>
                    <a:pt x="38" y="288"/>
                  </a:lnTo>
                  <a:lnTo>
                    <a:pt x="34" y="288"/>
                  </a:lnTo>
                  <a:lnTo>
                    <a:pt x="32" y="288"/>
                  </a:lnTo>
                  <a:lnTo>
                    <a:pt x="28" y="288"/>
                  </a:lnTo>
                  <a:lnTo>
                    <a:pt x="26" y="284"/>
                  </a:lnTo>
                  <a:lnTo>
                    <a:pt x="22" y="282"/>
                  </a:lnTo>
                  <a:lnTo>
                    <a:pt x="20" y="282"/>
                  </a:lnTo>
                  <a:lnTo>
                    <a:pt x="12" y="282"/>
                  </a:lnTo>
                  <a:lnTo>
                    <a:pt x="8" y="282"/>
                  </a:lnTo>
                  <a:lnTo>
                    <a:pt x="6" y="282"/>
                  </a:lnTo>
                  <a:lnTo>
                    <a:pt x="0" y="272"/>
                  </a:lnTo>
                  <a:lnTo>
                    <a:pt x="0" y="262"/>
                  </a:lnTo>
                  <a:lnTo>
                    <a:pt x="6" y="238"/>
                  </a:lnTo>
                  <a:lnTo>
                    <a:pt x="8" y="234"/>
                  </a:lnTo>
                  <a:lnTo>
                    <a:pt x="10" y="234"/>
                  </a:lnTo>
                  <a:lnTo>
                    <a:pt x="8" y="244"/>
                  </a:lnTo>
                  <a:lnTo>
                    <a:pt x="6" y="248"/>
                  </a:lnTo>
                  <a:lnTo>
                    <a:pt x="4" y="252"/>
                  </a:lnTo>
                  <a:lnTo>
                    <a:pt x="2" y="264"/>
                  </a:lnTo>
                  <a:lnTo>
                    <a:pt x="6" y="266"/>
                  </a:lnTo>
                  <a:lnTo>
                    <a:pt x="12" y="262"/>
                  </a:lnTo>
                  <a:lnTo>
                    <a:pt x="16" y="252"/>
                  </a:lnTo>
                  <a:lnTo>
                    <a:pt x="18" y="248"/>
                  </a:lnTo>
                  <a:lnTo>
                    <a:pt x="18" y="244"/>
                  </a:lnTo>
                  <a:lnTo>
                    <a:pt x="16" y="240"/>
                  </a:lnTo>
                  <a:lnTo>
                    <a:pt x="22" y="234"/>
                  </a:lnTo>
                  <a:lnTo>
                    <a:pt x="28" y="234"/>
                  </a:lnTo>
                  <a:lnTo>
                    <a:pt x="30" y="238"/>
                  </a:lnTo>
                  <a:lnTo>
                    <a:pt x="32" y="238"/>
                  </a:lnTo>
                  <a:lnTo>
                    <a:pt x="28" y="228"/>
                  </a:lnTo>
                  <a:lnTo>
                    <a:pt x="26" y="228"/>
                  </a:lnTo>
                  <a:lnTo>
                    <a:pt x="22" y="228"/>
                  </a:lnTo>
                  <a:lnTo>
                    <a:pt x="18" y="228"/>
                  </a:lnTo>
                  <a:lnTo>
                    <a:pt x="10" y="226"/>
                  </a:lnTo>
                  <a:lnTo>
                    <a:pt x="8" y="222"/>
                  </a:lnTo>
                  <a:lnTo>
                    <a:pt x="12" y="210"/>
                  </a:lnTo>
                  <a:lnTo>
                    <a:pt x="14" y="208"/>
                  </a:lnTo>
                  <a:lnTo>
                    <a:pt x="24" y="204"/>
                  </a:lnTo>
                  <a:lnTo>
                    <a:pt x="28" y="204"/>
                  </a:lnTo>
                  <a:lnTo>
                    <a:pt x="32" y="204"/>
                  </a:lnTo>
                  <a:lnTo>
                    <a:pt x="40" y="204"/>
                  </a:lnTo>
                  <a:lnTo>
                    <a:pt x="32" y="200"/>
                  </a:lnTo>
                  <a:lnTo>
                    <a:pt x="28" y="198"/>
                  </a:lnTo>
                  <a:lnTo>
                    <a:pt x="26" y="198"/>
                  </a:lnTo>
                  <a:lnTo>
                    <a:pt x="26" y="194"/>
                  </a:lnTo>
                  <a:lnTo>
                    <a:pt x="24" y="192"/>
                  </a:lnTo>
                  <a:lnTo>
                    <a:pt x="22" y="188"/>
                  </a:lnTo>
                  <a:lnTo>
                    <a:pt x="18" y="186"/>
                  </a:lnTo>
                  <a:lnTo>
                    <a:pt x="16" y="188"/>
                  </a:lnTo>
                  <a:lnTo>
                    <a:pt x="14" y="194"/>
                  </a:lnTo>
                  <a:lnTo>
                    <a:pt x="14" y="196"/>
                  </a:lnTo>
                  <a:lnTo>
                    <a:pt x="10" y="200"/>
                  </a:lnTo>
                  <a:lnTo>
                    <a:pt x="10" y="198"/>
                  </a:lnTo>
                  <a:lnTo>
                    <a:pt x="12" y="196"/>
                  </a:lnTo>
                  <a:lnTo>
                    <a:pt x="12" y="192"/>
                  </a:lnTo>
                  <a:lnTo>
                    <a:pt x="14" y="190"/>
                  </a:lnTo>
                  <a:lnTo>
                    <a:pt x="14" y="186"/>
                  </a:lnTo>
                  <a:lnTo>
                    <a:pt x="16" y="182"/>
                  </a:lnTo>
                  <a:lnTo>
                    <a:pt x="18" y="168"/>
                  </a:lnTo>
                  <a:lnTo>
                    <a:pt x="18" y="160"/>
                  </a:lnTo>
                  <a:lnTo>
                    <a:pt x="18" y="156"/>
                  </a:lnTo>
                  <a:lnTo>
                    <a:pt x="16" y="152"/>
                  </a:lnTo>
                  <a:lnTo>
                    <a:pt x="14" y="148"/>
                  </a:lnTo>
                  <a:lnTo>
                    <a:pt x="16" y="140"/>
                  </a:lnTo>
                  <a:lnTo>
                    <a:pt x="18" y="128"/>
                  </a:lnTo>
                  <a:lnTo>
                    <a:pt x="22" y="114"/>
                  </a:lnTo>
                  <a:lnTo>
                    <a:pt x="20" y="106"/>
                  </a:lnTo>
                  <a:lnTo>
                    <a:pt x="18" y="92"/>
                  </a:lnTo>
                  <a:lnTo>
                    <a:pt x="16" y="90"/>
                  </a:lnTo>
                  <a:lnTo>
                    <a:pt x="16" y="86"/>
                  </a:lnTo>
                  <a:lnTo>
                    <a:pt x="14" y="84"/>
                  </a:lnTo>
                  <a:lnTo>
                    <a:pt x="12" y="84"/>
                  </a:lnTo>
                  <a:lnTo>
                    <a:pt x="10" y="78"/>
                  </a:lnTo>
                  <a:lnTo>
                    <a:pt x="10" y="72"/>
                  </a:lnTo>
                  <a:lnTo>
                    <a:pt x="10" y="68"/>
                  </a:lnTo>
                  <a:lnTo>
                    <a:pt x="10" y="64"/>
                  </a:lnTo>
                  <a:lnTo>
                    <a:pt x="12" y="60"/>
                  </a:lnTo>
                  <a:lnTo>
                    <a:pt x="12" y="54"/>
                  </a:lnTo>
                  <a:lnTo>
                    <a:pt x="14" y="48"/>
                  </a:lnTo>
                  <a:lnTo>
                    <a:pt x="18" y="40"/>
                  </a:lnTo>
                  <a:lnTo>
                    <a:pt x="20" y="26"/>
                  </a:lnTo>
                  <a:lnTo>
                    <a:pt x="22" y="22"/>
                  </a:lnTo>
                  <a:lnTo>
                    <a:pt x="28" y="24"/>
                  </a:lnTo>
                  <a:lnTo>
                    <a:pt x="32" y="28"/>
                  </a:lnTo>
                  <a:lnTo>
                    <a:pt x="32" y="30"/>
                  </a:lnTo>
                  <a:lnTo>
                    <a:pt x="38" y="34"/>
                  </a:lnTo>
                  <a:lnTo>
                    <a:pt x="42" y="38"/>
                  </a:lnTo>
                  <a:lnTo>
                    <a:pt x="48" y="44"/>
                  </a:lnTo>
                  <a:lnTo>
                    <a:pt x="54" y="48"/>
                  </a:lnTo>
                  <a:lnTo>
                    <a:pt x="60" y="52"/>
                  </a:lnTo>
                  <a:lnTo>
                    <a:pt x="64" y="56"/>
                  </a:lnTo>
                  <a:lnTo>
                    <a:pt x="64" y="58"/>
                  </a:lnTo>
                  <a:lnTo>
                    <a:pt x="66" y="62"/>
                  </a:lnTo>
                  <a:lnTo>
                    <a:pt x="68" y="62"/>
                  </a:lnTo>
                  <a:lnTo>
                    <a:pt x="76" y="66"/>
                  </a:lnTo>
                  <a:lnTo>
                    <a:pt x="78" y="68"/>
                  </a:lnTo>
                  <a:lnTo>
                    <a:pt x="84" y="70"/>
                  </a:lnTo>
                  <a:lnTo>
                    <a:pt x="86" y="72"/>
                  </a:lnTo>
                  <a:lnTo>
                    <a:pt x="88" y="72"/>
                  </a:lnTo>
                  <a:lnTo>
                    <a:pt x="96" y="72"/>
                  </a:lnTo>
                  <a:lnTo>
                    <a:pt x="108" y="78"/>
                  </a:lnTo>
                  <a:lnTo>
                    <a:pt x="116" y="84"/>
                  </a:lnTo>
                  <a:lnTo>
                    <a:pt x="120" y="84"/>
                  </a:lnTo>
                  <a:lnTo>
                    <a:pt x="128" y="88"/>
                  </a:lnTo>
                  <a:lnTo>
                    <a:pt x="132" y="86"/>
                  </a:lnTo>
                  <a:lnTo>
                    <a:pt x="134" y="86"/>
                  </a:lnTo>
                  <a:lnTo>
                    <a:pt x="138" y="84"/>
                  </a:lnTo>
                  <a:lnTo>
                    <a:pt x="142" y="84"/>
                  </a:lnTo>
                  <a:lnTo>
                    <a:pt x="150" y="96"/>
                  </a:lnTo>
                  <a:lnTo>
                    <a:pt x="158" y="98"/>
                  </a:lnTo>
                  <a:lnTo>
                    <a:pt x="160" y="96"/>
                  </a:lnTo>
                  <a:lnTo>
                    <a:pt x="162" y="96"/>
                  </a:lnTo>
                  <a:lnTo>
                    <a:pt x="166" y="96"/>
                  </a:lnTo>
                  <a:lnTo>
                    <a:pt x="170" y="96"/>
                  </a:lnTo>
                  <a:lnTo>
                    <a:pt x="168" y="100"/>
                  </a:lnTo>
                  <a:lnTo>
                    <a:pt x="166" y="100"/>
                  </a:lnTo>
                  <a:lnTo>
                    <a:pt x="164" y="102"/>
                  </a:lnTo>
                  <a:lnTo>
                    <a:pt x="168" y="114"/>
                  </a:lnTo>
                  <a:lnTo>
                    <a:pt x="170" y="116"/>
                  </a:lnTo>
                  <a:lnTo>
                    <a:pt x="170" y="126"/>
                  </a:lnTo>
                  <a:lnTo>
                    <a:pt x="164" y="132"/>
                  </a:lnTo>
                  <a:lnTo>
                    <a:pt x="156" y="140"/>
                  </a:lnTo>
                  <a:lnTo>
                    <a:pt x="152" y="138"/>
                  </a:lnTo>
                  <a:lnTo>
                    <a:pt x="154" y="134"/>
                  </a:lnTo>
                  <a:lnTo>
                    <a:pt x="154" y="132"/>
                  </a:lnTo>
                  <a:lnTo>
                    <a:pt x="154" y="128"/>
                  </a:lnTo>
                  <a:lnTo>
                    <a:pt x="150" y="130"/>
                  </a:lnTo>
                  <a:lnTo>
                    <a:pt x="148" y="132"/>
                  </a:lnTo>
                  <a:lnTo>
                    <a:pt x="148" y="136"/>
                  </a:lnTo>
                  <a:lnTo>
                    <a:pt x="146" y="140"/>
                  </a:lnTo>
                  <a:lnTo>
                    <a:pt x="142" y="144"/>
                  </a:lnTo>
                  <a:lnTo>
                    <a:pt x="140" y="146"/>
                  </a:lnTo>
                  <a:lnTo>
                    <a:pt x="138" y="148"/>
                  </a:lnTo>
                  <a:lnTo>
                    <a:pt x="132" y="152"/>
                  </a:lnTo>
                  <a:lnTo>
                    <a:pt x="130" y="154"/>
                  </a:lnTo>
                  <a:lnTo>
                    <a:pt x="126" y="156"/>
                  </a:lnTo>
                  <a:lnTo>
                    <a:pt x="116" y="166"/>
                  </a:lnTo>
                  <a:lnTo>
                    <a:pt x="108" y="176"/>
                  </a:lnTo>
                  <a:lnTo>
                    <a:pt x="108" y="178"/>
                  </a:lnTo>
                  <a:lnTo>
                    <a:pt x="112" y="178"/>
                  </a:lnTo>
                  <a:lnTo>
                    <a:pt x="120" y="180"/>
                  </a:lnTo>
                  <a:lnTo>
                    <a:pt x="128" y="178"/>
                  </a:lnTo>
                  <a:lnTo>
                    <a:pt x="132" y="176"/>
                  </a:lnTo>
                  <a:lnTo>
                    <a:pt x="136" y="174"/>
                  </a:lnTo>
                  <a:lnTo>
                    <a:pt x="134" y="174"/>
                  </a:lnTo>
                  <a:lnTo>
                    <a:pt x="128" y="174"/>
                  </a:lnTo>
                  <a:lnTo>
                    <a:pt x="126" y="176"/>
                  </a:lnTo>
                  <a:lnTo>
                    <a:pt x="122" y="176"/>
                  </a:lnTo>
                  <a:lnTo>
                    <a:pt x="118" y="178"/>
                  </a:lnTo>
                  <a:lnTo>
                    <a:pt x="114" y="174"/>
                  </a:lnTo>
                  <a:lnTo>
                    <a:pt x="116" y="168"/>
                  </a:lnTo>
                  <a:lnTo>
                    <a:pt x="128" y="160"/>
                  </a:lnTo>
                  <a:lnTo>
                    <a:pt x="134" y="154"/>
                  </a:lnTo>
                  <a:lnTo>
                    <a:pt x="138" y="152"/>
                  </a:lnTo>
                  <a:lnTo>
                    <a:pt x="144" y="150"/>
                  </a:lnTo>
                  <a:lnTo>
                    <a:pt x="154" y="146"/>
                  </a:lnTo>
                  <a:lnTo>
                    <a:pt x="156" y="142"/>
                  </a:lnTo>
                  <a:lnTo>
                    <a:pt x="176" y="126"/>
                  </a:lnTo>
                  <a:lnTo>
                    <a:pt x="180" y="128"/>
                  </a:lnTo>
                  <a:lnTo>
                    <a:pt x="178" y="148"/>
                  </a:lnTo>
                  <a:lnTo>
                    <a:pt x="172" y="148"/>
                  </a:lnTo>
                  <a:lnTo>
                    <a:pt x="166" y="150"/>
                  </a:lnTo>
                  <a:lnTo>
                    <a:pt x="164" y="158"/>
                  </a:lnTo>
                  <a:lnTo>
                    <a:pt x="162" y="162"/>
                  </a:lnTo>
                  <a:lnTo>
                    <a:pt x="160" y="160"/>
                  </a:lnTo>
                  <a:lnTo>
                    <a:pt x="158" y="156"/>
                  </a:lnTo>
                  <a:lnTo>
                    <a:pt x="158" y="154"/>
                  </a:lnTo>
                  <a:lnTo>
                    <a:pt x="156" y="156"/>
                  </a:lnTo>
                  <a:lnTo>
                    <a:pt x="154" y="168"/>
                  </a:lnTo>
                  <a:lnTo>
                    <a:pt x="160" y="166"/>
                  </a:lnTo>
                  <a:lnTo>
                    <a:pt x="162" y="166"/>
                  </a:lnTo>
                  <a:lnTo>
                    <a:pt x="166" y="164"/>
                  </a:lnTo>
                  <a:lnTo>
                    <a:pt x="166" y="176"/>
                  </a:lnTo>
                  <a:lnTo>
                    <a:pt x="154" y="198"/>
                  </a:lnTo>
                  <a:lnTo>
                    <a:pt x="152" y="198"/>
                  </a:lnTo>
                  <a:lnTo>
                    <a:pt x="146" y="192"/>
                  </a:lnTo>
                  <a:lnTo>
                    <a:pt x="148" y="190"/>
                  </a:lnTo>
                  <a:lnTo>
                    <a:pt x="152" y="186"/>
                  </a:lnTo>
                  <a:lnTo>
                    <a:pt x="152" y="182"/>
                  </a:lnTo>
                  <a:lnTo>
                    <a:pt x="144" y="188"/>
                  </a:lnTo>
                  <a:lnTo>
                    <a:pt x="138" y="194"/>
                  </a:lnTo>
                  <a:lnTo>
                    <a:pt x="140" y="198"/>
                  </a:lnTo>
                  <a:lnTo>
                    <a:pt x="136" y="204"/>
                  </a:lnTo>
                  <a:lnTo>
                    <a:pt x="134" y="204"/>
                  </a:lnTo>
                  <a:lnTo>
                    <a:pt x="132" y="204"/>
                  </a:lnTo>
                  <a:lnTo>
                    <a:pt x="132" y="200"/>
                  </a:lnTo>
                  <a:lnTo>
                    <a:pt x="132" y="194"/>
                  </a:lnTo>
                  <a:lnTo>
                    <a:pt x="134" y="192"/>
                  </a:lnTo>
                  <a:lnTo>
                    <a:pt x="138" y="190"/>
                  </a:lnTo>
                  <a:lnTo>
                    <a:pt x="140" y="184"/>
                  </a:lnTo>
                  <a:lnTo>
                    <a:pt x="138" y="180"/>
                  </a:lnTo>
                  <a:lnTo>
                    <a:pt x="136" y="184"/>
                  </a:lnTo>
                  <a:lnTo>
                    <a:pt x="130" y="188"/>
                  </a:lnTo>
                  <a:lnTo>
                    <a:pt x="126" y="190"/>
                  </a:lnTo>
                  <a:lnTo>
                    <a:pt x="124" y="190"/>
                  </a:lnTo>
                  <a:lnTo>
                    <a:pt x="122" y="194"/>
                  </a:lnTo>
                  <a:lnTo>
                    <a:pt x="118" y="198"/>
                  </a:lnTo>
                  <a:lnTo>
                    <a:pt x="116" y="200"/>
                  </a:lnTo>
                  <a:lnTo>
                    <a:pt x="110" y="200"/>
                  </a:lnTo>
                  <a:lnTo>
                    <a:pt x="108" y="202"/>
                  </a:lnTo>
                  <a:lnTo>
                    <a:pt x="106" y="206"/>
                  </a:lnTo>
                  <a:lnTo>
                    <a:pt x="108" y="206"/>
                  </a:lnTo>
                  <a:lnTo>
                    <a:pt x="116" y="206"/>
                  </a:lnTo>
                  <a:lnTo>
                    <a:pt x="118" y="216"/>
                  </a:lnTo>
                  <a:close/>
                </a:path>
              </a:pathLst>
            </a:custGeom>
            <a:grpFill/>
            <a:ln w="3175" cmpd="sng">
              <a:solidFill>
                <a:srgbClr val="808080"/>
              </a:solidFill>
              <a:round/>
              <a:headEnd/>
              <a:tailEnd/>
            </a:ln>
          </p:spPr>
          <p:txBody>
            <a:bodyPr/>
            <a:lstStyle/>
            <a:p>
              <a:pPr>
                <a:defRPr/>
              </a:pPr>
              <a:endParaRPr lang="en-US" dirty="0"/>
            </a:p>
          </p:txBody>
        </p:sp>
        <p:sp>
          <p:nvSpPr>
            <p:cNvPr id="2218" name="Freeform 1039"/>
            <p:cNvSpPr>
              <a:spLocks/>
            </p:cNvSpPr>
            <p:nvPr/>
          </p:nvSpPr>
          <p:spPr bwMode="auto">
            <a:xfrm>
              <a:off x="708" y="576"/>
              <a:ext cx="24" cy="14"/>
            </a:xfrm>
            <a:custGeom>
              <a:avLst/>
              <a:gdLst>
                <a:gd name="T0" fmla="*/ 14 w 24"/>
                <a:gd name="T1" fmla="*/ 0 h 14"/>
                <a:gd name="T2" fmla="*/ 16 w 24"/>
                <a:gd name="T3" fmla="*/ 0 h 14"/>
                <a:gd name="T4" fmla="*/ 18 w 24"/>
                <a:gd name="T5" fmla="*/ 0 h 14"/>
                <a:gd name="T6" fmla="*/ 18 w 24"/>
                <a:gd name="T7" fmla="*/ 2 h 14"/>
                <a:gd name="T8" fmla="*/ 22 w 24"/>
                <a:gd name="T9" fmla="*/ 6 h 14"/>
                <a:gd name="T10" fmla="*/ 24 w 24"/>
                <a:gd name="T11" fmla="*/ 10 h 14"/>
                <a:gd name="T12" fmla="*/ 18 w 24"/>
                <a:gd name="T13" fmla="*/ 14 h 14"/>
                <a:gd name="T14" fmla="*/ 10 w 24"/>
                <a:gd name="T15" fmla="*/ 14 h 14"/>
                <a:gd name="T16" fmla="*/ 8 w 24"/>
                <a:gd name="T17" fmla="*/ 14 h 14"/>
                <a:gd name="T18" fmla="*/ 2 w 24"/>
                <a:gd name="T19" fmla="*/ 10 h 14"/>
                <a:gd name="T20" fmla="*/ 0 w 24"/>
                <a:gd name="T21" fmla="*/ 10 h 14"/>
                <a:gd name="T22" fmla="*/ 0 w 24"/>
                <a:gd name="T23" fmla="*/ 6 h 14"/>
                <a:gd name="T24" fmla="*/ 2 w 24"/>
                <a:gd name="T25" fmla="*/ 6 h 14"/>
                <a:gd name="T26" fmla="*/ 10 w 24"/>
                <a:gd name="T27" fmla="*/ 0 h 14"/>
                <a:gd name="T28" fmla="*/ 12 w 24"/>
                <a:gd name="T29" fmla="*/ 0 h 14"/>
                <a:gd name="T30" fmla="*/ 14 w 24"/>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14">
                  <a:moveTo>
                    <a:pt x="14" y="0"/>
                  </a:moveTo>
                  <a:lnTo>
                    <a:pt x="16" y="0"/>
                  </a:lnTo>
                  <a:lnTo>
                    <a:pt x="18" y="0"/>
                  </a:lnTo>
                  <a:lnTo>
                    <a:pt x="18" y="2"/>
                  </a:lnTo>
                  <a:lnTo>
                    <a:pt x="22" y="6"/>
                  </a:lnTo>
                  <a:lnTo>
                    <a:pt x="24" y="10"/>
                  </a:lnTo>
                  <a:lnTo>
                    <a:pt x="18" y="14"/>
                  </a:lnTo>
                  <a:lnTo>
                    <a:pt x="10" y="14"/>
                  </a:lnTo>
                  <a:lnTo>
                    <a:pt x="8" y="14"/>
                  </a:lnTo>
                  <a:lnTo>
                    <a:pt x="2" y="10"/>
                  </a:lnTo>
                  <a:lnTo>
                    <a:pt x="0" y="10"/>
                  </a:lnTo>
                  <a:lnTo>
                    <a:pt x="0" y="6"/>
                  </a:lnTo>
                  <a:lnTo>
                    <a:pt x="2" y="6"/>
                  </a:lnTo>
                  <a:lnTo>
                    <a:pt x="10" y="0"/>
                  </a:lnTo>
                  <a:lnTo>
                    <a:pt x="12" y="0"/>
                  </a:lnTo>
                  <a:lnTo>
                    <a:pt x="14" y="0"/>
                  </a:lnTo>
                  <a:close/>
                </a:path>
              </a:pathLst>
            </a:custGeom>
            <a:grpFill/>
            <a:ln w="3175" cmpd="sng">
              <a:solidFill>
                <a:srgbClr val="808080"/>
              </a:solidFill>
              <a:round/>
              <a:headEnd/>
              <a:tailEnd/>
            </a:ln>
          </p:spPr>
          <p:txBody>
            <a:bodyPr/>
            <a:lstStyle/>
            <a:p>
              <a:pPr>
                <a:defRPr/>
              </a:pPr>
              <a:endParaRPr lang="en-US" dirty="0"/>
            </a:p>
          </p:txBody>
        </p:sp>
        <p:sp>
          <p:nvSpPr>
            <p:cNvPr id="2219" name="Freeform 1040"/>
            <p:cNvSpPr>
              <a:spLocks/>
            </p:cNvSpPr>
            <p:nvPr/>
          </p:nvSpPr>
          <p:spPr bwMode="auto">
            <a:xfrm>
              <a:off x="694" y="580"/>
              <a:ext cx="14" cy="24"/>
            </a:xfrm>
            <a:custGeom>
              <a:avLst/>
              <a:gdLst>
                <a:gd name="T0" fmla="*/ 8 w 14"/>
                <a:gd name="T1" fmla="*/ 4 h 24"/>
                <a:gd name="T2" fmla="*/ 10 w 14"/>
                <a:gd name="T3" fmla="*/ 10 h 24"/>
                <a:gd name="T4" fmla="*/ 14 w 14"/>
                <a:gd name="T5" fmla="*/ 14 h 24"/>
                <a:gd name="T6" fmla="*/ 12 w 14"/>
                <a:gd name="T7" fmla="*/ 24 h 24"/>
                <a:gd name="T8" fmla="*/ 10 w 14"/>
                <a:gd name="T9" fmla="*/ 24 h 24"/>
                <a:gd name="T10" fmla="*/ 4 w 14"/>
                <a:gd name="T11" fmla="*/ 18 h 24"/>
                <a:gd name="T12" fmla="*/ 2 w 14"/>
                <a:gd name="T13" fmla="*/ 16 h 24"/>
                <a:gd name="T14" fmla="*/ 0 w 14"/>
                <a:gd name="T15" fmla="*/ 14 h 24"/>
                <a:gd name="T16" fmla="*/ 0 w 14"/>
                <a:gd name="T17" fmla="*/ 12 h 24"/>
                <a:gd name="T18" fmla="*/ 0 w 14"/>
                <a:gd name="T19" fmla="*/ 8 h 24"/>
                <a:gd name="T20" fmla="*/ 0 w 14"/>
                <a:gd name="T21" fmla="*/ 2 h 24"/>
                <a:gd name="T22" fmla="*/ 4 w 14"/>
                <a:gd name="T23" fmla="*/ 0 h 24"/>
                <a:gd name="T24" fmla="*/ 8 w 14"/>
                <a:gd name="T25" fmla="*/ 2 h 24"/>
                <a:gd name="T26" fmla="*/ 8 w 14"/>
                <a:gd name="T27" fmla="*/ 4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24">
                  <a:moveTo>
                    <a:pt x="8" y="4"/>
                  </a:moveTo>
                  <a:lnTo>
                    <a:pt x="10" y="10"/>
                  </a:lnTo>
                  <a:lnTo>
                    <a:pt x="14" y="14"/>
                  </a:lnTo>
                  <a:lnTo>
                    <a:pt x="12" y="24"/>
                  </a:lnTo>
                  <a:lnTo>
                    <a:pt x="10" y="24"/>
                  </a:lnTo>
                  <a:lnTo>
                    <a:pt x="4" y="18"/>
                  </a:lnTo>
                  <a:lnTo>
                    <a:pt x="2" y="16"/>
                  </a:lnTo>
                  <a:lnTo>
                    <a:pt x="0" y="14"/>
                  </a:lnTo>
                  <a:lnTo>
                    <a:pt x="0" y="12"/>
                  </a:lnTo>
                  <a:lnTo>
                    <a:pt x="0" y="8"/>
                  </a:lnTo>
                  <a:lnTo>
                    <a:pt x="0" y="2"/>
                  </a:lnTo>
                  <a:lnTo>
                    <a:pt x="4" y="0"/>
                  </a:lnTo>
                  <a:lnTo>
                    <a:pt x="8" y="2"/>
                  </a:lnTo>
                  <a:lnTo>
                    <a:pt x="8" y="4"/>
                  </a:lnTo>
                  <a:close/>
                </a:path>
              </a:pathLst>
            </a:custGeom>
            <a:grpFill/>
            <a:ln w="3175" cmpd="sng">
              <a:solidFill>
                <a:srgbClr val="808080"/>
              </a:solidFill>
              <a:round/>
              <a:headEnd/>
              <a:tailEnd/>
            </a:ln>
          </p:spPr>
          <p:txBody>
            <a:bodyPr/>
            <a:lstStyle/>
            <a:p>
              <a:pPr>
                <a:defRPr/>
              </a:pPr>
              <a:endParaRPr lang="en-US" dirty="0"/>
            </a:p>
          </p:txBody>
        </p:sp>
        <p:sp>
          <p:nvSpPr>
            <p:cNvPr id="2220" name="Freeform 1041"/>
            <p:cNvSpPr>
              <a:spLocks/>
            </p:cNvSpPr>
            <p:nvPr/>
          </p:nvSpPr>
          <p:spPr bwMode="auto">
            <a:xfrm>
              <a:off x="710" y="594"/>
              <a:ext cx="10" cy="18"/>
            </a:xfrm>
            <a:custGeom>
              <a:avLst/>
              <a:gdLst>
                <a:gd name="T0" fmla="*/ 8 w 10"/>
                <a:gd name="T1" fmla="*/ 0 h 18"/>
                <a:gd name="T2" fmla="*/ 8 w 10"/>
                <a:gd name="T3" fmla="*/ 4 h 18"/>
                <a:gd name="T4" fmla="*/ 10 w 10"/>
                <a:gd name="T5" fmla="*/ 12 h 18"/>
                <a:gd name="T6" fmla="*/ 10 w 10"/>
                <a:gd name="T7" fmla="*/ 14 h 18"/>
                <a:gd name="T8" fmla="*/ 8 w 10"/>
                <a:gd name="T9" fmla="*/ 16 h 18"/>
                <a:gd name="T10" fmla="*/ 8 w 10"/>
                <a:gd name="T11" fmla="*/ 18 h 18"/>
                <a:gd name="T12" fmla="*/ 6 w 10"/>
                <a:gd name="T13" fmla="*/ 18 h 18"/>
                <a:gd name="T14" fmla="*/ 6 w 10"/>
                <a:gd name="T15" fmla="*/ 16 h 18"/>
                <a:gd name="T16" fmla="*/ 4 w 10"/>
                <a:gd name="T17" fmla="*/ 16 h 18"/>
                <a:gd name="T18" fmla="*/ 0 w 10"/>
                <a:gd name="T19" fmla="*/ 10 h 18"/>
                <a:gd name="T20" fmla="*/ 0 w 10"/>
                <a:gd name="T21" fmla="*/ 8 h 18"/>
                <a:gd name="T22" fmla="*/ 0 w 10"/>
                <a:gd name="T23" fmla="*/ 6 h 18"/>
                <a:gd name="T24" fmla="*/ 4 w 10"/>
                <a:gd name="T25" fmla="*/ 0 h 18"/>
                <a:gd name="T26" fmla="*/ 8 w 10"/>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 h="18">
                  <a:moveTo>
                    <a:pt x="8" y="0"/>
                  </a:moveTo>
                  <a:lnTo>
                    <a:pt x="8" y="4"/>
                  </a:lnTo>
                  <a:lnTo>
                    <a:pt x="10" y="12"/>
                  </a:lnTo>
                  <a:lnTo>
                    <a:pt x="10" y="14"/>
                  </a:lnTo>
                  <a:lnTo>
                    <a:pt x="8" y="16"/>
                  </a:lnTo>
                  <a:lnTo>
                    <a:pt x="8" y="18"/>
                  </a:lnTo>
                  <a:lnTo>
                    <a:pt x="6" y="18"/>
                  </a:lnTo>
                  <a:lnTo>
                    <a:pt x="6" y="16"/>
                  </a:lnTo>
                  <a:lnTo>
                    <a:pt x="4" y="16"/>
                  </a:lnTo>
                  <a:lnTo>
                    <a:pt x="0" y="10"/>
                  </a:lnTo>
                  <a:lnTo>
                    <a:pt x="0" y="8"/>
                  </a:lnTo>
                  <a:lnTo>
                    <a:pt x="0" y="6"/>
                  </a:lnTo>
                  <a:lnTo>
                    <a:pt x="4" y="0"/>
                  </a:lnTo>
                  <a:lnTo>
                    <a:pt x="8" y="0"/>
                  </a:lnTo>
                  <a:close/>
                </a:path>
              </a:pathLst>
            </a:custGeom>
            <a:grpFill/>
            <a:ln w="3175" cmpd="sng">
              <a:solidFill>
                <a:srgbClr val="808080"/>
              </a:solidFill>
              <a:round/>
              <a:headEnd/>
              <a:tailEnd/>
            </a:ln>
          </p:spPr>
          <p:txBody>
            <a:bodyPr/>
            <a:lstStyle/>
            <a:p>
              <a:pPr>
                <a:defRPr/>
              </a:pPr>
              <a:endParaRPr lang="en-US" dirty="0"/>
            </a:p>
          </p:txBody>
        </p:sp>
        <p:sp>
          <p:nvSpPr>
            <p:cNvPr id="2221" name="Freeform 1042"/>
            <p:cNvSpPr>
              <a:spLocks/>
            </p:cNvSpPr>
            <p:nvPr/>
          </p:nvSpPr>
          <p:spPr bwMode="auto">
            <a:xfrm>
              <a:off x="716" y="618"/>
              <a:ext cx="24" cy="60"/>
            </a:xfrm>
            <a:custGeom>
              <a:avLst/>
              <a:gdLst>
                <a:gd name="T0" fmla="*/ 20 w 24"/>
                <a:gd name="T1" fmla="*/ 0 h 60"/>
                <a:gd name="T2" fmla="*/ 22 w 24"/>
                <a:gd name="T3" fmla="*/ 10 h 60"/>
                <a:gd name="T4" fmla="*/ 22 w 24"/>
                <a:gd name="T5" fmla="*/ 12 h 60"/>
                <a:gd name="T6" fmla="*/ 22 w 24"/>
                <a:gd name="T7" fmla="*/ 14 h 60"/>
                <a:gd name="T8" fmla="*/ 20 w 24"/>
                <a:gd name="T9" fmla="*/ 14 h 60"/>
                <a:gd name="T10" fmla="*/ 18 w 24"/>
                <a:gd name="T11" fmla="*/ 14 h 60"/>
                <a:gd name="T12" fmla="*/ 16 w 24"/>
                <a:gd name="T13" fmla="*/ 12 h 60"/>
                <a:gd name="T14" fmla="*/ 14 w 24"/>
                <a:gd name="T15" fmla="*/ 12 h 60"/>
                <a:gd name="T16" fmla="*/ 8 w 24"/>
                <a:gd name="T17" fmla="*/ 16 h 60"/>
                <a:gd name="T18" fmla="*/ 8 w 24"/>
                <a:gd name="T19" fmla="*/ 18 h 60"/>
                <a:gd name="T20" fmla="*/ 10 w 24"/>
                <a:gd name="T21" fmla="*/ 20 h 60"/>
                <a:gd name="T22" fmla="*/ 10 w 24"/>
                <a:gd name="T23" fmla="*/ 22 h 60"/>
                <a:gd name="T24" fmla="*/ 12 w 24"/>
                <a:gd name="T25" fmla="*/ 22 h 60"/>
                <a:gd name="T26" fmla="*/ 12 w 24"/>
                <a:gd name="T27" fmla="*/ 24 h 60"/>
                <a:gd name="T28" fmla="*/ 16 w 24"/>
                <a:gd name="T29" fmla="*/ 36 h 60"/>
                <a:gd name="T30" fmla="*/ 24 w 24"/>
                <a:gd name="T31" fmla="*/ 46 h 60"/>
                <a:gd name="T32" fmla="*/ 24 w 24"/>
                <a:gd name="T33" fmla="*/ 54 h 60"/>
                <a:gd name="T34" fmla="*/ 22 w 24"/>
                <a:gd name="T35" fmla="*/ 56 h 60"/>
                <a:gd name="T36" fmla="*/ 20 w 24"/>
                <a:gd name="T37" fmla="*/ 60 h 60"/>
                <a:gd name="T38" fmla="*/ 16 w 24"/>
                <a:gd name="T39" fmla="*/ 58 h 60"/>
                <a:gd name="T40" fmla="*/ 10 w 24"/>
                <a:gd name="T41" fmla="*/ 48 h 60"/>
                <a:gd name="T42" fmla="*/ 8 w 24"/>
                <a:gd name="T43" fmla="*/ 44 h 60"/>
                <a:gd name="T44" fmla="*/ 6 w 24"/>
                <a:gd name="T45" fmla="*/ 36 h 60"/>
                <a:gd name="T46" fmla="*/ 0 w 24"/>
                <a:gd name="T47" fmla="*/ 18 h 60"/>
                <a:gd name="T48" fmla="*/ 0 w 24"/>
                <a:gd name="T49" fmla="*/ 16 h 60"/>
                <a:gd name="T50" fmla="*/ 0 w 24"/>
                <a:gd name="T51" fmla="*/ 14 h 60"/>
                <a:gd name="T52" fmla="*/ 12 w 24"/>
                <a:gd name="T53" fmla="*/ 0 h 60"/>
                <a:gd name="T54" fmla="*/ 20 w 24"/>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 h="60">
                  <a:moveTo>
                    <a:pt x="20" y="0"/>
                  </a:moveTo>
                  <a:lnTo>
                    <a:pt x="22" y="10"/>
                  </a:lnTo>
                  <a:lnTo>
                    <a:pt x="22" y="12"/>
                  </a:lnTo>
                  <a:lnTo>
                    <a:pt x="22" y="14"/>
                  </a:lnTo>
                  <a:lnTo>
                    <a:pt x="20" y="14"/>
                  </a:lnTo>
                  <a:lnTo>
                    <a:pt x="18" y="14"/>
                  </a:lnTo>
                  <a:lnTo>
                    <a:pt x="16" y="12"/>
                  </a:lnTo>
                  <a:lnTo>
                    <a:pt x="14" y="12"/>
                  </a:lnTo>
                  <a:lnTo>
                    <a:pt x="8" y="16"/>
                  </a:lnTo>
                  <a:lnTo>
                    <a:pt x="8" y="18"/>
                  </a:lnTo>
                  <a:lnTo>
                    <a:pt x="10" y="20"/>
                  </a:lnTo>
                  <a:lnTo>
                    <a:pt x="10" y="22"/>
                  </a:lnTo>
                  <a:lnTo>
                    <a:pt x="12" y="22"/>
                  </a:lnTo>
                  <a:lnTo>
                    <a:pt x="12" y="24"/>
                  </a:lnTo>
                  <a:lnTo>
                    <a:pt x="16" y="36"/>
                  </a:lnTo>
                  <a:lnTo>
                    <a:pt x="24" y="46"/>
                  </a:lnTo>
                  <a:lnTo>
                    <a:pt x="24" y="54"/>
                  </a:lnTo>
                  <a:lnTo>
                    <a:pt x="22" y="56"/>
                  </a:lnTo>
                  <a:lnTo>
                    <a:pt x="20" y="60"/>
                  </a:lnTo>
                  <a:lnTo>
                    <a:pt x="16" y="58"/>
                  </a:lnTo>
                  <a:lnTo>
                    <a:pt x="10" y="48"/>
                  </a:lnTo>
                  <a:lnTo>
                    <a:pt x="8" y="44"/>
                  </a:lnTo>
                  <a:lnTo>
                    <a:pt x="6" y="36"/>
                  </a:lnTo>
                  <a:lnTo>
                    <a:pt x="0" y="18"/>
                  </a:lnTo>
                  <a:lnTo>
                    <a:pt x="0" y="16"/>
                  </a:lnTo>
                  <a:lnTo>
                    <a:pt x="0" y="14"/>
                  </a:lnTo>
                  <a:lnTo>
                    <a:pt x="12" y="0"/>
                  </a:lnTo>
                  <a:lnTo>
                    <a:pt x="20" y="0"/>
                  </a:lnTo>
                  <a:close/>
                </a:path>
              </a:pathLst>
            </a:custGeom>
            <a:grpFill/>
            <a:ln w="3175" cmpd="sng">
              <a:solidFill>
                <a:srgbClr val="808080"/>
              </a:solidFill>
              <a:round/>
              <a:headEnd/>
              <a:tailEnd/>
            </a:ln>
          </p:spPr>
          <p:txBody>
            <a:bodyPr/>
            <a:lstStyle/>
            <a:p>
              <a:pPr>
                <a:defRPr/>
              </a:pPr>
              <a:endParaRPr lang="en-US" dirty="0"/>
            </a:p>
          </p:txBody>
        </p:sp>
        <p:sp>
          <p:nvSpPr>
            <p:cNvPr id="2222" name="Freeform 1043"/>
            <p:cNvSpPr>
              <a:spLocks/>
            </p:cNvSpPr>
            <p:nvPr/>
          </p:nvSpPr>
          <p:spPr bwMode="auto">
            <a:xfrm>
              <a:off x="704" y="720"/>
              <a:ext cx="12" cy="20"/>
            </a:xfrm>
            <a:custGeom>
              <a:avLst/>
              <a:gdLst>
                <a:gd name="T0" fmla="*/ 12 w 12"/>
                <a:gd name="T1" fmla="*/ 16 h 20"/>
                <a:gd name="T2" fmla="*/ 10 w 12"/>
                <a:gd name="T3" fmla="*/ 16 h 20"/>
                <a:gd name="T4" fmla="*/ 2 w 12"/>
                <a:gd name="T5" fmla="*/ 20 h 20"/>
                <a:gd name="T6" fmla="*/ 0 w 12"/>
                <a:gd name="T7" fmla="*/ 20 h 20"/>
                <a:gd name="T8" fmla="*/ 0 w 12"/>
                <a:gd name="T9" fmla="*/ 18 h 20"/>
                <a:gd name="T10" fmla="*/ 0 w 12"/>
                <a:gd name="T11" fmla="*/ 16 h 20"/>
                <a:gd name="T12" fmla="*/ 2 w 12"/>
                <a:gd name="T13" fmla="*/ 12 h 20"/>
                <a:gd name="T14" fmla="*/ 4 w 12"/>
                <a:gd name="T15" fmla="*/ 6 h 20"/>
                <a:gd name="T16" fmla="*/ 10 w 12"/>
                <a:gd name="T17" fmla="*/ 0 h 20"/>
                <a:gd name="T18" fmla="*/ 10 w 12"/>
                <a:gd name="T19" fmla="*/ 4 h 20"/>
                <a:gd name="T20" fmla="*/ 10 w 12"/>
                <a:gd name="T21" fmla="*/ 12 h 20"/>
                <a:gd name="T22" fmla="*/ 12 w 12"/>
                <a:gd name="T23" fmla="*/ 16 h 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 h="20">
                  <a:moveTo>
                    <a:pt x="12" y="16"/>
                  </a:moveTo>
                  <a:lnTo>
                    <a:pt x="10" y="16"/>
                  </a:lnTo>
                  <a:lnTo>
                    <a:pt x="2" y="20"/>
                  </a:lnTo>
                  <a:lnTo>
                    <a:pt x="0" y="20"/>
                  </a:lnTo>
                  <a:lnTo>
                    <a:pt x="0" y="18"/>
                  </a:lnTo>
                  <a:lnTo>
                    <a:pt x="0" y="16"/>
                  </a:lnTo>
                  <a:lnTo>
                    <a:pt x="2" y="12"/>
                  </a:lnTo>
                  <a:lnTo>
                    <a:pt x="4" y="6"/>
                  </a:lnTo>
                  <a:lnTo>
                    <a:pt x="10" y="0"/>
                  </a:lnTo>
                  <a:lnTo>
                    <a:pt x="10" y="4"/>
                  </a:lnTo>
                  <a:lnTo>
                    <a:pt x="10" y="12"/>
                  </a:lnTo>
                  <a:lnTo>
                    <a:pt x="12" y="16"/>
                  </a:lnTo>
                  <a:close/>
                </a:path>
              </a:pathLst>
            </a:custGeom>
            <a:grpFill/>
            <a:ln w="3175" cmpd="sng">
              <a:solidFill>
                <a:srgbClr val="808080"/>
              </a:solidFill>
              <a:round/>
              <a:headEnd/>
              <a:tailEnd/>
            </a:ln>
          </p:spPr>
          <p:txBody>
            <a:bodyPr/>
            <a:lstStyle/>
            <a:p>
              <a:pPr>
                <a:defRPr/>
              </a:pPr>
              <a:endParaRPr lang="en-US" dirty="0"/>
            </a:p>
          </p:txBody>
        </p:sp>
      </p:grpSp>
      <p:sp>
        <p:nvSpPr>
          <p:cNvPr id="2053" name="Freeform 1044"/>
          <p:cNvSpPr>
            <a:spLocks/>
          </p:cNvSpPr>
          <p:nvPr/>
        </p:nvSpPr>
        <p:spPr bwMode="auto">
          <a:xfrm>
            <a:off x="1903414" y="1320800"/>
            <a:ext cx="1273175" cy="1003300"/>
          </a:xfrm>
          <a:custGeom>
            <a:avLst/>
            <a:gdLst>
              <a:gd name="T0" fmla="*/ 0 w 802"/>
              <a:gd name="T1" fmla="*/ 2147483647 h 632"/>
              <a:gd name="T2" fmla="*/ 2147483647 w 802"/>
              <a:gd name="T3" fmla="*/ 2147483647 h 632"/>
              <a:gd name="T4" fmla="*/ 2147483647 w 802"/>
              <a:gd name="T5" fmla="*/ 2147483647 h 632"/>
              <a:gd name="T6" fmla="*/ 2147483647 w 802"/>
              <a:gd name="T7" fmla="*/ 2147483647 h 632"/>
              <a:gd name="T8" fmla="*/ 2147483647 w 802"/>
              <a:gd name="T9" fmla="*/ 2147483647 h 632"/>
              <a:gd name="T10" fmla="*/ 2147483647 w 802"/>
              <a:gd name="T11" fmla="*/ 2147483647 h 632"/>
              <a:gd name="T12" fmla="*/ 2147483647 w 802"/>
              <a:gd name="T13" fmla="*/ 2147483647 h 632"/>
              <a:gd name="T14" fmla="*/ 2147483647 w 802"/>
              <a:gd name="T15" fmla="*/ 2147483647 h 632"/>
              <a:gd name="T16" fmla="*/ 2147483647 w 802"/>
              <a:gd name="T17" fmla="*/ 2147483647 h 632"/>
              <a:gd name="T18" fmla="*/ 2147483647 w 802"/>
              <a:gd name="T19" fmla="*/ 2147483647 h 632"/>
              <a:gd name="T20" fmla="*/ 2147483647 w 802"/>
              <a:gd name="T21" fmla="*/ 2147483647 h 632"/>
              <a:gd name="T22" fmla="*/ 2147483647 w 802"/>
              <a:gd name="T23" fmla="*/ 2147483647 h 632"/>
              <a:gd name="T24" fmla="*/ 2147483647 w 802"/>
              <a:gd name="T25" fmla="*/ 2147483647 h 632"/>
              <a:gd name="T26" fmla="*/ 2147483647 w 802"/>
              <a:gd name="T27" fmla="*/ 2147483647 h 632"/>
              <a:gd name="T28" fmla="*/ 2147483647 w 802"/>
              <a:gd name="T29" fmla="*/ 2147483647 h 632"/>
              <a:gd name="T30" fmla="*/ 2147483647 w 802"/>
              <a:gd name="T31" fmla="*/ 0 h 632"/>
              <a:gd name="T32" fmla="*/ 2147483647 w 802"/>
              <a:gd name="T33" fmla="*/ 2147483647 h 632"/>
              <a:gd name="T34" fmla="*/ 2147483647 w 802"/>
              <a:gd name="T35" fmla="*/ 2147483647 h 632"/>
              <a:gd name="T36" fmla="*/ 2147483647 w 802"/>
              <a:gd name="T37" fmla="*/ 2147483647 h 632"/>
              <a:gd name="T38" fmla="*/ 2147483647 w 802"/>
              <a:gd name="T39" fmla="*/ 2147483647 h 632"/>
              <a:gd name="T40" fmla="*/ 2147483647 w 802"/>
              <a:gd name="T41" fmla="*/ 2147483647 h 632"/>
              <a:gd name="T42" fmla="*/ 2147483647 w 802"/>
              <a:gd name="T43" fmla="*/ 2147483647 h 632"/>
              <a:gd name="T44" fmla="*/ 2147483647 w 802"/>
              <a:gd name="T45" fmla="*/ 2147483647 h 632"/>
              <a:gd name="T46" fmla="*/ 2147483647 w 802"/>
              <a:gd name="T47" fmla="*/ 2147483647 h 632"/>
              <a:gd name="T48" fmla="*/ 2147483647 w 802"/>
              <a:gd name="T49" fmla="*/ 2147483647 h 632"/>
              <a:gd name="T50" fmla="*/ 2147483647 w 802"/>
              <a:gd name="T51" fmla="*/ 2147483647 h 632"/>
              <a:gd name="T52" fmla="*/ 2147483647 w 802"/>
              <a:gd name="T53" fmla="*/ 2147483647 h 632"/>
              <a:gd name="T54" fmla="*/ 2147483647 w 802"/>
              <a:gd name="T55" fmla="*/ 2147483647 h 632"/>
              <a:gd name="T56" fmla="*/ 2147483647 w 802"/>
              <a:gd name="T57" fmla="*/ 2147483647 h 632"/>
              <a:gd name="T58" fmla="*/ 2147483647 w 802"/>
              <a:gd name="T59" fmla="*/ 2147483647 h 632"/>
              <a:gd name="T60" fmla="*/ 2147483647 w 802"/>
              <a:gd name="T61" fmla="*/ 2147483647 h 632"/>
              <a:gd name="T62" fmla="*/ 2147483647 w 802"/>
              <a:gd name="T63" fmla="*/ 2147483647 h 632"/>
              <a:gd name="T64" fmla="*/ 2147483647 w 802"/>
              <a:gd name="T65" fmla="*/ 2147483647 h 632"/>
              <a:gd name="T66" fmla="*/ 2147483647 w 802"/>
              <a:gd name="T67" fmla="*/ 2147483647 h 632"/>
              <a:gd name="T68" fmla="*/ 2147483647 w 802"/>
              <a:gd name="T69" fmla="*/ 2147483647 h 632"/>
              <a:gd name="T70" fmla="*/ 2147483647 w 802"/>
              <a:gd name="T71" fmla="*/ 2147483647 h 632"/>
              <a:gd name="T72" fmla="*/ 2147483647 w 802"/>
              <a:gd name="T73" fmla="*/ 2147483647 h 632"/>
              <a:gd name="T74" fmla="*/ 2147483647 w 802"/>
              <a:gd name="T75" fmla="*/ 2147483647 h 632"/>
              <a:gd name="T76" fmla="*/ 2147483647 w 802"/>
              <a:gd name="T77" fmla="*/ 2147483647 h 632"/>
              <a:gd name="T78" fmla="*/ 2147483647 w 802"/>
              <a:gd name="T79" fmla="*/ 2147483647 h 632"/>
              <a:gd name="T80" fmla="*/ 2147483647 w 802"/>
              <a:gd name="T81" fmla="*/ 2147483647 h 632"/>
              <a:gd name="T82" fmla="*/ 2147483647 w 802"/>
              <a:gd name="T83" fmla="*/ 2147483647 h 632"/>
              <a:gd name="T84" fmla="*/ 2147483647 w 802"/>
              <a:gd name="T85" fmla="*/ 2147483647 h 632"/>
              <a:gd name="T86" fmla="*/ 2147483647 w 802"/>
              <a:gd name="T87" fmla="*/ 2147483647 h 632"/>
              <a:gd name="T88" fmla="*/ 2147483647 w 802"/>
              <a:gd name="T89" fmla="*/ 2147483647 h 632"/>
              <a:gd name="T90" fmla="*/ 2147483647 w 802"/>
              <a:gd name="T91" fmla="*/ 2147483647 h 632"/>
              <a:gd name="T92" fmla="*/ 2147483647 w 802"/>
              <a:gd name="T93" fmla="*/ 2147483647 h 632"/>
              <a:gd name="T94" fmla="*/ 2147483647 w 802"/>
              <a:gd name="T95" fmla="*/ 2147483647 h 632"/>
              <a:gd name="T96" fmla="*/ 2147483647 w 802"/>
              <a:gd name="T97" fmla="*/ 2147483647 h 632"/>
              <a:gd name="T98" fmla="*/ 2147483647 w 802"/>
              <a:gd name="T99" fmla="*/ 2147483647 h 632"/>
              <a:gd name="T100" fmla="*/ 2147483647 w 802"/>
              <a:gd name="T101" fmla="*/ 2147483647 h 632"/>
              <a:gd name="T102" fmla="*/ 2147483647 w 802"/>
              <a:gd name="T103" fmla="*/ 2147483647 h 632"/>
              <a:gd name="T104" fmla="*/ 2147483647 w 802"/>
              <a:gd name="T105" fmla="*/ 2147483647 h 632"/>
              <a:gd name="T106" fmla="*/ 2147483647 w 802"/>
              <a:gd name="T107" fmla="*/ 2147483647 h 632"/>
              <a:gd name="T108" fmla="*/ 2147483647 w 802"/>
              <a:gd name="T109" fmla="*/ 2147483647 h 632"/>
              <a:gd name="T110" fmla="*/ 2147483647 w 802"/>
              <a:gd name="T111" fmla="*/ 2147483647 h 632"/>
              <a:gd name="T112" fmla="*/ 2147483647 w 802"/>
              <a:gd name="T113" fmla="*/ 2147483647 h 63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02" h="632">
                <a:moveTo>
                  <a:pt x="10" y="464"/>
                </a:moveTo>
                <a:lnTo>
                  <a:pt x="8" y="462"/>
                </a:lnTo>
                <a:lnTo>
                  <a:pt x="4" y="456"/>
                </a:lnTo>
                <a:lnTo>
                  <a:pt x="2" y="454"/>
                </a:lnTo>
                <a:lnTo>
                  <a:pt x="0" y="450"/>
                </a:lnTo>
                <a:lnTo>
                  <a:pt x="0" y="446"/>
                </a:lnTo>
                <a:lnTo>
                  <a:pt x="0" y="442"/>
                </a:lnTo>
                <a:lnTo>
                  <a:pt x="0" y="432"/>
                </a:lnTo>
                <a:lnTo>
                  <a:pt x="2" y="424"/>
                </a:lnTo>
                <a:lnTo>
                  <a:pt x="4" y="416"/>
                </a:lnTo>
                <a:lnTo>
                  <a:pt x="6" y="404"/>
                </a:lnTo>
                <a:lnTo>
                  <a:pt x="10" y="402"/>
                </a:lnTo>
                <a:lnTo>
                  <a:pt x="12" y="398"/>
                </a:lnTo>
                <a:lnTo>
                  <a:pt x="16" y="390"/>
                </a:lnTo>
                <a:lnTo>
                  <a:pt x="16" y="384"/>
                </a:lnTo>
                <a:lnTo>
                  <a:pt x="14" y="382"/>
                </a:lnTo>
                <a:lnTo>
                  <a:pt x="14" y="380"/>
                </a:lnTo>
                <a:lnTo>
                  <a:pt x="10" y="374"/>
                </a:lnTo>
                <a:lnTo>
                  <a:pt x="10" y="364"/>
                </a:lnTo>
                <a:lnTo>
                  <a:pt x="12" y="360"/>
                </a:lnTo>
                <a:lnTo>
                  <a:pt x="14" y="354"/>
                </a:lnTo>
                <a:lnTo>
                  <a:pt x="16" y="354"/>
                </a:lnTo>
                <a:lnTo>
                  <a:pt x="18" y="352"/>
                </a:lnTo>
                <a:lnTo>
                  <a:pt x="20" y="350"/>
                </a:lnTo>
                <a:lnTo>
                  <a:pt x="28" y="342"/>
                </a:lnTo>
                <a:lnTo>
                  <a:pt x="36" y="326"/>
                </a:lnTo>
                <a:lnTo>
                  <a:pt x="42" y="318"/>
                </a:lnTo>
                <a:lnTo>
                  <a:pt x="42" y="316"/>
                </a:lnTo>
                <a:lnTo>
                  <a:pt x="42" y="312"/>
                </a:lnTo>
                <a:lnTo>
                  <a:pt x="48" y="310"/>
                </a:lnTo>
                <a:lnTo>
                  <a:pt x="56" y="308"/>
                </a:lnTo>
                <a:lnTo>
                  <a:pt x="60" y="310"/>
                </a:lnTo>
                <a:lnTo>
                  <a:pt x="62" y="310"/>
                </a:lnTo>
                <a:lnTo>
                  <a:pt x="64" y="312"/>
                </a:lnTo>
                <a:lnTo>
                  <a:pt x="62" y="302"/>
                </a:lnTo>
                <a:lnTo>
                  <a:pt x="58" y="304"/>
                </a:lnTo>
                <a:lnTo>
                  <a:pt x="56" y="304"/>
                </a:lnTo>
                <a:lnTo>
                  <a:pt x="54" y="306"/>
                </a:lnTo>
                <a:lnTo>
                  <a:pt x="52" y="306"/>
                </a:lnTo>
                <a:lnTo>
                  <a:pt x="52" y="304"/>
                </a:lnTo>
                <a:lnTo>
                  <a:pt x="56" y="302"/>
                </a:lnTo>
                <a:lnTo>
                  <a:pt x="64" y="290"/>
                </a:lnTo>
                <a:lnTo>
                  <a:pt x="68" y="286"/>
                </a:lnTo>
                <a:lnTo>
                  <a:pt x="70" y="282"/>
                </a:lnTo>
                <a:lnTo>
                  <a:pt x="72" y="278"/>
                </a:lnTo>
                <a:lnTo>
                  <a:pt x="80" y="274"/>
                </a:lnTo>
                <a:lnTo>
                  <a:pt x="80" y="270"/>
                </a:lnTo>
                <a:lnTo>
                  <a:pt x="80" y="266"/>
                </a:lnTo>
                <a:lnTo>
                  <a:pt x="86" y="252"/>
                </a:lnTo>
                <a:lnTo>
                  <a:pt x="96" y="226"/>
                </a:lnTo>
                <a:lnTo>
                  <a:pt x="116" y="186"/>
                </a:lnTo>
                <a:lnTo>
                  <a:pt x="118" y="178"/>
                </a:lnTo>
                <a:lnTo>
                  <a:pt x="120" y="176"/>
                </a:lnTo>
                <a:lnTo>
                  <a:pt x="126" y="162"/>
                </a:lnTo>
                <a:lnTo>
                  <a:pt x="126" y="160"/>
                </a:lnTo>
                <a:lnTo>
                  <a:pt x="126" y="156"/>
                </a:lnTo>
                <a:lnTo>
                  <a:pt x="128" y="152"/>
                </a:lnTo>
                <a:lnTo>
                  <a:pt x="132" y="148"/>
                </a:lnTo>
                <a:lnTo>
                  <a:pt x="136" y="140"/>
                </a:lnTo>
                <a:lnTo>
                  <a:pt x="138" y="138"/>
                </a:lnTo>
                <a:lnTo>
                  <a:pt x="150" y="116"/>
                </a:lnTo>
                <a:lnTo>
                  <a:pt x="150" y="112"/>
                </a:lnTo>
                <a:lnTo>
                  <a:pt x="160" y="84"/>
                </a:lnTo>
                <a:lnTo>
                  <a:pt x="162" y="78"/>
                </a:lnTo>
                <a:lnTo>
                  <a:pt x="170" y="78"/>
                </a:lnTo>
                <a:lnTo>
                  <a:pt x="170" y="74"/>
                </a:lnTo>
                <a:lnTo>
                  <a:pt x="168" y="70"/>
                </a:lnTo>
                <a:lnTo>
                  <a:pt x="172" y="62"/>
                </a:lnTo>
                <a:lnTo>
                  <a:pt x="174" y="58"/>
                </a:lnTo>
                <a:lnTo>
                  <a:pt x="172" y="54"/>
                </a:lnTo>
                <a:lnTo>
                  <a:pt x="172" y="50"/>
                </a:lnTo>
                <a:lnTo>
                  <a:pt x="174" y="46"/>
                </a:lnTo>
                <a:lnTo>
                  <a:pt x="178" y="36"/>
                </a:lnTo>
                <a:lnTo>
                  <a:pt x="184" y="26"/>
                </a:lnTo>
                <a:lnTo>
                  <a:pt x="186" y="22"/>
                </a:lnTo>
                <a:lnTo>
                  <a:pt x="186" y="18"/>
                </a:lnTo>
                <a:lnTo>
                  <a:pt x="188" y="14"/>
                </a:lnTo>
                <a:lnTo>
                  <a:pt x="188" y="10"/>
                </a:lnTo>
                <a:lnTo>
                  <a:pt x="188" y="4"/>
                </a:lnTo>
                <a:lnTo>
                  <a:pt x="190" y="0"/>
                </a:lnTo>
                <a:lnTo>
                  <a:pt x="198" y="6"/>
                </a:lnTo>
                <a:lnTo>
                  <a:pt x="208" y="8"/>
                </a:lnTo>
                <a:lnTo>
                  <a:pt x="218" y="10"/>
                </a:lnTo>
                <a:lnTo>
                  <a:pt x="222" y="8"/>
                </a:lnTo>
                <a:lnTo>
                  <a:pt x="224" y="8"/>
                </a:lnTo>
                <a:lnTo>
                  <a:pt x="226" y="8"/>
                </a:lnTo>
                <a:lnTo>
                  <a:pt x="230" y="8"/>
                </a:lnTo>
                <a:lnTo>
                  <a:pt x="232" y="14"/>
                </a:lnTo>
                <a:lnTo>
                  <a:pt x="232" y="16"/>
                </a:lnTo>
                <a:lnTo>
                  <a:pt x="234" y="18"/>
                </a:lnTo>
                <a:lnTo>
                  <a:pt x="234" y="20"/>
                </a:lnTo>
                <a:lnTo>
                  <a:pt x="244" y="24"/>
                </a:lnTo>
                <a:lnTo>
                  <a:pt x="244" y="26"/>
                </a:lnTo>
                <a:lnTo>
                  <a:pt x="248" y="24"/>
                </a:lnTo>
                <a:lnTo>
                  <a:pt x="254" y="20"/>
                </a:lnTo>
                <a:lnTo>
                  <a:pt x="256" y="24"/>
                </a:lnTo>
                <a:lnTo>
                  <a:pt x="270" y="34"/>
                </a:lnTo>
                <a:lnTo>
                  <a:pt x="272" y="38"/>
                </a:lnTo>
                <a:lnTo>
                  <a:pt x="274" y="42"/>
                </a:lnTo>
                <a:lnTo>
                  <a:pt x="276" y="54"/>
                </a:lnTo>
                <a:lnTo>
                  <a:pt x="274" y="66"/>
                </a:lnTo>
                <a:lnTo>
                  <a:pt x="272" y="78"/>
                </a:lnTo>
                <a:lnTo>
                  <a:pt x="272" y="82"/>
                </a:lnTo>
                <a:lnTo>
                  <a:pt x="270" y="82"/>
                </a:lnTo>
                <a:lnTo>
                  <a:pt x="270" y="88"/>
                </a:lnTo>
                <a:lnTo>
                  <a:pt x="270" y="92"/>
                </a:lnTo>
                <a:lnTo>
                  <a:pt x="272" y="96"/>
                </a:lnTo>
                <a:lnTo>
                  <a:pt x="274" y="98"/>
                </a:lnTo>
                <a:lnTo>
                  <a:pt x="278" y="100"/>
                </a:lnTo>
                <a:lnTo>
                  <a:pt x="280" y="100"/>
                </a:lnTo>
                <a:lnTo>
                  <a:pt x="290" y="106"/>
                </a:lnTo>
                <a:lnTo>
                  <a:pt x="296" y="108"/>
                </a:lnTo>
                <a:lnTo>
                  <a:pt x="304" y="112"/>
                </a:lnTo>
                <a:lnTo>
                  <a:pt x="306" y="114"/>
                </a:lnTo>
                <a:lnTo>
                  <a:pt x="308" y="114"/>
                </a:lnTo>
                <a:lnTo>
                  <a:pt x="310" y="114"/>
                </a:lnTo>
                <a:lnTo>
                  <a:pt x="314" y="114"/>
                </a:lnTo>
                <a:lnTo>
                  <a:pt x="324" y="114"/>
                </a:lnTo>
                <a:lnTo>
                  <a:pt x="330" y="112"/>
                </a:lnTo>
                <a:lnTo>
                  <a:pt x="332" y="112"/>
                </a:lnTo>
                <a:lnTo>
                  <a:pt x="338" y="112"/>
                </a:lnTo>
                <a:lnTo>
                  <a:pt x="342" y="110"/>
                </a:lnTo>
                <a:lnTo>
                  <a:pt x="346" y="108"/>
                </a:lnTo>
                <a:lnTo>
                  <a:pt x="348" y="108"/>
                </a:lnTo>
                <a:lnTo>
                  <a:pt x="350" y="106"/>
                </a:lnTo>
                <a:lnTo>
                  <a:pt x="378" y="114"/>
                </a:lnTo>
                <a:lnTo>
                  <a:pt x="394" y="120"/>
                </a:lnTo>
                <a:lnTo>
                  <a:pt x="394" y="122"/>
                </a:lnTo>
                <a:lnTo>
                  <a:pt x="398" y="124"/>
                </a:lnTo>
                <a:lnTo>
                  <a:pt x="400" y="124"/>
                </a:lnTo>
                <a:lnTo>
                  <a:pt x="412" y="130"/>
                </a:lnTo>
                <a:lnTo>
                  <a:pt x="424" y="136"/>
                </a:lnTo>
                <a:lnTo>
                  <a:pt x="436" y="132"/>
                </a:lnTo>
                <a:lnTo>
                  <a:pt x="452" y="130"/>
                </a:lnTo>
                <a:lnTo>
                  <a:pt x="454" y="130"/>
                </a:lnTo>
                <a:lnTo>
                  <a:pt x="456" y="132"/>
                </a:lnTo>
                <a:lnTo>
                  <a:pt x="458" y="132"/>
                </a:lnTo>
                <a:lnTo>
                  <a:pt x="460" y="136"/>
                </a:lnTo>
                <a:lnTo>
                  <a:pt x="462" y="138"/>
                </a:lnTo>
                <a:lnTo>
                  <a:pt x="464" y="138"/>
                </a:lnTo>
                <a:lnTo>
                  <a:pt x="466" y="140"/>
                </a:lnTo>
                <a:lnTo>
                  <a:pt x="468" y="140"/>
                </a:lnTo>
                <a:lnTo>
                  <a:pt x="472" y="140"/>
                </a:lnTo>
                <a:lnTo>
                  <a:pt x="474" y="140"/>
                </a:lnTo>
                <a:lnTo>
                  <a:pt x="484" y="140"/>
                </a:lnTo>
                <a:lnTo>
                  <a:pt x="486" y="140"/>
                </a:lnTo>
                <a:lnTo>
                  <a:pt x="488" y="140"/>
                </a:lnTo>
                <a:lnTo>
                  <a:pt x="490" y="138"/>
                </a:lnTo>
                <a:lnTo>
                  <a:pt x="510" y="136"/>
                </a:lnTo>
                <a:lnTo>
                  <a:pt x="520" y="136"/>
                </a:lnTo>
                <a:lnTo>
                  <a:pt x="530" y="136"/>
                </a:lnTo>
                <a:lnTo>
                  <a:pt x="534" y="138"/>
                </a:lnTo>
                <a:lnTo>
                  <a:pt x="536" y="138"/>
                </a:lnTo>
                <a:lnTo>
                  <a:pt x="540" y="136"/>
                </a:lnTo>
                <a:lnTo>
                  <a:pt x="542" y="134"/>
                </a:lnTo>
                <a:lnTo>
                  <a:pt x="546" y="132"/>
                </a:lnTo>
                <a:lnTo>
                  <a:pt x="558" y="136"/>
                </a:lnTo>
                <a:lnTo>
                  <a:pt x="570" y="136"/>
                </a:lnTo>
                <a:lnTo>
                  <a:pt x="574" y="138"/>
                </a:lnTo>
                <a:lnTo>
                  <a:pt x="580" y="140"/>
                </a:lnTo>
                <a:lnTo>
                  <a:pt x="584" y="140"/>
                </a:lnTo>
                <a:lnTo>
                  <a:pt x="586" y="140"/>
                </a:lnTo>
                <a:lnTo>
                  <a:pt x="590" y="140"/>
                </a:lnTo>
                <a:lnTo>
                  <a:pt x="594" y="138"/>
                </a:lnTo>
                <a:lnTo>
                  <a:pt x="596" y="136"/>
                </a:lnTo>
                <a:lnTo>
                  <a:pt x="608" y="140"/>
                </a:lnTo>
                <a:lnTo>
                  <a:pt x="618" y="142"/>
                </a:lnTo>
                <a:lnTo>
                  <a:pt x="630" y="144"/>
                </a:lnTo>
                <a:lnTo>
                  <a:pt x="638" y="146"/>
                </a:lnTo>
                <a:lnTo>
                  <a:pt x="646" y="148"/>
                </a:lnTo>
                <a:lnTo>
                  <a:pt x="662" y="152"/>
                </a:lnTo>
                <a:lnTo>
                  <a:pt x="668" y="154"/>
                </a:lnTo>
                <a:lnTo>
                  <a:pt x="680" y="156"/>
                </a:lnTo>
                <a:lnTo>
                  <a:pt x="686" y="158"/>
                </a:lnTo>
                <a:lnTo>
                  <a:pt x="692" y="160"/>
                </a:lnTo>
                <a:lnTo>
                  <a:pt x="696" y="160"/>
                </a:lnTo>
                <a:lnTo>
                  <a:pt x="720" y="166"/>
                </a:lnTo>
                <a:lnTo>
                  <a:pt x="732" y="168"/>
                </a:lnTo>
                <a:lnTo>
                  <a:pt x="746" y="172"/>
                </a:lnTo>
                <a:lnTo>
                  <a:pt x="754" y="172"/>
                </a:lnTo>
                <a:lnTo>
                  <a:pt x="762" y="174"/>
                </a:lnTo>
                <a:lnTo>
                  <a:pt x="772" y="178"/>
                </a:lnTo>
                <a:lnTo>
                  <a:pt x="776" y="178"/>
                </a:lnTo>
                <a:lnTo>
                  <a:pt x="776" y="190"/>
                </a:lnTo>
                <a:lnTo>
                  <a:pt x="782" y="200"/>
                </a:lnTo>
                <a:lnTo>
                  <a:pt x="786" y="200"/>
                </a:lnTo>
                <a:lnTo>
                  <a:pt x="798" y="210"/>
                </a:lnTo>
                <a:lnTo>
                  <a:pt x="798" y="214"/>
                </a:lnTo>
                <a:lnTo>
                  <a:pt x="798" y="216"/>
                </a:lnTo>
                <a:lnTo>
                  <a:pt x="802" y="230"/>
                </a:lnTo>
                <a:lnTo>
                  <a:pt x="798" y="234"/>
                </a:lnTo>
                <a:lnTo>
                  <a:pt x="784" y="250"/>
                </a:lnTo>
                <a:lnTo>
                  <a:pt x="780" y="254"/>
                </a:lnTo>
                <a:lnTo>
                  <a:pt x="756" y="286"/>
                </a:lnTo>
                <a:lnTo>
                  <a:pt x="752" y="296"/>
                </a:lnTo>
                <a:lnTo>
                  <a:pt x="748" y="302"/>
                </a:lnTo>
                <a:lnTo>
                  <a:pt x="742" y="310"/>
                </a:lnTo>
                <a:lnTo>
                  <a:pt x="738" y="314"/>
                </a:lnTo>
                <a:lnTo>
                  <a:pt x="736" y="316"/>
                </a:lnTo>
                <a:lnTo>
                  <a:pt x="734" y="316"/>
                </a:lnTo>
                <a:lnTo>
                  <a:pt x="728" y="318"/>
                </a:lnTo>
                <a:lnTo>
                  <a:pt x="726" y="320"/>
                </a:lnTo>
                <a:lnTo>
                  <a:pt x="716" y="334"/>
                </a:lnTo>
                <a:lnTo>
                  <a:pt x="704" y="346"/>
                </a:lnTo>
                <a:lnTo>
                  <a:pt x="702" y="354"/>
                </a:lnTo>
                <a:lnTo>
                  <a:pt x="700" y="366"/>
                </a:lnTo>
                <a:lnTo>
                  <a:pt x="700" y="368"/>
                </a:lnTo>
                <a:lnTo>
                  <a:pt x="702" y="370"/>
                </a:lnTo>
                <a:lnTo>
                  <a:pt x="704" y="372"/>
                </a:lnTo>
                <a:lnTo>
                  <a:pt x="710" y="372"/>
                </a:lnTo>
                <a:lnTo>
                  <a:pt x="718" y="374"/>
                </a:lnTo>
                <a:lnTo>
                  <a:pt x="724" y="386"/>
                </a:lnTo>
                <a:lnTo>
                  <a:pt x="720" y="392"/>
                </a:lnTo>
                <a:lnTo>
                  <a:pt x="702" y="426"/>
                </a:lnTo>
                <a:lnTo>
                  <a:pt x="688" y="478"/>
                </a:lnTo>
                <a:lnTo>
                  <a:pt x="678" y="516"/>
                </a:lnTo>
                <a:lnTo>
                  <a:pt x="670" y="554"/>
                </a:lnTo>
                <a:lnTo>
                  <a:pt x="650" y="626"/>
                </a:lnTo>
                <a:lnTo>
                  <a:pt x="650" y="630"/>
                </a:lnTo>
                <a:lnTo>
                  <a:pt x="652" y="632"/>
                </a:lnTo>
                <a:lnTo>
                  <a:pt x="650" y="632"/>
                </a:lnTo>
                <a:lnTo>
                  <a:pt x="646" y="632"/>
                </a:lnTo>
                <a:lnTo>
                  <a:pt x="644" y="630"/>
                </a:lnTo>
                <a:lnTo>
                  <a:pt x="640" y="630"/>
                </a:lnTo>
                <a:lnTo>
                  <a:pt x="598" y="620"/>
                </a:lnTo>
                <a:lnTo>
                  <a:pt x="594" y="618"/>
                </a:lnTo>
                <a:lnTo>
                  <a:pt x="586" y="618"/>
                </a:lnTo>
                <a:lnTo>
                  <a:pt x="578" y="616"/>
                </a:lnTo>
                <a:lnTo>
                  <a:pt x="574" y="614"/>
                </a:lnTo>
                <a:lnTo>
                  <a:pt x="568" y="612"/>
                </a:lnTo>
                <a:lnTo>
                  <a:pt x="564" y="612"/>
                </a:lnTo>
                <a:lnTo>
                  <a:pt x="554" y="610"/>
                </a:lnTo>
                <a:lnTo>
                  <a:pt x="550" y="608"/>
                </a:lnTo>
                <a:lnTo>
                  <a:pt x="538" y="606"/>
                </a:lnTo>
                <a:lnTo>
                  <a:pt x="534" y="606"/>
                </a:lnTo>
                <a:lnTo>
                  <a:pt x="528" y="604"/>
                </a:lnTo>
                <a:lnTo>
                  <a:pt x="524" y="602"/>
                </a:lnTo>
                <a:lnTo>
                  <a:pt x="518" y="600"/>
                </a:lnTo>
                <a:lnTo>
                  <a:pt x="512" y="600"/>
                </a:lnTo>
                <a:lnTo>
                  <a:pt x="504" y="598"/>
                </a:lnTo>
                <a:lnTo>
                  <a:pt x="488" y="594"/>
                </a:lnTo>
                <a:lnTo>
                  <a:pt x="478" y="592"/>
                </a:lnTo>
                <a:lnTo>
                  <a:pt x="468" y="588"/>
                </a:lnTo>
                <a:lnTo>
                  <a:pt x="454" y="586"/>
                </a:lnTo>
                <a:lnTo>
                  <a:pt x="448" y="584"/>
                </a:lnTo>
                <a:lnTo>
                  <a:pt x="434" y="580"/>
                </a:lnTo>
                <a:lnTo>
                  <a:pt x="382" y="568"/>
                </a:lnTo>
                <a:lnTo>
                  <a:pt x="378" y="566"/>
                </a:lnTo>
                <a:lnTo>
                  <a:pt x="352" y="560"/>
                </a:lnTo>
                <a:lnTo>
                  <a:pt x="320" y="552"/>
                </a:lnTo>
                <a:lnTo>
                  <a:pt x="312" y="550"/>
                </a:lnTo>
                <a:lnTo>
                  <a:pt x="306" y="548"/>
                </a:lnTo>
                <a:lnTo>
                  <a:pt x="298" y="546"/>
                </a:lnTo>
                <a:lnTo>
                  <a:pt x="286" y="542"/>
                </a:lnTo>
                <a:lnTo>
                  <a:pt x="280" y="540"/>
                </a:lnTo>
                <a:lnTo>
                  <a:pt x="276" y="540"/>
                </a:lnTo>
                <a:lnTo>
                  <a:pt x="266" y="538"/>
                </a:lnTo>
                <a:lnTo>
                  <a:pt x="254" y="534"/>
                </a:lnTo>
                <a:lnTo>
                  <a:pt x="248" y="534"/>
                </a:lnTo>
                <a:lnTo>
                  <a:pt x="244" y="532"/>
                </a:lnTo>
                <a:lnTo>
                  <a:pt x="232" y="528"/>
                </a:lnTo>
                <a:lnTo>
                  <a:pt x="228" y="528"/>
                </a:lnTo>
                <a:lnTo>
                  <a:pt x="220" y="526"/>
                </a:lnTo>
                <a:lnTo>
                  <a:pt x="212" y="522"/>
                </a:lnTo>
                <a:lnTo>
                  <a:pt x="206" y="522"/>
                </a:lnTo>
                <a:lnTo>
                  <a:pt x="202" y="520"/>
                </a:lnTo>
                <a:lnTo>
                  <a:pt x="192" y="518"/>
                </a:lnTo>
                <a:lnTo>
                  <a:pt x="190" y="516"/>
                </a:lnTo>
                <a:lnTo>
                  <a:pt x="184" y="516"/>
                </a:lnTo>
                <a:lnTo>
                  <a:pt x="156" y="508"/>
                </a:lnTo>
                <a:lnTo>
                  <a:pt x="148" y="506"/>
                </a:lnTo>
                <a:lnTo>
                  <a:pt x="146" y="504"/>
                </a:lnTo>
                <a:lnTo>
                  <a:pt x="136" y="502"/>
                </a:lnTo>
                <a:lnTo>
                  <a:pt x="130" y="500"/>
                </a:lnTo>
                <a:lnTo>
                  <a:pt x="122" y="498"/>
                </a:lnTo>
                <a:lnTo>
                  <a:pt x="108" y="494"/>
                </a:lnTo>
                <a:lnTo>
                  <a:pt x="104" y="492"/>
                </a:lnTo>
                <a:lnTo>
                  <a:pt x="98" y="492"/>
                </a:lnTo>
                <a:lnTo>
                  <a:pt x="94" y="490"/>
                </a:lnTo>
                <a:lnTo>
                  <a:pt x="90" y="488"/>
                </a:lnTo>
                <a:lnTo>
                  <a:pt x="86" y="486"/>
                </a:lnTo>
                <a:lnTo>
                  <a:pt x="82" y="486"/>
                </a:lnTo>
                <a:lnTo>
                  <a:pt x="76" y="484"/>
                </a:lnTo>
                <a:lnTo>
                  <a:pt x="72" y="482"/>
                </a:lnTo>
                <a:lnTo>
                  <a:pt x="66" y="482"/>
                </a:lnTo>
                <a:lnTo>
                  <a:pt x="36" y="472"/>
                </a:lnTo>
                <a:lnTo>
                  <a:pt x="30" y="470"/>
                </a:lnTo>
                <a:lnTo>
                  <a:pt x="10" y="464"/>
                </a:lnTo>
                <a:close/>
              </a:path>
            </a:pathLst>
          </a:custGeom>
          <a:solidFill>
            <a:srgbClr val="FFFFAF"/>
          </a:solidFill>
          <a:ln w="3175" cmpd="sng">
            <a:solidFill>
              <a:srgbClr val="808080"/>
            </a:solidFill>
            <a:round/>
            <a:headEnd/>
            <a:tailEnd/>
          </a:ln>
        </p:spPr>
        <p:txBody>
          <a:bodyPr/>
          <a:lstStyle/>
          <a:p>
            <a:endParaRPr lang="en-US" dirty="0"/>
          </a:p>
        </p:txBody>
      </p:sp>
      <p:sp>
        <p:nvSpPr>
          <p:cNvPr id="2" name="Freeform 1045"/>
          <p:cNvSpPr>
            <a:spLocks/>
          </p:cNvSpPr>
          <p:nvPr/>
        </p:nvSpPr>
        <p:spPr bwMode="auto">
          <a:xfrm>
            <a:off x="4811714" y="1879601"/>
            <a:ext cx="1101725" cy="682625"/>
          </a:xfrm>
          <a:custGeom>
            <a:avLst/>
            <a:gdLst>
              <a:gd name="T0" fmla="*/ 2147483647 w 694"/>
              <a:gd name="T1" fmla="*/ 2147483647 h 430"/>
              <a:gd name="T2" fmla="*/ 2147483647 w 694"/>
              <a:gd name="T3" fmla="*/ 2147483647 h 430"/>
              <a:gd name="T4" fmla="*/ 2147483647 w 694"/>
              <a:gd name="T5" fmla="*/ 2147483647 h 430"/>
              <a:gd name="T6" fmla="*/ 2147483647 w 694"/>
              <a:gd name="T7" fmla="*/ 2147483647 h 430"/>
              <a:gd name="T8" fmla="*/ 2147483647 w 694"/>
              <a:gd name="T9" fmla="*/ 2147483647 h 430"/>
              <a:gd name="T10" fmla="*/ 2147483647 w 694"/>
              <a:gd name="T11" fmla="*/ 2147483647 h 430"/>
              <a:gd name="T12" fmla="*/ 2147483647 w 694"/>
              <a:gd name="T13" fmla="*/ 2147483647 h 430"/>
              <a:gd name="T14" fmla="*/ 2147483647 w 694"/>
              <a:gd name="T15" fmla="*/ 2147483647 h 430"/>
              <a:gd name="T16" fmla="*/ 2147483647 w 694"/>
              <a:gd name="T17" fmla="*/ 2147483647 h 430"/>
              <a:gd name="T18" fmla="*/ 2147483647 w 694"/>
              <a:gd name="T19" fmla="*/ 2147483647 h 430"/>
              <a:gd name="T20" fmla="*/ 2147483647 w 694"/>
              <a:gd name="T21" fmla="*/ 2147483647 h 430"/>
              <a:gd name="T22" fmla="*/ 2147483647 w 694"/>
              <a:gd name="T23" fmla="*/ 2147483647 h 430"/>
              <a:gd name="T24" fmla="*/ 2147483647 w 694"/>
              <a:gd name="T25" fmla="*/ 2147483647 h 430"/>
              <a:gd name="T26" fmla="*/ 2147483647 w 694"/>
              <a:gd name="T27" fmla="*/ 2147483647 h 430"/>
              <a:gd name="T28" fmla="*/ 2147483647 w 694"/>
              <a:gd name="T29" fmla="*/ 2147483647 h 430"/>
              <a:gd name="T30" fmla="*/ 2147483647 w 694"/>
              <a:gd name="T31" fmla="*/ 2147483647 h 430"/>
              <a:gd name="T32" fmla="*/ 2147483647 w 694"/>
              <a:gd name="T33" fmla="*/ 2147483647 h 430"/>
              <a:gd name="T34" fmla="*/ 2147483647 w 694"/>
              <a:gd name="T35" fmla="*/ 2147483647 h 430"/>
              <a:gd name="T36" fmla="*/ 2147483647 w 694"/>
              <a:gd name="T37" fmla="*/ 2147483647 h 430"/>
              <a:gd name="T38" fmla="*/ 2147483647 w 694"/>
              <a:gd name="T39" fmla="*/ 2147483647 h 430"/>
              <a:gd name="T40" fmla="*/ 2147483647 w 694"/>
              <a:gd name="T41" fmla="*/ 2147483647 h 430"/>
              <a:gd name="T42" fmla="*/ 2147483647 w 694"/>
              <a:gd name="T43" fmla="*/ 2147483647 h 430"/>
              <a:gd name="T44" fmla="*/ 2147483647 w 694"/>
              <a:gd name="T45" fmla="*/ 2147483647 h 430"/>
              <a:gd name="T46" fmla="*/ 2147483647 w 694"/>
              <a:gd name="T47" fmla="*/ 2147483647 h 430"/>
              <a:gd name="T48" fmla="*/ 2147483647 w 694"/>
              <a:gd name="T49" fmla="*/ 2147483647 h 430"/>
              <a:gd name="T50" fmla="*/ 2147483647 w 694"/>
              <a:gd name="T51" fmla="*/ 2147483647 h 430"/>
              <a:gd name="T52" fmla="*/ 2147483647 w 694"/>
              <a:gd name="T53" fmla="*/ 2147483647 h 430"/>
              <a:gd name="T54" fmla="*/ 2147483647 w 694"/>
              <a:gd name="T55" fmla="*/ 2147483647 h 430"/>
              <a:gd name="T56" fmla="*/ 2147483647 w 694"/>
              <a:gd name="T57" fmla="*/ 2147483647 h 430"/>
              <a:gd name="T58" fmla="*/ 2147483647 w 694"/>
              <a:gd name="T59" fmla="*/ 2147483647 h 430"/>
              <a:gd name="T60" fmla="*/ 2147483647 w 694"/>
              <a:gd name="T61" fmla="*/ 2147483647 h 430"/>
              <a:gd name="T62" fmla="*/ 2147483647 w 694"/>
              <a:gd name="T63" fmla="*/ 2147483647 h 430"/>
              <a:gd name="T64" fmla="*/ 2147483647 w 694"/>
              <a:gd name="T65" fmla="*/ 2147483647 h 430"/>
              <a:gd name="T66" fmla="*/ 2147483647 w 694"/>
              <a:gd name="T67" fmla="*/ 2147483647 h 430"/>
              <a:gd name="T68" fmla="*/ 2147483647 w 694"/>
              <a:gd name="T69" fmla="*/ 2147483647 h 430"/>
              <a:gd name="T70" fmla="*/ 2147483647 w 694"/>
              <a:gd name="T71" fmla="*/ 2147483647 h 430"/>
              <a:gd name="T72" fmla="*/ 2147483647 w 694"/>
              <a:gd name="T73" fmla="*/ 2147483647 h 430"/>
              <a:gd name="T74" fmla="*/ 2147483647 w 694"/>
              <a:gd name="T75" fmla="*/ 2147483647 h 430"/>
              <a:gd name="T76" fmla="*/ 2147483647 w 694"/>
              <a:gd name="T77" fmla="*/ 2147483647 h 430"/>
              <a:gd name="T78" fmla="*/ 2147483647 w 694"/>
              <a:gd name="T79" fmla="*/ 2147483647 h 430"/>
              <a:gd name="T80" fmla="*/ 2147483647 w 694"/>
              <a:gd name="T81" fmla="*/ 2147483647 h 430"/>
              <a:gd name="T82" fmla="*/ 2147483647 w 694"/>
              <a:gd name="T83" fmla="*/ 2147483647 h 430"/>
              <a:gd name="T84" fmla="*/ 2147483647 w 694"/>
              <a:gd name="T85" fmla="*/ 2147483647 h 430"/>
              <a:gd name="T86" fmla="*/ 2147483647 w 694"/>
              <a:gd name="T87" fmla="*/ 2147483647 h 430"/>
              <a:gd name="T88" fmla="*/ 2147483647 w 694"/>
              <a:gd name="T89" fmla="*/ 2147483647 h 430"/>
              <a:gd name="T90" fmla="*/ 2147483647 w 694"/>
              <a:gd name="T91" fmla="*/ 2147483647 h 430"/>
              <a:gd name="T92" fmla="*/ 2147483647 w 694"/>
              <a:gd name="T93" fmla="*/ 2147483647 h 430"/>
              <a:gd name="T94" fmla="*/ 2147483647 w 694"/>
              <a:gd name="T95" fmla="*/ 2147483647 h 430"/>
              <a:gd name="T96" fmla="*/ 2147483647 w 694"/>
              <a:gd name="T97" fmla="*/ 2147483647 h 430"/>
              <a:gd name="T98" fmla="*/ 2147483647 w 694"/>
              <a:gd name="T99" fmla="*/ 2147483647 h 430"/>
              <a:gd name="T100" fmla="*/ 2147483647 w 694"/>
              <a:gd name="T101" fmla="*/ 2147483647 h 430"/>
              <a:gd name="T102" fmla="*/ 2147483647 w 694"/>
              <a:gd name="T103" fmla="*/ 2147483647 h 4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4" h="430">
                <a:moveTo>
                  <a:pt x="0" y="342"/>
                </a:moveTo>
                <a:lnTo>
                  <a:pt x="2" y="328"/>
                </a:lnTo>
                <a:lnTo>
                  <a:pt x="2" y="324"/>
                </a:lnTo>
                <a:lnTo>
                  <a:pt x="2" y="320"/>
                </a:lnTo>
                <a:lnTo>
                  <a:pt x="2" y="316"/>
                </a:lnTo>
                <a:lnTo>
                  <a:pt x="2" y="308"/>
                </a:lnTo>
                <a:lnTo>
                  <a:pt x="4" y="298"/>
                </a:lnTo>
                <a:lnTo>
                  <a:pt x="6" y="282"/>
                </a:lnTo>
                <a:lnTo>
                  <a:pt x="6" y="266"/>
                </a:lnTo>
                <a:lnTo>
                  <a:pt x="8" y="244"/>
                </a:lnTo>
                <a:lnTo>
                  <a:pt x="10" y="224"/>
                </a:lnTo>
                <a:lnTo>
                  <a:pt x="12" y="210"/>
                </a:lnTo>
                <a:lnTo>
                  <a:pt x="12" y="206"/>
                </a:lnTo>
                <a:lnTo>
                  <a:pt x="12" y="202"/>
                </a:lnTo>
                <a:lnTo>
                  <a:pt x="20" y="126"/>
                </a:lnTo>
                <a:lnTo>
                  <a:pt x="22" y="110"/>
                </a:lnTo>
                <a:lnTo>
                  <a:pt x="24" y="110"/>
                </a:lnTo>
                <a:lnTo>
                  <a:pt x="24" y="106"/>
                </a:lnTo>
                <a:lnTo>
                  <a:pt x="26" y="92"/>
                </a:lnTo>
                <a:lnTo>
                  <a:pt x="26" y="86"/>
                </a:lnTo>
                <a:lnTo>
                  <a:pt x="26" y="80"/>
                </a:lnTo>
                <a:lnTo>
                  <a:pt x="28" y="70"/>
                </a:lnTo>
                <a:lnTo>
                  <a:pt x="28" y="68"/>
                </a:lnTo>
                <a:lnTo>
                  <a:pt x="30" y="44"/>
                </a:lnTo>
                <a:lnTo>
                  <a:pt x="34" y="8"/>
                </a:lnTo>
                <a:lnTo>
                  <a:pt x="34" y="0"/>
                </a:lnTo>
                <a:lnTo>
                  <a:pt x="42" y="0"/>
                </a:lnTo>
                <a:lnTo>
                  <a:pt x="48" y="2"/>
                </a:lnTo>
                <a:lnTo>
                  <a:pt x="80" y="4"/>
                </a:lnTo>
                <a:lnTo>
                  <a:pt x="122" y="6"/>
                </a:lnTo>
                <a:lnTo>
                  <a:pt x="166" y="10"/>
                </a:lnTo>
                <a:lnTo>
                  <a:pt x="180" y="10"/>
                </a:lnTo>
                <a:lnTo>
                  <a:pt x="192" y="12"/>
                </a:lnTo>
                <a:lnTo>
                  <a:pt x="200" y="12"/>
                </a:lnTo>
                <a:lnTo>
                  <a:pt x="208" y="12"/>
                </a:lnTo>
                <a:lnTo>
                  <a:pt x="218" y="14"/>
                </a:lnTo>
                <a:lnTo>
                  <a:pt x="226" y="14"/>
                </a:lnTo>
                <a:lnTo>
                  <a:pt x="230" y="14"/>
                </a:lnTo>
                <a:lnTo>
                  <a:pt x="250" y="14"/>
                </a:lnTo>
                <a:lnTo>
                  <a:pt x="254" y="14"/>
                </a:lnTo>
                <a:lnTo>
                  <a:pt x="260" y="16"/>
                </a:lnTo>
                <a:lnTo>
                  <a:pt x="264" y="16"/>
                </a:lnTo>
                <a:lnTo>
                  <a:pt x="268" y="16"/>
                </a:lnTo>
                <a:lnTo>
                  <a:pt x="272" y="16"/>
                </a:lnTo>
                <a:lnTo>
                  <a:pt x="276" y="16"/>
                </a:lnTo>
                <a:lnTo>
                  <a:pt x="280" y="16"/>
                </a:lnTo>
                <a:lnTo>
                  <a:pt x="290" y="16"/>
                </a:lnTo>
                <a:lnTo>
                  <a:pt x="292" y="18"/>
                </a:lnTo>
                <a:lnTo>
                  <a:pt x="298" y="18"/>
                </a:lnTo>
                <a:lnTo>
                  <a:pt x="302" y="18"/>
                </a:lnTo>
                <a:lnTo>
                  <a:pt x="316" y="18"/>
                </a:lnTo>
                <a:lnTo>
                  <a:pt x="324" y="18"/>
                </a:lnTo>
                <a:lnTo>
                  <a:pt x="332" y="20"/>
                </a:lnTo>
                <a:lnTo>
                  <a:pt x="334" y="20"/>
                </a:lnTo>
                <a:lnTo>
                  <a:pt x="344" y="20"/>
                </a:lnTo>
                <a:lnTo>
                  <a:pt x="354" y="20"/>
                </a:lnTo>
                <a:lnTo>
                  <a:pt x="378" y="20"/>
                </a:lnTo>
                <a:lnTo>
                  <a:pt x="386" y="22"/>
                </a:lnTo>
                <a:lnTo>
                  <a:pt x="390" y="22"/>
                </a:lnTo>
                <a:lnTo>
                  <a:pt x="402" y="22"/>
                </a:lnTo>
                <a:lnTo>
                  <a:pt x="410" y="22"/>
                </a:lnTo>
                <a:lnTo>
                  <a:pt x="418" y="22"/>
                </a:lnTo>
                <a:lnTo>
                  <a:pt x="424" y="22"/>
                </a:lnTo>
                <a:lnTo>
                  <a:pt x="430" y="24"/>
                </a:lnTo>
                <a:lnTo>
                  <a:pt x="434" y="24"/>
                </a:lnTo>
                <a:lnTo>
                  <a:pt x="440" y="24"/>
                </a:lnTo>
                <a:lnTo>
                  <a:pt x="448" y="24"/>
                </a:lnTo>
                <a:lnTo>
                  <a:pt x="452" y="24"/>
                </a:lnTo>
                <a:lnTo>
                  <a:pt x="456" y="24"/>
                </a:lnTo>
                <a:lnTo>
                  <a:pt x="460" y="24"/>
                </a:lnTo>
                <a:lnTo>
                  <a:pt x="464" y="24"/>
                </a:lnTo>
                <a:lnTo>
                  <a:pt x="506" y="26"/>
                </a:lnTo>
                <a:lnTo>
                  <a:pt x="512" y="26"/>
                </a:lnTo>
                <a:lnTo>
                  <a:pt x="520" y="26"/>
                </a:lnTo>
                <a:lnTo>
                  <a:pt x="528" y="26"/>
                </a:lnTo>
                <a:lnTo>
                  <a:pt x="536" y="26"/>
                </a:lnTo>
                <a:lnTo>
                  <a:pt x="546" y="26"/>
                </a:lnTo>
                <a:lnTo>
                  <a:pt x="560" y="26"/>
                </a:lnTo>
                <a:lnTo>
                  <a:pt x="576" y="26"/>
                </a:lnTo>
                <a:lnTo>
                  <a:pt x="582" y="26"/>
                </a:lnTo>
                <a:lnTo>
                  <a:pt x="640" y="28"/>
                </a:lnTo>
                <a:lnTo>
                  <a:pt x="682" y="28"/>
                </a:lnTo>
                <a:lnTo>
                  <a:pt x="684" y="28"/>
                </a:lnTo>
                <a:lnTo>
                  <a:pt x="684" y="38"/>
                </a:lnTo>
                <a:lnTo>
                  <a:pt x="676" y="50"/>
                </a:lnTo>
                <a:lnTo>
                  <a:pt x="674" y="54"/>
                </a:lnTo>
                <a:lnTo>
                  <a:pt x="670" y="54"/>
                </a:lnTo>
                <a:lnTo>
                  <a:pt x="666" y="56"/>
                </a:lnTo>
                <a:lnTo>
                  <a:pt x="660" y="62"/>
                </a:lnTo>
                <a:lnTo>
                  <a:pt x="658" y="66"/>
                </a:lnTo>
                <a:lnTo>
                  <a:pt x="658" y="68"/>
                </a:lnTo>
                <a:lnTo>
                  <a:pt x="670" y="88"/>
                </a:lnTo>
                <a:lnTo>
                  <a:pt x="674" y="92"/>
                </a:lnTo>
                <a:lnTo>
                  <a:pt x="676" y="92"/>
                </a:lnTo>
                <a:lnTo>
                  <a:pt x="678" y="92"/>
                </a:lnTo>
                <a:lnTo>
                  <a:pt x="682" y="92"/>
                </a:lnTo>
                <a:lnTo>
                  <a:pt x="686" y="94"/>
                </a:lnTo>
                <a:lnTo>
                  <a:pt x="688" y="98"/>
                </a:lnTo>
                <a:lnTo>
                  <a:pt x="694" y="104"/>
                </a:lnTo>
                <a:lnTo>
                  <a:pt x="694" y="110"/>
                </a:lnTo>
                <a:lnTo>
                  <a:pt x="694" y="124"/>
                </a:lnTo>
                <a:lnTo>
                  <a:pt x="692" y="196"/>
                </a:lnTo>
                <a:lnTo>
                  <a:pt x="692" y="264"/>
                </a:lnTo>
                <a:lnTo>
                  <a:pt x="692" y="304"/>
                </a:lnTo>
                <a:lnTo>
                  <a:pt x="692" y="310"/>
                </a:lnTo>
                <a:lnTo>
                  <a:pt x="692" y="316"/>
                </a:lnTo>
                <a:lnTo>
                  <a:pt x="678" y="314"/>
                </a:lnTo>
                <a:lnTo>
                  <a:pt x="680" y="322"/>
                </a:lnTo>
                <a:lnTo>
                  <a:pt x="682" y="324"/>
                </a:lnTo>
                <a:lnTo>
                  <a:pt x="684" y="328"/>
                </a:lnTo>
                <a:lnTo>
                  <a:pt x="684" y="336"/>
                </a:lnTo>
                <a:lnTo>
                  <a:pt x="684" y="340"/>
                </a:lnTo>
                <a:lnTo>
                  <a:pt x="680" y="340"/>
                </a:lnTo>
                <a:lnTo>
                  <a:pt x="682" y="346"/>
                </a:lnTo>
                <a:lnTo>
                  <a:pt x="688" y="348"/>
                </a:lnTo>
                <a:lnTo>
                  <a:pt x="690" y="348"/>
                </a:lnTo>
                <a:lnTo>
                  <a:pt x="692" y="358"/>
                </a:lnTo>
                <a:lnTo>
                  <a:pt x="690" y="364"/>
                </a:lnTo>
                <a:lnTo>
                  <a:pt x="686" y="378"/>
                </a:lnTo>
                <a:lnTo>
                  <a:pt x="684" y="386"/>
                </a:lnTo>
                <a:lnTo>
                  <a:pt x="682" y="392"/>
                </a:lnTo>
                <a:lnTo>
                  <a:pt x="678" y="392"/>
                </a:lnTo>
                <a:lnTo>
                  <a:pt x="676" y="400"/>
                </a:lnTo>
                <a:lnTo>
                  <a:pt x="674" y="404"/>
                </a:lnTo>
                <a:lnTo>
                  <a:pt x="676" y="406"/>
                </a:lnTo>
                <a:lnTo>
                  <a:pt x="680" y="410"/>
                </a:lnTo>
                <a:lnTo>
                  <a:pt x="682" y="412"/>
                </a:lnTo>
                <a:lnTo>
                  <a:pt x="686" y="414"/>
                </a:lnTo>
                <a:lnTo>
                  <a:pt x="686" y="422"/>
                </a:lnTo>
                <a:lnTo>
                  <a:pt x="688" y="424"/>
                </a:lnTo>
                <a:lnTo>
                  <a:pt x="688" y="428"/>
                </a:lnTo>
                <a:lnTo>
                  <a:pt x="688" y="430"/>
                </a:lnTo>
                <a:lnTo>
                  <a:pt x="682" y="428"/>
                </a:lnTo>
                <a:lnTo>
                  <a:pt x="674" y="424"/>
                </a:lnTo>
                <a:lnTo>
                  <a:pt x="668" y="414"/>
                </a:lnTo>
                <a:lnTo>
                  <a:pt x="658" y="406"/>
                </a:lnTo>
                <a:lnTo>
                  <a:pt x="654" y="404"/>
                </a:lnTo>
                <a:lnTo>
                  <a:pt x="652" y="402"/>
                </a:lnTo>
                <a:lnTo>
                  <a:pt x="642" y="400"/>
                </a:lnTo>
                <a:lnTo>
                  <a:pt x="636" y="398"/>
                </a:lnTo>
                <a:lnTo>
                  <a:pt x="632" y="398"/>
                </a:lnTo>
                <a:lnTo>
                  <a:pt x="630" y="398"/>
                </a:lnTo>
                <a:lnTo>
                  <a:pt x="622" y="394"/>
                </a:lnTo>
                <a:lnTo>
                  <a:pt x="620" y="390"/>
                </a:lnTo>
                <a:lnTo>
                  <a:pt x="614" y="386"/>
                </a:lnTo>
                <a:lnTo>
                  <a:pt x="612" y="386"/>
                </a:lnTo>
                <a:lnTo>
                  <a:pt x="610" y="388"/>
                </a:lnTo>
                <a:lnTo>
                  <a:pt x="606" y="388"/>
                </a:lnTo>
                <a:lnTo>
                  <a:pt x="604" y="388"/>
                </a:lnTo>
                <a:lnTo>
                  <a:pt x="580" y="390"/>
                </a:lnTo>
                <a:lnTo>
                  <a:pt x="578" y="388"/>
                </a:lnTo>
                <a:lnTo>
                  <a:pt x="574" y="388"/>
                </a:lnTo>
                <a:lnTo>
                  <a:pt x="564" y="388"/>
                </a:lnTo>
                <a:lnTo>
                  <a:pt x="562" y="388"/>
                </a:lnTo>
                <a:lnTo>
                  <a:pt x="560" y="388"/>
                </a:lnTo>
                <a:lnTo>
                  <a:pt x="558" y="394"/>
                </a:lnTo>
                <a:lnTo>
                  <a:pt x="558" y="396"/>
                </a:lnTo>
                <a:lnTo>
                  <a:pt x="556" y="396"/>
                </a:lnTo>
                <a:lnTo>
                  <a:pt x="552" y="398"/>
                </a:lnTo>
                <a:lnTo>
                  <a:pt x="548" y="398"/>
                </a:lnTo>
                <a:lnTo>
                  <a:pt x="548" y="396"/>
                </a:lnTo>
                <a:lnTo>
                  <a:pt x="542" y="394"/>
                </a:lnTo>
                <a:lnTo>
                  <a:pt x="516" y="380"/>
                </a:lnTo>
                <a:lnTo>
                  <a:pt x="512" y="378"/>
                </a:lnTo>
                <a:lnTo>
                  <a:pt x="508" y="374"/>
                </a:lnTo>
                <a:lnTo>
                  <a:pt x="504" y="370"/>
                </a:lnTo>
                <a:lnTo>
                  <a:pt x="460" y="370"/>
                </a:lnTo>
                <a:lnTo>
                  <a:pt x="456" y="370"/>
                </a:lnTo>
                <a:lnTo>
                  <a:pt x="450" y="370"/>
                </a:lnTo>
                <a:lnTo>
                  <a:pt x="414" y="368"/>
                </a:lnTo>
                <a:lnTo>
                  <a:pt x="410" y="368"/>
                </a:lnTo>
                <a:lnTo>
                  <a:pt x="402" y="368"/>
                </a:lnTo>
                <a:lnTo>
                  <a:pt x="398" y="366"/>
                </a:lnTo>
                <a:lnTo>
                  <a:pt x="390" y="366"/>
                </a:lnTo>
                <a:lnTo>
                  <a:pt x="382" y="366"/>
                </a:lnTo>
                <a:lnTo>
                  <a:pt x="376" y="366"/>
                </a:lnTo>
                <a:lnTo>
                  <a:pt x="366" y="366"/>
                </a:lnTo>
                <a:lnTo>
                  <a:pt x="344" y="364"/>
                </a:lnTo>
                <a:lnTo>
                  <a:pt x="340" y="364"/>
                </a:lnTo>
                <a:lnTo>
                  <a:pt x="336" y="364"/>
                </a:lnTo>
                <a:lnTo>
                  <a:pt x="334" y="364"/>
                </a:lnTo>
                <a:lnTo>
                  <a:pt x="318" y="364"/>
                </a:lnTo>
                <a:lnTo>
                  <a:pt x="304" y="364"/>
                </a:lnTo>
                <a:lnTo>
                  <a:pt x="298" y="362"/>
                </a:lnTo>
                <a:lnTo>
                  <a:pt x="274" y="362"/>
                </a:lnTo>
                <a:lnTo>
                  <a:pt x="270" y="362"/>
                </a:lnTo>
                <a:lnTo>
                  <a:pt x="266" y="360"/>
                </a:lnTo>
                <a:lnTo>
                  <a:pt x="260" y="360"/>
                </a:lnTo>
                <a:lnTo>
                  <a:pt x="256" y="360"/>
                </a:lnTo>
                <a:lnTo>
                  <a:pt x="252" y="360"/>
                </a:lnTo>
                <a:lnTo>
                  <a:pt x="248" y="360"/>
                </a:lnTo>
                <a:lnTo>
                  <a:pt x="244" y="360"/>
                </a:lnTo>
                <a:lnTo>
                  <a:pt x="234" y="358"/>
                </a:lnTo>
                <a:lnTo>
                  <a:pt x="228" y="358"/>
                </a:lnTo>
                <a:lnTo>
                  <a:pt x="216" y="358"/>
                </a:lnTo>
                <a:lnTo>
                  <a:pt x="210" y="358"/>
                </a:lnTo>
                <a:lnTo>
                  <a:pt x="204" y="358"/>
                </a:lnTo>
                <a:lnTo>
                  <a:pt x="196" y="358"/>
                </a:lnTo>
                <a:lnTo>
                  <a:pt x="190" y="356"/>
                </a:lnTo>
                <a:lnTo>
                  <a:pt x="172" y="356"/>
                </a:lnTo>
                <a:lnTo>
                  <a:pt x="162" y="354"/>
                </a:lnTo>
                <a:lnTo>
                  <a:pt x="158" y="354"/>
                </a:lnTo>
                <a:lnTo>
                  <a:pt x="146" y="354"/>
                </a:lnTo>
                <a:lnTo>
                  <a:pt x="128" y="352"/>
                </a:lnTo>
                <a:lnTo>
                  <a:pt x="94" y="350"/>
                </a:lnTo>
                <a:lnTo>
                  <a:pt x="42" y="346"/>
                </a:lnTo>
                <a:lnTo>
                  <a:pt x="24" y="346"/>
                </a:lnTo>
                <a:lnTo>
                  <a:pt x="6" y="344"/>
                </a:lnTo>
                <a:lnTo>
                  <a:pt x="0" y="342"/>
                </a:lnTo>
                <a:close/>
              </a:path>
            </a:pathLst>
          </a:custGeom>
          <a:solidFill>
            <a:srgbClr val="CEEAB0"/>
          </a:solidFill>
          <a:ln w="3175" cmpd="sng">
            <a:solidFill>
              <a:srgbClr val="808080"/>
            </a:solidFill>
            <a:round/>
            <a:headEnd/>
            <a:tailEnd/>
          </a:ln>
        </p:spPr>
        <p:txBody>
          <a:bodyPr/>
          <a:lstStyle/>
          <a:p>
            <a:endParaRPr lang="en-US" dirty="0"/>
          </a:p>
        </p:txBody>
      </p:sp>
      <p:sp>
        <p:nvSpPr>
          <p:cNvPr id="2055" name="Freeform 1046"/>
          <p:cNvSpPr>
            <a:spLocks/>
          </p:cNvSpPr>
          <p:nvPr/>
        </p:nvSpPr>
        <p:spPr bwMode="auto">
          <a:xfrm>
            <a:off x="9336088" y="1597026"/>
            <a:ext cx="260350" cy="511175"/>
          </a:xfrm>
          <a:custGeom>
            <a:avLst/>
            <a:gdLst>
              <a:gd name="T0" fmla="*/ 2147483647 w 164"/>
              <a:gd name="T1" fmla="*/ 2147483647 h 322"/>
              <a:gd name="T2" fmla="*/ 2147483647 w 164"/>
              <a:gd name="T3" fmla="*/ 2147483647 h 322"/>
              <a:gd name="T4" fmla="*/ 2147483647 w 164"/>
              <a:gd name="T5" fmla="*/ 2147483647 h 322"/>
              <a:gd name="T6" fmla="*/ 2147483647 w 164"/>
              <a:gd name="T7" fmla="*/ 2147483647 h 322"/>
              <a:gd name="T8" fmla="*/ 2147483647 w 164"/>
              <a:gd name="T9" fmla="*/ 2147483647 h 322"/>
              <a:gd name="T10" fmla="*/ 2147483647 w 164"/>
              <a:gd name="T11" fmla="*/ 2147483647 h 322"/>
              <a:gd name="T12" fmla="*/ 2147483647 w 164"/>
              <a:gd name="T13" fmla="*/ 2147483647 h 322"/>
              <a:gd name="T14" fmla="*/ 2147483647 w 164"/>
              <a:gd name="T15" fmla="*/ 2147483647 h 322"/>
              <a:gd name="T16" fmla="*/ 2147483647 w 164"/>
              <a:gd name="T17" fmla="*/ 2147483647 h 322"/>
              <a:gd name="T18" fmla="*/ 2147483647 w 164"/>
              <a:gd name="T19" fmla="*/ 2147483647 h 322"/>
              <a:gd name="T20" fmla="*/ 2147483647 w 164"/>
              <a:gd name="T21" fmla="*/ 2147483647 h 322"/>
              <a:gd name="T22" fmla="*/ 2147483647 w 164"/>
              <a:gd name="T23" fmla="*/ 2147483647 h 322"/>
              <a:gd name="T24" fmla="*/ 2147483647 w 164"/>
              <a:gd name="T25" fmla="*/ 2147483647 h 322"/>
              <a:gd name="T26" fmla="*/ 2147483647 w 164"/>
              <a:gd name="T27" fmla="*/ 2147483647 h 322"/>
              <a:gd name="T28" fmla="*/ 2147483647 w 164"/>
              <a:gd name="T29" fmla="*/ 2147483647 h 322"/>
              <a:gd name="T30" fmla="*/ 2147483647 w 164"/>
              <a:gd name="T31" fmla="*/ 2147483647 h 322"/>
              <a:gd name="T32" fmla="*/ 2147483647 w 164"/>
              <a:gd name="T33" fmla="*/ 2147483647 h 322"/>
              <a:gd name="T34" fmla="*/ 2147483647 w 164"/>
              <a:gd name="T35" fmla="*/ 2147483647 h 322"/>
              <a:gd name="T36" fmla="*/ 2147483647 w 164"/>
              <a:gd name="T37" fmla="*/ 2147483647 h 322"/>
              <a:gd name="T38" fmla="*/ 2147483647 w 164"/>
              <a:gd name="T39" fmla="*/ 2147483647 h 322"/>
              <a:gd name="T40" fmla="*/ 2147483647 w 164"/>
              <a:gd name="T41" fmla="*/ 2147483647 h 322"/>
              <a:gd name="T42" fmla="*/ 2147483647 w 164"/>
              <a:gd name="T43" fmla="*/ 2147483647 h 322"/>
              <a:gd name="T44" fmla="*/ 2147483647 w 164"/>
              <a:gd name="T45" fmla="*/ 2147483647 h 322"/>
              <a:gd name="T46" fmla="*/ 2147483647 w 164"/>
              <a:gd name="T47" fmla="*/ 2147483647 h 322"/>
              <a:gd name="T48" fmla="*/ 2147483647 w 164"/>
              <a:gd name="T49" fmla="*/ 2147483647 h 322"/>
              <a:gd name="T50" fmla="*/ 2147483647 w 164"/>
              <a:gd name="T51" fmla="*/ 2147483647 h 322"/>
              <a:gd name="T52" fmla="*/ 2147483647 w 164"/>
              <a:gd name="T53" fmla="*/ 2147483647 h 322"/>
              <a:gd name="T54" fmla="*/ 2147483647 w 164"/>
              <a:gd name="T55" fmla="*/ 2147483647 h 322"/>
              <a:gd name="T56" fmla="*/ 2147483647 w 164"/>
              <a:gd name="T57" fmla="*/ 2147483647 h 322"/>
              <a:gd name="T58" fmla="*/ 2147483647 w 164"/>
              <a:gd name="T59" fmla="*/ 2147483647 h 322"/>
              <a:gd name="T60" fmla="*/ 2147483647 w 164"/>
              <a:gd name="T61" fmla="*/ 2147483647 h 322"/>
              <a:gd name="T62" fmla="*/ 2147483647 w 164"/>
              <a:gd name="T63" fmla="*/ 2147483647 h 322"/>
              <a:gd name="T64" fmla="*/ 2147483647 w 164"/>
              <a:gd name="T65" fmla="*/ 2147483647 h 322"/>
              <a:gd name="T66" fmla="*/ 0 w 164"/>
              <a:gd name="T67" fmla="*/ 2147483647 h 322"/>
              <a:gd name="T68" fmla="*/ 2147483647 w 164"/>
              <a:gd name="T69" fmla="*/ 2147483647 h 322"/>
              <a:gd name="T70" fmla="*/ 2147483647 w 164"/>
              <a:gd name="T71" fmla="*/ 2147483647 h 322"/>
              <a:gd name="T72" fmla="*/ 2147483647 w 164"/>
              <a:gd name="T73" fmla="*/ 2147483647 h 322"/>
              <a:gd name="T74" fmla="*/ 2147483647 w 164"/>
              <a:gd name="T75" fmla="*/ 2147483647 h 322"/>
              <a:gd name="T76" fmla="*/ 2147483647 w 164"/>
              <a:gd name="T77" fmla="*/ 2147483647 h 322"/>
              <a:gd name="T78" fmla="*/ 2147483647 w 164"/>
              <a:gd name="T79" fmla="*/ 2147483647 h 322"/>
              <a:gd name="T80" fmla="*/ 2147483647 w 164"/>
              <a:gd name="T81" fmla="*/ 2147483647 h 322"/>
              <a:gd name="T82" fmla="*/ 2147483647 w 164"/>
              <a:gd name="T83" fmla="*/ 2147483647 h 322"/>
              <a:gd name="T84" fmla="*/ 2147483647 w 164"/>
              <a:gd name="T85" fmla="*/ 2147483647 h 322"/>
              <a:gd name="T86" fmla="*/ 2147483647 w 164"/>
              <a:gd name="T87" fmla="*/ 2147483647 h 322"/>
              <a:gd name="T88" fmla="*/ 2147483647 w 164"/>
              <a:gd name="T89" fmla="*/ 2147483647 h 322"/>
              <a:gd name="T90" fmla="*/ 2147483647 w 164"/>
              <a:gd name="T91" fmla="*/ 2147483647 h 322"/>
              <a:gd name="T92" fmla="*/ 2147483647 w 164"/>
              <a:gd name="T93" fmla="*/ 2147483647 h 322"/>
              <a:gd name="T94" fmla="*/ 2147483647 w 164"/>
              <a:gd name="T95" fmla="*/ 2147483647 h 322"/>
              <a:gd name="T96" fmla="*/ 2147483647 w 164"/>
              <a:gd name="T97" fmla="*/ 2147483647 h 322"/>
              <a:gd name="T98" fmla="*/ 2147483647 w 164"/>
              <a:gd name="T99" fmla="*/ 2147483647 h 322"/>
              <a:gd name="T100" fmla="*/ 2147483647 w 164"/>
              <a:gd name="T101" fmla="*/ 2147483647 h 322"/>
              <a:gd name="T102" fmla="*/ 2147483647 w 164"/>
              <a:gd name="T103" fmla="*/ 2147483647 h 3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4" h="322">
                <a:moveTo>
                  <a:pt x="30" y="40"/>
                </a:moveTo>
                <a:lnTo>
                  <a:pt x="28" y="38"/>
                </a:lnTo>
                <a:lnTo>
                  <a:pt x="28" y="34"/>
                </a:lnTo>
                <a:lnTo>
                  <a:pt x="30" y="32"/>
                </a:lnTo>
                <a:lnTo>
                  <a:pt x="32" y="28"/>
                </a:lnTo>
                <a:lnTo>
                  <a:pt x="32" y="18"/>
                </a:lnTo>
                <a:lnTo>
                  <a:pt x="28" y="14"/>
                </a:lnTo>
                <a:lnTo>
                  <a:pt x="36" y="6"/>
                </a:lnTo>
                <a:lnTo>
                  <a:pt x="38" y="4"/>
                </a:lnTo>
                <a:lnTo>
                  <a:pt x="40" y="4"/>
                </a:lnTo>
                <a:lnTo>
                  <a:pt x="42" y="6"/>
                </a:lnTo>
                <a:lnTo>
                  <a:pt x="46" y="8"/>
                </a:lnTo>
                <a:lnTo>
                  <a:pt x="48" y="8"/>
                </a:lnTo>
                <a:lnTo>
                  <a:pt x="52" y="8"/>
                </a:lnTo>
                <a:lnTo>
                  <a:pt x="54" y="0"/>
                </a:lnTo>
                <a:lnTo>
                  <a:pt x="58" y="6"/>
                </a:lnTo>
                <a:lnTo>
                  <a:pt x="60" y="16"/>
                </a:lnTo>
                <a:lnTo>
                  <a:pt x="62" y="20"/>
                </a:lnTo>
                <a:lnTo>
                  <a:pt x="64" y="28"/>
                </a:lnTo>
                <a:lnTo>
                  <a:pt x="68" y="36"/>
                </a:lnTo>
                <a:lnTo>
                  <a:pt x="72" y="44"/>
                </a:lnTo>
                <a:lnTo>
                  <a:pt x="80" y="70"/>
                </a:lnTo>
                <a:lnTo>
                  <a:pt x="86" y="88"/>
                </a:lnTo>
                <a:lnTo>
                  <a:pt x="94" y="108"/>
                </a:lnTo>
                <a:lnTo>
                  <a:pt x="110" y="152"/>
                </a:lnTo>
                <a:lnTo>
                  <a:pt x="118" y="176"/>
                </a:lnTo>
                <a:lnTo>
                  <a:pt x="126" y="192"/>
                </a:lnTo>
                <a:lnTo>
                  <a:pt x="126" y="198"/>
                </a:lnTo>
                <a:lnTo>
                  <a:pt x="126" y="202"/>
                </a:lnTo>
                <a:lnTo>
                  <a:pt x="130" y="214"/>
                </a:lnTo>
                <a:lnTo>
                  <a:pt x="140" y="222"/>
                </a:lnTo>
                <a:lnTo>
                  <a:pt x="150" y="236"/>
                </a:lnTo>
                <a:lnTo>
                  <a:pt x="160" y="242"/>
                </a:lnTo>
                <a:lnTo>
                  <a:pt x="160" y="244"/>
                </a:lnTo>
                <a:lnTo>
                  <a:pt x="164" y="244"/>
                </a:lnTo>
                <a:lnTo>
                  <a:pt x="164" y="248"/>
                </a:lnTo>
                <a:lnTo>
                  <a:pt x="162" y="256"/>
                </a:lnTo>
                <a:lnTo>
                  <a:pt x="160" y="260"/>
                </a:lnTo>
                <a:lnTo>
                  <a:pt x="160" y="266"/>
                </a:lnTo>
                <a:lnTo>
                  <a:pt x="160" y="268"/>
                </a:lnTo>
                <a:lnTo>
                  <a:pt x="158" y="270"/>
                </a:lnTo>
                <a:lnTo>
                  <a:pt x="152" y="268"/>
                </a:lnTo>
                <a:lnTo>
                  <a:pt x="150" y="270"/>
                </a:lnTo>
                <a:lnTo>
                  <a:pt x="146" y="274"/>
                </a:lnTo>
                <a:lnTo>
                  <a:pt x="134" y="282"/>
                </a:lnTo>
                <a:lnTo>
                  <a:pt x="134" y="284"/>
                </a:lnTo>
                <a:lnTo>
                  <a:pt x="126" y="298"/>
                </a:lnTo>
                <a:lnTo>
                  <a:pt x="78" y="310"/>
                </a:lnTo>
                <a:lnTo>
                  <a:pt x="50" y="316"/>
                </a:lnTo>
                <a:lnTo>
                  <a:pt x="20" y="322"/>
                </a:lnTo>
                <a:lnTo>
                  <a:pt x="20" y="320"/>
                </a:lnTo>
                <a:lnTo>
                  <a:pt x="18" y="318"/>
                </a:lnTo>
                <a:lnTo>
                  <a:pt x="14" y="316"/>
                </a:lnTo>
                <a:lnTo>
                  <a:pt x="10" y="312"/>
                </a:lnTo>
                <a:lnTo>
                  <a:pt x="8" y="310"/>
                </a:lnTo>
                <a:lnTo>
                  <a:pt x="8" y="306"/>
                </a:lnTo>
                <a:lnTo>
                  <a:pt x="8" y="296"/>
                </a:lnTo>
                <a:lnTo>
                  <a:pt x="10" y="294"/>
                </a:lnTo>
                <a:lnTo>
                  <a:pt x="10" y="290"/>
                </a:lnTo>
                <a:lnTo>
                  <a:pt x="10" y="278"/>
                </a:lnTo>
                <a:lnTo>
                  <a:pt x="8" y="274"/>
                </a:lnTo>
                <a:lnTo>
                  <a:pt x="6" y="262"/>
                </a:lnTo>
                <a:lnTo>
                  <a:pt x="8" y="258"/>
                </a:lnTo>
                <a:lnTo>
                  <a:pt x="8" y="256"/>
                </a:lnTo>
                <a:lnTo>
                  <a:pt x="4" y="240"/>
                </a:lnTo>
                <a:lnTo>
                  <a:pt x="2" y="234"/>
                </a:lnTo>
                <a:lnTo>
                  <a:pt x="0" y="228"/>
                </a:lnTo>
                <a:lnTo>
                  <a:pt x="0" y="224"/>
                </a:lnTo>
                <a:lnTo>
                  <a:pt x="2" y="210"/>
                </a:lnTo>
                <a:lnTo>
                  <a:pt x="2" y="206"/>
                </a:lnTo>
                <a:lnTo>
                  <a:pt x="4" y="204"/>
                </a:lnTo>
                <a:lnTo>
                  <a:pt x="8" y="200"/>
                </a:lnTo>
                <a:lnTo>
                  <a:pt x="8" y="198"/>
                </a:lnTo>
                <a:lnTo>
                  <a:pt x="10" y="196"/>
                </a:lnTo>
                <a:lnTo>
                  <a:pt x="10" y="192"/>
                </a:lnTo>
                <a:lnTo>
                  <a:pt x="8" y="190"/>
                </a:lnTo>
                <a:lnTo>
                  <a:pt x="8" y="184"/>
                </a:lnTo>
                <a:lnTo>
                  <a:pt x="10" y="172"/>
                </a:lnTo>
                <a:lnTo>
                  <a:pt x="12" y="158"/>
                </a:lnTo>
                <a:lnTo>
                  <a:pt x="8" y="140"/>
                </a:lnTo>
                <a:lnTo>
                  <a:pt x="6" y="136"/>
                </a:lnTo>
                <a:lnTo>
                  <a:pt x="8" y="134"/>
                </a:lnTo>
                <a:lnTo>
                  <a:pt x="8" y="132"/>
                </a:lnTo>
                <a:lnTo>
                  <a:pt x="12" y="128"/>
                </a:lnTo>
                <a:lnTo>
                  <a:pt x="16" y="126"/>
                </a:lnTo>
                <a:lnTo>
                  <a:pt x="22" y="120"/>
                </a:lnTo>
                <a:lnTo>
                  <a:pt x="32" y="114"/>
                </a:lnTo>
                <a:lnTo>
                  <a:pt x="32" y="112"/>
                </a:lnTo>
                <a:lnTo>
                  <a:pt x="38" y="102"/>
                </a:lnTo>
                <a:lnTo>
                  <a:pt x="38" y="100"/>
                </a:lnTo>
                <a:lnTo>
                  <a:pt x="40" y="92"/>
                </a:lnTo>
                <a:lnTo>
                  <a:pt x="36" y="86"/>
                </a:lnTo>
                <a:lnTo>
                  <a:pt x="32" y="82"/>
                </a:lnTo>
                <a:lnTo>
                  <a:pt x="30" y="78"/>
                </a:lnTo>
                <a:lnTo>
                  <a:pt x="28" y="76"/>
                </a:lnTo>
                <a:lnTo>
                  <a:pt x="26" y="74"/>
                </a:lnTo>
                <a:lnTo>
                  <a:pt x="28" y="70"/>
                </a:lnTo>
                <a:lnTo>
                  <a:pt x="30" y="66"/>
                </a:lnTo>
                <a:lnTo>
                  <a:pt x="32" y="54"/>
                </a:lnTo>
                <a:lnTo>
                  <a:pt x="32" y="52"/>
                </a:lnTo>
                <a:lnTo>
                  <a:pt x="30" y="50"/>
                </a:lnTo>
                <a:lnTo>
                  <a:pt x="28" y="46"/>
                </a:lnTo>
                <a:lnTo>
                  <a:pt x="28" y="44"/>
                </a:lnTo>
                <a:lnTo>
                  <a:pt x="30" y="40"/>
                </a:lnTo>
                <a:close/>
              </a:path>
            </a:pathLst>
          </a:custGeom>
          <a:solidFill>
            <a:srgbClr val="CDEAFF"/>
          </a:solidFill>
          <a:ln w="3175" cmpd="sng">
            <a:solidFill>
              <a:srgbClr val="808080"/>
            </a:solidFill>
            <a:round/>
            <a:headEnd/>
            <a:tailEnd/>
          </a:ln>
        </p:spPr>
        <p:txBody>
          <a:bodyPr/>
          <a:lstStyle/>
          <a:p>
            <a:endParaRPr lang="en-US" dirty="0"/>
          </a:p>
        </p:txBody>
      </p:sp>
      <p:sp>
        <p:nvSpPr>
          <p:cNvPr id="2056" name="Freeform 1047"/>
          <p:cNvSpPr>
            <a:spLocks/>
          </p:cNvSpPr>
          <p:nvPr/>
        </p:nvSpPr>
        <p:spPr bwMode="auto">
          <a:xfrm>
            <a:off x="9132888" y="1660525"/>
            <a:ext cx="266700" cy="469900"/>
          </a:xfrm>
          <a:custGeom>
            <a:avLst/>
            <a:gdLst>
              <a:gd name="T0" fmla="*/ 2147483647 w 168"/>
              <a:gd name="T1" fmla="*/ 2147483647 h 296"/>
              <a:gd name="T2" fmla="*/ 2147483647 w 168"/>
              <a:gd name="T3" fmla="*/ 2147483647 h 296"/>
              <a:gd name="T4" fmla="*/ 2147483647 w 168"/>
              <a:gd name="T5" fmla="*/ 2147483647 h 296"/>
              <a:gd name="T6" fmla="*/ 2147483647 w 168"/>
              <a:gd name="T7" fmla="*/ 2147483647 h 296"/>
              <a:gd name="T8" fmla="*/ 2147483647 w 168"/>
              <a:gd name="T9" fmla="*/ 2147483647 h 296"/>
              <a:gd name="T10" fmla="*/ 2147483647 w 168"/>
              <a:gd name="T11" fmla="*/ 2147483647 h 296"/>
              <a:gd name="T12" fmla="*/ 2147483647 w 168"/>
              <a:gd name="T13" fmla="*/ 2147483647 h 296"/>
              <a:gd name="T14" fmla="*/ 2147483647 w 168"/>
              <a:gd name="T15" fmla="*/ 2147483647 h 296"/>
              <a:gd name="T16" fmla="*/ 2147483647 w 168"/>
              <a:gd name="T17" fmla="*/ 2147483647 h 296"/>
              <a:gd name="T18" fmla="*/ 2147483647 w 168"/>
              <a:gd name="T19" fmla="*/ 2147483647 h 296"/>
              <a:gd name="T20" fmla="*/ 2147483647 w 168"/>
              <a:gd name="T21" fmla="*/ 2147483647 h 296"/>
              <a:gd name="T22" fmla="*/ 2147483647 w 168"/>
              <a:gd name="T23" fmla="*/ 2147483647 h 296"/>
              <a:gd name="T24" fmla="*/ 2147483647 w 168"/>
              <a:gd name="T25" fmla="*/ 2147483647 h 296"/>
              <a:gd name="T26" fmla="*/ 2147483647 w 168"/>
              <a:gd name="T27" fmla="*/ 2147483647 h 296"/>
              <a:gd name="T28" fmla="*/ 2147483647 w 168"/>
              <a:gd name="T29" fmla="*/ 2147483647 h 296"/>
              <a:gd name="T30" fmla="*/ 2147483647 w 168"/>
              <a:gd name="T31" fmla="*/ 2147483647 h 296"/>
              <a:gd name="T32" fmla="*/ 2147483647 w 168"/>
              <a:gd name="T33" fmla="*/ 2147483647 h 296"/>
              <a:gd name="T34" fmla="*/ 2147483647 w 168"/>
              <a:gd name="T35" fmla="*/ 2147483647 h 296"/>
              <a:gd name="T36" fmla="*/ 2147483647 w 168"/>
              <a:gd name="T37" fmla="*/ 2147483647 h 296"/>
              <a:gd name="T38" fmla="*/ 2147483647 w 168"/>
              <a:gd name="T39" fmla="*/ 2147483647 h 296"/>
              <a:gd name="T40" fmla="*/ 2147483647 w 168"/>
              <a:gd name="T41" fmla="*/ 2147483647 h 296"/>
              <a:gd name="T42" fmla="*/ 2147483647 w 168"/>
              <a:gd name="T43" fmla="*/ 2147483647 h 296"/>
              <a:gd name="T44" fmla="*/ 2147483647 w 168"/>
              <a:gd name="T45" fmla="*/ 2147483647 h 296"/>
              <a:gd name="T46" fmla="*/ 2147483647 w 168"/>
              <a:gd name="T47" fmla="*/ 2147483647 h 296"/>
              <a:gd name="T48" fmla="*/ 2147483647 w 168"/>
              <a:gd name="T49" fmla="*/ 2147483647 h 296"/>
              <a:gd name="T50" fmla="*/ 2147483647 w 168"/>
              <a:gd name="T51" fmla="*/ 2147483647 h 296"/>
              <a:gd name="T52" fmla="*/ 2147483647 w 168"/>
              <a:gd name="T53" fmla="*/ 2147483647 h 296"/>
              <a:gd name="T54" fmla="*/ 2147483647 w 168"/>
              <a:gd name="T55" fmla="*/ 2147483647 h 296"/>
              <a:gd name="T56" fmla="*/ 2147483647 w 168"/>
              <a:gd name="T57" fmla="*/ 2147483647 h 296"/>
              <a:gd name="T58" fmla="*/ 2147483647 w 168"/>
              <a:gd name="T59" fmla="*/ 2147483647 h 296"/>
              <a:gd name="T60" fmla="*/ 2147483647 w 168"/>
              <a:gd name="T61" fmla="*/ 2147483647 h 296"/>
              <a:gd name="T62" fmla="*/ 2147483647 w 168"/>
              <a:gd name="T63" fmla="*/ 2147483647 h 296"/>
              <a:gd name="T64" fmla="*/ 2147483647 w 168"/>
              <a:gd name="T65" fmla="*/ 2147483647 h 296"/>
              <a:gd name="T66" fmla="*/ 2147483647 w 168"/>
              <a:gd name="T67" fmla="*/ 2147483647 h 296"/>
              <a:gd name="T68" fmla="*/ 2147483647 w 168"/>
              <a:gd name="T69" fmla="*/ 2147483647 h 296"/>
              <a:gd name="T70" fmla="*/ 2147483647 w 168"/>
              <a:gd name="T71" fmla="*/ 2147483647 h 296"/>
              <a:gd name="T72" fmla="*/ 2147483647 w 168"/>
              <a:gd name="T73" fmla="*/ 2147483647 h 296"/>
              <a:gd name="T74" fmla="*/ 2147483647 w 168"/>
              <a:gd name="T75" fmla="*/ 2147483647 h 296"/>
              <a:gd name="T76" fmla="*/ 2147483647 w 168"/>
              <a:gd name="T77" fmla="*/ 2147483647 h 296"/>
              <a:gd name="T78" fmla="*/ 2147483647 w 168"/>
              <a:gd name="T79" fmla="*/ 2147483647 h 296"/>
              <a:gd name="T80" fmla="*/ 2147483647 w 168"/>
              <a:gd name="T81" fmla="*/ 2147483647 h 296"/>
              <a:gd name="T82" fmla="*/ 2147483647 w 168"/>
              <a:gd name="T83" fmla="*/ 2147483647 h 296"/>
              <a:gd name="T84" fmla="*/ 2147483647 w 168"/>
              <a:gd name="T85" fmla="*/ 2147483647 h 296"/>
              <a:gd name="T86" fmla="*/ 2147483647 w 168"/>
              <a:gd name="T87" fmla="*/ 2147483647 h 296"/>
              <a:gd name="T88" fmla="*/ 2147483647 w 168"/>
              <a:gd name="T89" fmla="*/ 2147483647 h 296"/>
              <a:gd name="T90" fmla="*/ 2147483647 w 168"/>
              <a:gd name="T91" fmla="*/ 2147483647 h 296"/>
              <a:gd name="T92" fmla="*/ 0 w 168"/>
              <a:gd name="T93" fmla="*/ 2147483647 h 296"/>
              <a:gd name="T94" fmla="*/ 2147483647 w 168"/>
              <a:gd name="T95" fmla="*/ 2147483647 h 296"/>
              <a:gd name="T96" fmla="*/ 2147483647 w 168"/>
              <a:gd name="T97" fmla="*/ 2147483647 h 296"/>
              <a:gd name="T98" fmla="*/ 2147483647 w 168"/>
              <a:gd name="T99" fmla="*/ 2147483647 h 296"/>
              <a:gd name="T100" fmla="*/ 2147483647 w 168"/>
              <a:gd name="T101" fmla="*/ 2147483647 h 2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8" h="296">
                <a:moveTo>
                  <a:pt x="158" y="0"/>
                </a:moveTo>
                <a:lnTo>
                  <a:pt x="156" y="4"/>
                </a:lnTo>
                <a:lnTo>
                  <a:pt x="156" y="6"/>
                </a:lnTo>
                <a:lnTo>
                  <a:pt x="158" y="10"/>
                </a:lnTo>
                <a:lnTo>
                  <a:pt x="160" y="12"/>
                </a:lnTo>
                <a:lnTo>
                  <a:pt x="160" y="14"/>
                </a:lnTo>
                <a:lnTo>
                  <a:pt x="158" y="26"/>
                </a:lnTo>
                <a:lnTo>
                  <a:pt x="156" y="30"/>
                </a:lnTo>
                <a:lnTo>
                  <a:pt x="154" y="34"/>
                </a:lnTo>
                <a:lnTo>
                  <a:pt x="156" y="36"/>
                </a:lnTo>
                <a:lnTo>
                  <a:pt x="158" y="38"/>
                </a:lnTo>
                <a:lnTo>
                  <a:pt x="160" y="42"/>
                </a:lnTo>
                <a:lnTo>
                  <a:pt x="164" y="46"/>
                </a:lnTo>
                <a:lnTo>
                  <a:pt x="168" y="52"/>
                </a:lnTo>
                <a:lnTo>
                  <a:pt x="166" y="60"/>
                </a:lnTo>
                <a:lnTo>
                  <a:pt x="166" y="62"/>
                </a:lnTo>
                <a:lnTo>
                  <a:pt x="160" y="72"/>
                </a:lnTo>
                <a:lnTo>
                  <a:pt x="160" y="74"/>
                </a:lnTo>
                <a:lnTo>
                  <a:pt x="150" y="80"/>
                </a:lnTo>
                <a:lnTo>
                  <a:pt x="144" y="86"/>
                </a:lnTo>
                <a:lnTo>
                  <a:pt x="140" y="88"/>
                </a:lnTo>
                <a:lnTo>
                  <a:pt x="136" y="92"/>
                </a:lnTo>
                <a:lnTo>
                  <a:pt x="136" y="94"/>
                </a:lnTo>
                <a:lnTo>
                  <a:pt x="134" y="96"/>
                </a:lnTo>
                <a:lnTo>
                  <a:pt x="136" y="100"/>
                </a:lnTo>
                <a:lnTo>
                  <a:pt x="140" y="118"/>
                </a:lnTo>
                <a:lnTo>
                  <a:pt x="138" y="132"/>
                </a:lnTo>
                <a:lnTo>
                  <a:pt x="136" y="144"/>
                </a:lnTo>
                <a:lnTo>
                  <a:pt x="136" y="150"/>
                </a:lnTo>
                <a:lnTo>
                  <a:pt x="138" y="152"/>
                </a:lnTo>
                <a:lnTo>
                  <a:pt x="138" y="156"/>
                </a:lnTo>
                <a:lnTo>
                  <a:pt x="136" y="158"/>
                </a:lnTo>
                <a:lnTo>
                  <a:pt x="136" y="160"/>
                </a:lnTo>
                <a:lnTo>
                  <a:pt x="132" y="164"/>
                </a:lnTo>
                <a:lnTo>
                  <a:pt x="130" y="166"/>
                </a:lnTo>
                <a:lnTo>
                  <a:pt x="130" y="170"/>
                </a:lnTo>
                <a:lnTo>
                  <a:pt x="128" y="184"/>
                </a:lnTo>
                <a:lnTo>
                  <a:pt x="128" y="188"/>
                </a:lnTo>
                <a:lnTo>
                  <a:pt x="130" y="194"/>
                </a:lnTo>
                <a:lnTo>
                  <a:pt x="132" y="200"/>
                </a:lnTo>
                <a:lnTo>
                  <a:pt x="136" y="216"/>
                </a:lnTo>
                <a:lnTo>
                  <a:pt x="136" y="218"/>
                </a:lnTo>
                <a:lnTo>
                  <a:pt x="134" y="222"/>
                </a:lnTo>
                <a:lnTo>
                  <a:pt x="136" y="234"/>
                </a:lnTo>
                <a:lnTo>
                  <a:pt x="138" y="238"/>
                </a:lnTo>
                <a:lnTo>
                  <a:pt x="138" y="250"/>
                </a:lnTo>
                <a:lnTo>
                  <a:pt x="138" y="254"/>
                </a:lnTo>
                <a:lnTo>
                  <a:pt x="136" y="256"/>
                </a:lnTo>
                <a:lnTo>
                  <a:pt x="136" y="266"/>
                </a:lnTo>
                <a:lnTo>
                  <a:pt x="136" y="270"/>
                </a:lnTo>
                <a:lnTo>
                  <a:pt x="138" y="272"/>
                </a:lnTo>
                <a:lnTo>
                  <a:pt x="142" y="276"/>
                </a:lnTo>
                <a:lnTo>
                  <a:pt x="146" y="278"/>
                </a:lnTo>
                <a:lnTo>
                  <a:pt x="148" y="280"/>
                </a:lnTo>
                <a:lnTo>
                  <a:pt x="148" y="282"/>
                </a:lnTo>
                <a:lnTo>
                  <a:pt x="142" y="284"/>
                </a:lnTo>
                <a:lnTo>
                  <a:pt x="130" y="286"/>
                </a:lnTo>
                <a:lnTo>
                  <a:pt x="96" y="292"/>
                </a:lnTo>
                <a:lnTo>
                  <a:pt x="78" y="296"/>
                </a:lnTo>
                <a:lnTo>
                  <a:pt x="76" y="296"/>
                </a:lnTo>
                <a:lnTo>
                  <a:pt x="72" y="290"/>
                </a:lnTo>
                <a:lnTo>
                  <a:pt x="74" y="286"/>
                </a:lnTo>
                <a:lnTo>
                  <a:pt x="72" y="278"/>
                </a:lnTo>
                <a:lnTo>
                  <a:pt x="56" y="216"/>
                </a:lnTo>
                <a:lnTo>
                  <a:pt x="54" y="206"/>
                </a:lnTo>
                <a:lnTo>
                  <a:pt x="46" y="198"/>
                </a:lnTo>
                <a:lnTo>
                  <a:pt x="44" y="198"/>
                </a:lnTo>
                <a:lnTo>
                  <a:pt x="42" y="200"/>
                </a:lnTo>
                <a:lnTo>
                  <a:pt x="42" y="204"/>
                </a:lnTo>
                <a:lnTo>
                  <a:pt x="40" y="206"/>
                </a:lnTo>
                <a:lnTo>
                  <a:pt x="36" y="206"/>
                </a:lnTo>
                <a:lnTo>
                  <a:pt x="34" y="200"/>
                </a:lnTo>
                <a:lnTo>
                  <a:pt x="36" y="194"/>
                </a:lnTo>
                <a:lnTo>
                  <a:pt x="36" y="186"/>
                </a:lnTo>
                <a:lnTo>
                  <a:pt x="36" y="184"/>
                </a:lnTo>
                <a:lnTo>
                  <a:pt x="36" y="182"/>
                </a:lnTo>
                <a:lnTo>
                  <a:pt x="32" y="170"/>
                </a:lnTo>
                <a:lnTo>
                  <a:pt x="26" y="160"/>
                </a:lnTo>
                <a:lnTo>
                  <a:pt x="20" y="150"/>
                </a:lnTo>
                <a:lnTo>
                  <a:pt x="20" y="134"/>
                </a:lnTo>
                <a:lnTo>
                  <a:pt x="22" y="132"/>
                </a:lnTo>
                <a:lnTo>
                  <a:pt x="24" y="128"/>
                </a:lnTo>
                <a:lnTo>
                  <a:pt x="20" y="104"/>
                </a:lnTo>
                <a:lnTo>
                  <a:pt x="20" y="102"/>
                </a:lnTo>
                <a:lnTo>
                  <a:pt x="18" y="100"/>
                </a:lnTo>
                <a:lnTo>
                  <a:pt x="16" y="96"/>
                </a:lnTo>
                <a:lnTo>
                  <a:pt x="12" y="94"/>
                </a:lnTo>
                <a:lnTo>
                  <a:pt x="10" y="92"/>
                </a:lnTo>
                <a:lnTo>
                  <a:pt x="10" y="88"/>
                </a:lnTo>
                <a:lnTo>
                  <a:pt x="8" y="84"/>
                </a:lnTo>
                <a:lnTo>
                  <a:pt x="8" y="78"/>
                </a:lnTo>
                <a:lnTo>
                  <a:pt x="8" y="68"/>
                </a:lnTo>
                <a:lnTo>
                  <a:pt x="2" y="48"/>
                </a:lnTo>
                <a:lnTo>
                  <a:pt x="0" y="42"/>
                </a:lnTo>
                <a:lnTo>
                  <a:pt x="32" y="32"/>
                </a:lnTo>
                <a:lnTo>
                  <a:pt x="48" y="30"/>
                </a:lnTo>
                <a:lnTo>
                  <a:pt x="72" y="24"/>
                </a:lnTo>
                <a:lnTo>
                  <a:pt x="74" y="22"/>
                </a:lnTo>
                <a:lnTo>
                  <a:pt x="92" y="18"/>
                </a:lnTo>
                <a:lnTo>
                  <a:pt x="110" y="14"/>
                </a:lnTo>
                <a:lnTo>
                  <a:pt x="124" y="10"/>
                </a:lnTo>
                <a:lnTo>
                  <a:pt x="152" y="2"/>
                </a:lnTo>
                <a:lnTo>
                  <a:pt x="158" y="0"/>
                </a:lnTo>
                <a:close/>
              </a:path>
            </a:pathLst>
          </a:custGeom>
          <a:solidFill>
            <a:srgbClr val="CDEAFF"/>
          </a:solidFill>
          <a:ln w="3175" cmpd="sng">
            <a:solidFill>
              <a:srgbClr val="808080"/>
            </a:solidFill>
            <a:round/>
            <a:headEnd/>
            <a:tailEnd/>
          </a:ln>
        </p:spPr>
        <p:txBody>
          <a:bodyPr/>
          <a:lstStyle/>
          <a:p>
            <a:endParaRPr lang="en-US" dirty="0"/>
          </a:p>
        </p:txBody>
      </p:sp>
      <p:sp>
        <p:nvSpPr>
          <p:cNvPr id="2057" name="Freeform 1048"/>
          <p:cNvSpPr>
            <a:spLocks/>
          </p:cNvSpPr>
          <p:nvPr/>
        </p:nvSpPr>
        <p:spPr bwMode="auto">
          <a:xfrm>
            <a:off x="3735388" y="1936750"/>
            <a:ext cx="1111250" cy="857250"/>
          </a:xfrm>
          <a:custGeom>
            <a:avLst/>
            <a:gdLst>
              <a:gd name="T0" fmla="*/ 2147483647 w 700"/>
              <a:gd name="T1" fmla="*/ 2147483647 h 540"/>
              <a:gd name="T2" fmla="*/ 2147483647 w 700"/>
              <a:gd name="T3" fmla="*/ 2147483647 h 540"/>
              <a:gd name="T4" fmla="*/ 2147483647 w 700"/>
              <a:gd name="T5" fmla="*/ 2147483647 h 540"/>
              <a:gd name="T6" fmla="*/ 2147483647 w 700"/>
              <a:gd name="T7" fmla="*/ 2147483647 h 540"/>
              <a:gd name="T8" fmla="*/ 2147483647 w 700"/>
              <a:gd name="T9" fmla="*/ 2147483647 h 540"/>
              <a:gd name="T10" fmla="*/ 2147483647 w 700"/>
              <a:gd name="T11" fmla="*/ 2147483647 h 540"/>
              <a:gd name="T12" fmla="*/ 2147483647 w 700"/>
              <a:gd name="T13" fmla="*/ 2147483647 h 540"/>
              <a:gd name="T14" fmla="*/ 2147483647 w 700"/>
              <a:gd name="T15" fmla="*/ 2147483647 h 540"/>
              <a:gd name="T16" fmla="*/ 2147483647 w 700"/>
              <a:gd name="T17" fmla="*/ 0 h 540"/>
              <a:gd name="T18" fmla="*/ 2147483647 w 700"/>
              <a:gd name="T19" fmla="*/ 2147483647 h 540"/>
              <a:gd name="T20" fmla="*/ 2147483647 w 700"/>
              <a:gd name="T21" fmla="*/ 2147483647 h 540"/>
              <a:gd name="T22" fmla="*/ 2147483647 w 700"/>
              <a:gd name="T23" fmla="*/ 2147483647 h 540"/>
              <a:gd name="T24" fmla="*/ 2147483647 w 700"/>
              <a:gd name="T25" fmla="*/ 2147483647 h 540"/>
              <a:gd name="T26" fmla="*/ 2147483647 w 700"/>
              <a:gd name="T27" fmla="*/ 2147483647 h 540"/>
              <a:gd name="T28" fmla="*/ 2147483647 w 700"/>
              <a:gd name="T29" fmla="*/ 2147483647 h 540"/>
              <a:gd name="T30" fmla="*/ 2147483647 w 700"/>
              <a:gd name="T31" fmla="*/ 2147483647 h 540"/>
              <a:gd name="T32" fmla="*/ 2147483647 w 700"/>
              <a:gd name="T33" fmla="*/ 2147483647 h 540"/>
              <a:gd name="T34" fmla="*/ 2147483647 w 700"/>
              <a:gd name="T35" fmla="*/ 2147483647 h 540"/>
              <a:gd name="T36" fmla="*/ 2147483647 w 700"/>
              <a:gd name="T37" fmla="*/ 2147483647 h 540"/>
              <a:gd name="T38" fmla="*/ 2147483647 w 700"/>
              <a:gd name="T39" fmla="*/ 2147483647 h 540"/>
              <a:gd name="T40" fmla="*/ 2147483647 w 700"/>
              <a:gd name="T41" fmla="*/ 2147483647 h 540"/>
              <a:gd name="T42" fmla="*/ 2147483647 w 700"/>
              <a:gd name="T43" fmla="*/ 2147483647 h 540"/>
              <a:gd name="T44" fmla="*/ 2147483647 w 700"/>
              <a:gd name="T45" fmla="*/ 2147483647 h 540"/>
              <a:gd name="T46" fmla="*/ 2147483647 w 700"/>
              <a:gd name="T47" fmla="*/ 2147483647 h 540"/>
              <a:gd name="T48" fmla="*/ 2147483647 w 700"/>
              <a:gd name="T49" fmla="*/ 2147483647 h 540"/>
              <a:gd name="T50" fmla="*/ 2147483647 w 700"/>
              <a:gd name="T51" fmla="*/ 2147483647 h 540"/>
              <a:gd name="T52" fmla="*/ 2147483647 w 700"/>
              <a:gd name="T53" fmla="*/ 2147483647 h 540"/>
              <a:gd name="T54" fmla="*/ 2147483647 w 700"/>
              <a:gd name="T55" fmla="*/ 2147483647 h 540"/>
              <a:gd name="T56" fmla="*/ 2147483647 w 700"/>
              <a:gd name="T57" fmla="*/ 2147483647 h 540"/>
              <a:gd name="T58" fmla="*/ 2147483647 w 700"/>
              <a:gd name="T59" fmla="*/ 2147483647 h 540"/>
              <a:gd name="T60" fmla="*/ 2147483647 w 700"/>
              <a:gd name="T61" fmla="*/ 2147483647 h 540"/>
              <a:gd name="T62" fmla="*/ 2147483647 w 700"/>
              <a:gd name="T63" fmla="*/ 2147483647 h 540"/>
              <a:gd name="T64" fmla="*/ 2147483647 w 700"/>
              <a:gd name="T65" fmla="*/ 2147483647 h 540"/>
              <a:gd name="T66" fmla="*/ 2147483647 w 700"/>
              <a:gd name="T67" fmla="*/ 2147483647 h 540"/>
              <a:gd name="T68" fmla="*/ 2147483647 w 700"/>
              <a:gd name="T69" fmla="*/ 2147483647 h 540"/>
              <a:gd name="T70" fmla="*/ 2147483647 w 700"/>
              <a:gd name="T71" fmla="*/ 2147483647 h 540"/>
              <a:gd name="T72" fmla="*/ 2147483647 w 700"/>
              <a:gd name="T73" fmla="*/ 2147483647 h 540"/>
              <a:gd name="T74" fmla="*/ 2147483647 w 700"/>
              <a:gd name="T75" fmla="*/ 2147483647 h 540"/>
              <a:gd name="T76" fmla="*/ 2147483647 w 700"/>
              <a:gd name="T77" fmla="*/ 2147483647 h 540"/>
              <a:gd name="T78" fmla="*/ 2147483647 w 700"/>
              <a:gd name="T79" fmla="*/ 2147483647 h 540"/>
              <a:gd name="T80" fmla="*/ 2147483647 w 700"/>
              <a:gd name="T81" fmla="*/ 2147483647 h 540"/>
              <a:gd name="T82" fmla="*/ 2147483647 w 700"/>
              <a:gd name="T83" fmla="*/ 2147483647 h 540"/>
              <a:gd name="T84" fmla="*/ 2147483647 w 700"/>
              <a:gd name="T85" fmla="*/ 2147483647 h 540"/>
              <a:gd name="T86" fmla="*/ 2147483647 w 700"/>
              <a:gd name="T87" fmla="*/ 2147483647 h 540"/>
              <a:gd name="T88" fmla="*/ 2147483647 w 700"/>
              <a:gd name="T89" fmla="*/ 2147483647 h 540"/>
              <a:gd name="T90" fmla="*/ 2147483647 w 700"/>
              <a:gd name="T91" fmla="*/ 2147483647 h 540"/>
              <a:gd name="T92" fmla="*/ 2147483647 w 700"/>
              <a:gd name="T93" fmla="*/ 2147483647 h 540"/>
              <a:gd name="T94" fmla="*/ 2147483647 w 700"/>
              <a:gd name="T95" fmla="*/ 2147483647 h 540"/>
              <a:gd name="T96" fmla="*/ 2147483647 w 700"/>
              <a:gd name="T97" fmla="*/ 2147483647 h 540"/>
              <a:gd name="T98" fmla="*/ 2147483647 w 700"/>
              <a:gd name="T99" fmla="*/ 2147483647 h 540"/>
              <a:gd name="T100" fmla="*/ 2147483647 w 700"/>
              <a:gd name="T101" fmla="*/ 2147483647 h 540"/>
              <a:gd name="T102" fmla="*/ 2147483647 w 700"/>
              <a:gd name="T103" fmla="*/ 2147483647 h 540"/>
              <a:gd name="T104" fmla="*/ 2147483647 w 700"/>
              <a:gd name="T105" fmla="*/ 2147483647 h 540"/>
              <a:gd name="T106" fmla="*/ 2147483647 w 700"/>
              <a:gd name="T107" fmla="*/ 2147483647 h 540"/>
              <a:gd name="T108" fmla="*/ 2147483647 w 700"/>
              <a:gd name="T109" fmla="*/ 2147483647 h 540"/>
              <a:gd name="T110" fmla="*/ 2147483647 w 700"/>
              <a:gd name="T111" fmla="*/ 2147483647 h 540"/>
              <a:gd name="T112" fmla="*/ 2147483647 w 700"/>
              <a:gd name="T113" fmla="*/ 2147483647 h 540"/>
              <a:gd name="T114" fmla="*/ 0 w 700"/>
              <a:gd name="T115" fmla="*/ 2147483647 h 540"/>
              <a:gd name="T116" fmla="*/ 2147483647 w 700"/>
              <a:gd name="T117" fmla="*/ 2147483647 h 540"/>
              <a:gd name="T118" fmla="*/ 2147483647 w 700"/>
              <a:gd name="T119" fmla="*/ 2147483647 h 5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00" h="540">
                <a:moveTo>
                  <a:pt x="20" y="346"/>
                </a:moveTo>
                <a:lnTo>
                  <a:pt x="22" y="334"/>
                </a:lnTo>
                <a:lnTo>
                  <a:pt x="30" y="284"/>
                </a:lnTo>
                <a:lnTo>
                  <a:pt x="40" y="242"/>
                </a:lnTo>
                <a:lnTo>
                  <a:pt x="42" y="232"/>
                </a:lnTo>
                <a:lnTo>
                  <a:pt x="52" y="176"/>
                </a:lnTo>
                <a:lnTo>
                  <a:pt x="54" y="154"/>
                </a:lnTo>
                <a:lnTo>
                  <a:pt x="58" y="130"/>
                </a:lnTo>
                <a:lnTo>
                  <a:pt x="62" y="116"/>
                </a:lnTo>
                <a:lnTo>
                  <a:pt x="66" y="86"/>
                </a:lnTo>
                <a:lnTo>
                  <a:pt x="68" y="82"/>
                </a:lnTo>
                <a:lnTo>
                  <a:pt x="72" y="62"/>
                </a:lnTo>
                <a:lnTo>
                  <a:pt x="72" y="58"/>
                </a:lnTo>
                <a:lnTo>
                  <a:pt x="72" y="54"/>
                </a:lnTo>
                <a:lnTo>
                  <a:pt x="74" y="46"/>
                </a:lnTo>
                <a:lnTo>
                  <a:pt x="76" y="36"/>
                </a:lnTo>
                <a:lnTo>
                  <a:pt x="78" y="20"/>
                </a:lnTo>
                <a:lnTo>
                  <a:pt x="82" y="0"/>
                </a:lnTo>
                <a:lnTo>
                  <a:pt x="122" y="6"/>
                </a:lnTo>
                <a:lnTo>
                  <a:pt x="126" y="6"/>
                </a:lnTo>
                <a:lnTo>
                  <a:pt x="134" y="8"/>
                </a:lnTo>
                <a:lnTo>
                  <a:pt x="140" y="8"/>
                </a:lnTo>
                <a:lnTo>
                  <a:pt x="146" y="8"/>
                </a:lnTo>
                <a:lnTo>
                  <a:pt x="148" y="10"/>
                </a:lnTo>
                <a:lnTo>
                  <a:pt x="158" y="12"/>
                </a:lnTo>
                <a:lnTo>
                  <a:pt x="162" y="12"/>
                </a:lnTo>
                <a:lnTo>
                  <a:pt x="166" y="12"/>
                </a:lnTo>
                <a:lnTo>
                  <a:pt x="170" y="14"/>
                </a:lnTo>
                <a:lnTo>
                  <a:pt x="178" y="14"/>
                </a:lnTo>
                <a:lnTo>
                  <a:pt x="182" y="14"/>
                </a:lnTo>
                <a:lnTo>
                  <a:pt x="188" y="16"/>
                </a:lnTo>
                <a:lnTo>
                  <a:pt x="192" y="16"/>
                </a:lnTo>
                <a:lnTo>
                  <a:pt x="220" y="20"/>
                </a:lnTo>
                <a:lnTo>
                  <a:pt x="224" y="20"/>
                </a:lnTo>
                <a:lnTo>
                  <a:pt x="234" y="22"/>
                </a:lnTo>
                <a:lnTo>
                  <a:pt x="244" y="24"/>
                </a:lnTo>
                <a:lnTo>
                  <a:pt x="246" y="24"/>
                </a:lnTo>
                <a:lnTo>
                  <a:pt x="256" y="26"/>
                </a:lnTo>
                <a:lnTo>
                  <a:pt x="268" y="26"/>
                </a:lnTo>
                <a:lnTo>
                  <a:pt x="286" y="30"/>
                </a:lnTo>
                <a:lnTo>
                  <a:pt x="348" y="38"/>
                </a:lnTo>
                <a:lnTo>
                  <a:pt x="364" y="38"/>
                </a:lnTo>
                <a:lnTo>
                  <a:pt x="378" y="40"/>
                </a:lnTo>
                <a:lnTo>
                  <a:pt x="390" y="42"/>
                </a:lnTo>
                <a:lnTo>
                  <a:pt x="408" y="44"/>
                </a:lnTo>
                <a:lnTo>
                  <a:pt x="414" y="44"/>
                </a:lnTo>
                <a:lnTo>
                  <a:pt x="422" y="46"/>
                </a:lnTo>
                <a:lnTo>
                  <a:pt x="424" y="46"/>
                </a:lnTo>
                <a:lnTo>
                  <a:pt x="430" y="46"/>
                </a:lnTo>
                <a:lnTo>
                  <a:pt x="438" y="48"/>
                </a:lnTo>
                <a:lnTo>
                  <a:pt x="444" y="48"/>
                </a:lnTo>
                <a:lnTo>
                  <a:pt x="450" y="50"/>
                </a:lnTo>
                <a:lnTo>
                  <a:pt x="454" y="50"/>
                </a:lnTo>
                <a:lnTo>
                  <a:pt x="460" y="50"/>
                </a:lnTo>
                <a:lnTo>
                  <a:pt x="492" y="54"/>
                </a:lnTo>
                <a:lnTo>
                  <a:pt x="496" y="54"/>
                </a:lnTo>
                <a:lnTo>
                  <a:pt x="508" y="56"/>
                </a:lnTo>
                <a:lnTo>
                  <a:pt x="516" y="56"/>
                </a:lnTo>
                <a:lnTo>
                  <a:pt x="526" y="58"/>
                </a:lnTo>
                <a:lnTo>
                  <a:pt x="530" y="58"/>
                </a:lnTo>
                <a:lnTo>
                  <a:pt x="532" y="58"/>
                </a:lnTo>
                <a:lnTo>
                  <a:pt x="546" y="60"/>
                </a:lnTo>
                <a:lnTo>
                  <a:pt x="550" y="60"/>
                </a:lnTo>
                <a:lnTo>
                  <a:pt x="552" y="60"/>
                </a:lnTo>
                <a:lnTo>
                  <a:pt x="578" y="62"/>
                </a:lnTo>
                <a:lnTo>
                  <a:pt x="582" y="62"/>
                </a:lnTo>
                <a:lnTo>
                  <a:pt x="584" y="62"/>
                </a:lnTo>
                <a:lnTo>
                  <a:pt x="598" y="64"/>
                </a:lnTo>
                <a:lnTo>
                  <a:pt x="602" y="64"/>
                </a:lnTo>
                <a:lnTo>
                  <a:pt x="610" y="66"/>
                </a:lnTo>
                <a:lnTo>
                  <a:pt x="624" y="68"/>
                </a:lnTo>
                <a:lnTo>
                  <a:pt x="628" y="68"/>
                </a:lnTo>
                <a:lnTo>
                  <a:pt x="640" y="68"/>
                </a:lnTo>
                <a:lnTo>
                  <a:pt x="644" y="68"/>
                </a:lnTo>
                <a:lnTo>
                  <a:pt x="648" y="68"/>
                </a:lnTo>
                <a:lnTo>
                  <a:pt x="654" y="70"/>
                </a:lnTo>
                <a:lnTo>
                  <a:pt x="658" y="70"/>
                </a:lnTo>
                <a:lnTo>
                  <a:pt x="668" y="70"/>
                </a:lnTo>
                <a:lnTo>
                  <a:pt x="672" y="72"/>
                </a:lnTo>
                <a:lnTo>
                  <a:pt x="694" y="74"/>
                </a:lnTo>
                <a:lnTo>
                  <a:pt x="700" y="74"/>
                </a:lnTo>
                <a:lnTo>
                  <a:pt x="698" y="90"/>
                </a:lnTo>
                <a:lnTo>
                  <a:pt x="690" y="166"/>
                </a:lnTo>
                <a:lnTo>
                  <a:pt x="690" y="170"/>
                </a:lnTo>
                <a:lnTo>
                  <a:pt x="690" y="174"/>
                </a:lnTo>
                <a:lnTo>
                  <a:pt x="688" y="188"/>
                </a:lnTo>
                <a:lnTo>
                  <a:pt x="686" y="208"/>
                </a:lnTo>
                <a:lnTo>
                  <a:pt x="684" y="230"/>
                </a:lnTo>
                <a:lnTo>
                  <a:pt x="684" y="246"/>
                </a:lnTo>
                <a:lnTo>
                  <a:pt x="682" y="262"/>
                </a:lnTo>
                <a:lnTo>
                  <a:pt x="680" y="272"/>
                </a:lnTo>
                <a:lnTo>
                  <a:pt x="680" y="280"/>
                </a:lnTo>
                <a:lnTo>
                  <a:pt x="680" y="284"/>
                </a:lnTo>
                <a:lnTo>
                  <a:pt x="680" y="288"/>
                </a:lnTo>
                <a:lnTo>
                  <a:pt x="680" y="292"/>
                </a:lnTo>
                <a:lnTo>
                  <a:pt x="678" y="306"/>
                </a:lnTo>
                <a:lnTo>
                  <a:pt x="678" y="316"/>
                </a:lnTo>
                <a:lnTo>
                  <a:pt x="672" y="358"/>
                </a:lnTo>
                <a:lnTo>
                  <a:pt x="670" y="392"/>
                </a:lnTo>
                <a:lnTo>
                  <a:pt x="668" y="408"/>
                </a:lnTo>
                <a:lnTo>
                  <a:pt x="666" y="426"/>
                </a:lnTo>
                <a:lnTo>
                  <a:pt x="662" y="476"/>
                </a:lnTo>
                <a:lnTo>
                  <a:pt x="662" y="486"/>
                </a:lnTo>
                <a:lnTo>
                  <a:pt x="660" y="488"/>
                </a:lnTo>
                <a:lnTo>
                  <a:pt x="660" y="506"/>
                </a:lnTo>
                <a:lnTo>
                  <a:pt x="658" y="534"/>
                </a:lnTo>
                <a:lnTo>
                  <a:pt x="656" y="540"/>
                </a:lnTo>
                <a:lnTo>
                  <a:pt x="562" y="532"/>
                </a:lnTo>
                <a:lnTo>
                  <a:pt x="468" y="522"/>
                </a:lnTo>
                <a:lnTo>
                  <a:pt x="374" y="512"/>
                </a:lnTo>
                <a:lnTo>
                  <a:pt x="280" y="500"/>
                </a:lnTo>
                <a:lnTo>
                  <a:pt x="186" y="488"/>
                </a:lnTo>
                <a:lnTo>
                  <a:pt x="144" y="482"/>
                </a:lnTo>
                <a:lnTo>
                  <a:pt x="138" y="482"/>
                </a:lnTo>
                <a:lnTo>
                  <a:pt x="132" y="480"/>
                </a:lnTo>
                <a:lnTo>
                  <a:pt x="0" y="460"/>
                </a:lnTo>
                <a:lnTo>
                  <a:pt x="0" y="458"/>
                </a:lnTo>
                <a:lnTo>
                  <a:pt x="6" y="424"/>
                </a:lnTo>
                <a:lnTo>
                  <a:pt x="12" y="388"/>
                </a:lnTo>
                <a:lnTo>
                  <a:pt x="20" y="352"/>
                </a:lnTo>
                <a:lnTo>
                  <a:pt x="20" y="346"/>
                </a:lnTo>
                <a:close/>
              </a:path>
            </a:pathLst>
          </a:custGeom>
          <a:solidFill>
            <a:srgbClr val="FFFFAF"/>
          </a:solidFill>
          <a:ln w="3175" cmpd="sng">
            <a:solidFill>
              <a:srgbClr val="808080"/>
            </a:solidFill>
            <a:round/>
            <a:headEnd/>
            <a:tailEnd/>
          </a:ln>
        </p:spPr>
        <p:txBody>
          <a:bodyPr/>
          <a:lstStyle/>
          <a:p>
            <a:endParaRPr lang="en-US" dirty="0"/>
          </a:p>
        </p:txBody>
      </p:sp>
      <p:sp>
        <p:nvSpPr>
          <p:cNvPr id="2058" name="Freeform 1049"/>
          <p:cNvSpPr>
            <a:spLocks/>
          </p:cNvSpPr>
          <p:nvPr/>
        </p:nvSpPr>
        <p:spPr bwMode="auto">
          <a:xfrm>
            <a:off x="9421813" y="1123951"/>
            <a:ext cx="584200" cy="860425"/>
          </a:xfrm>
          <a:custGeom>
            <a:avLst/>
            <a:gdLst>
              <a:gd name="T0" fmla="*/ 2147483647 w 368"/>
              <a:gd name="T1" fmla="*/ 2147483647 h 542"/>
              <a:gd name="T2" fmla="*/ 2147483647 w 368"/>
              <a:gd name="T3" fmla="*/ 2147483647 h 542"/>
              <a:gd name="T4" fmla="*/ 2147483647 w 368"/>
              <a:gd name="T5" fmla="*/ 2147483647 h 542"/>
              <a:gd name="T6" fmla="*/ 2147483647 w 368"/>
              <a:gd name="T7" fmla="*/ 2147483647 h 542"/>
              <a:gd name="T8" fmla="*/ 2147483647 w 368"/>
              <a:gd name="T9" fmla="*/ 2147483647 h 542"/>
              <a:gd name="T10" fmla="*/ 2147483647 w 368"/>
              <a:gd name="T11" fmla="*/ 2147483647 h 542"/>
              <a:gd name="T12" fmla="*/ 2147483647 w 368"/>
              <a:gd name="T13" fmla="*/ 2147483647 h 542"/>
              <a:gd name="T14" fmla="*/ 2147483647 w 368"/>
              <a:gd name="T15" fmla="*/ 2147483647 h 542"/>
              <a:gd name="T16" fmla="*/ 2147483647 w 368"/>
              <a:gd name="T17" fmla="*/ 2147483647 h 542"/>
              <a:gd name="T18" fmla="*/ 2147483647 w 368"/>
              <a:gd name="T19" fmla="*/ 2147483647 h 542"/>
              <a:gd name="T20" fmla="*/ 2147483647 w 368"/>
              <a:gd name="T21" fmla="*/ 2147483647 h 542"/>
              <a:gd name="T22" fmla="*/ 2147483647 w 368"/>
              <a:gd name="T23" fmla="*/ 2147483647 h 542"/>
              <a:gd name="T24" fmla="*/ 2147483647 w 368"/>
              <a:gd name="T25" fmla="*/ 2147483647 h 542"/>
              <a:gd name="T26" fmla="*/ 2147483647 w 368"/>
              <a:gd name="T27" fmla="*/ 2147483647 h 542"/>
              <a:gd name="T28" fmla="*/ 2147483647 w 368"/>
              <a:gd name="T29" fmla="*/ 2147483647 h 542"/>
              <a:gd name="T30" fmla="*/ 2147483647 w 368"/>
              <a:gd name="T31" fmla="*/ 2147483647 h 542"/>
              <a:gd name="T32" fmla="*/ 2147483647 w 368"/>
              <a:gd name="T33" fmla="*/ 2147483647 h 542"/>
              <a:gd name="T34" fmla="*/ 2147483647 w 368"/>
              <a:gd name="T35" fmla="*/ 2147483647 h 542"/>
              <a:gd name="T36" fmla="*/ 2147483647 w 368"/>
              <a:gd name="T37" fmla="*/ 2147483647 h 542"/>
              <a:gd name="T38" fmla="*/ 2147483647 w 368"/>
              <a:gd name="T39" fmla="*/ 2147483647 h 542"/>
              <a:gd name="T40" fmla="*/ 2147483647 w 368"/>
              <a:gd name="T41" fmla="*/ 2147483647 h 542"/>
              <a:gd name="T42" fmla="*/ 2147483647 w 368"/>
              <a:gd name="T43" fmla="*/ 2147483647 h 542"/>
              <a:gd name="T44" fmla="*/ 2147483647 w 368"/>
              <a:gd name="T45" fmla="*/ 2147483647 h 542"/>
              <a:gd name="T46" fmla="*/ 2147483647 w 368"/>
              <a:gd name="T47" fmla="*/ 2147483647 h 542"/>
              <a:gd name="T48" fmla="*/ 2147483647 w 368"/>
              <a:gd name="T49" fmla="*/ 2147483647 h 542"/>
              <a:gd name="T50" fmla="*/ 2147483647 w 368"/>
              <a:gd name="T51" fmla="*/ 2147483647 h 542"/>
              <a:gd name="T52" fmla="*/ 2147483647 w 368"/>
              <a:gd name="T53" fmla="*/ 2147483647 h 542"/>
              <a:gd name="T54" fmla="*/ 2147483647 w 368"/>
              <a:gd name="T55" fmla="*/ 2147483647 h 542"/>
              <a:gd name="T56" fmla="*/ 2147483647 w 368"/>
              <a:gd name="T57" fmla="*/ 2147483647 h 542"/>
              <a:gd name="T58" fmla="*/ 2147483647 w 368"/>
              <a:gd name="T59" fmla="*/ 2147483647 h 542"/>
              <a:gd name="T60" fmla="*/ 2147483647 w 368"/>
              <a:gd name="T61" fmla="*/ 2147483647 h 542"/>
              <a:gd name="T62" fmla="*/ 2147483647 w 368"/>
              <a:gd name="T63" fmla="*/ 2147483647 h 542"/>
              <a:gd name="T64" fmla="*/ 2147483647 w 368"/>
              <a:gd name="T65" fmla="*/ 2147483647 h 542"/>
              <a:gd name="T66" fmla="*/ 2147483647 w 368"/>
              <a:gd name="T67" fmla="*/ 2147483647 h 542"/>
              <a:gd name="T68" fmla="*/ 2147483647 w 368"/>
              <a:gd name="T69" fmla="*/ 2147483647 h 542"/>
              <a:gd name="T70" fmla="*/ 2147483647 w 368"/>
              <a:gd name="T71" fmla="*/ 2147483647 h 542"/>
              <a:gd name="T72" fmla="*/ 2147483647 w 368"/>
              <a:gd name="T73" fmla="*/ 2147483647 h 542"/>
              <a:gd name="T74" fmla="*/ 2147483647 w 368"/>
              <a:gd name="T75" fmla="*/ 2147483647 h 542"/>
              <a:gd name="T76" fmla="*/ 2147483647 w 368"/>
              <a:gd name="T77" fmla="*/ 2147483647 h 542"/>
              <a:gd name="T78" fmla="*/ 2147483647 w 368"/>
              <a:gd name="T79" fmla="*/ 2147483647 h 542"/>
              <a:gd name="T80" fmla="*/ 2147483647 w 368"/>
              <a:gd name="T81" fmla="*/ 2147483647 h 542"/>
              <a:gd name="T82" fmla="*/ 2147483647 w 368"/>
              <a:gd name="T83" fmla="*/ 2147483647 h 542"/>
              <a:gd name="T84" fmla="*/ 2147483647 w 368"/>
              <a:gd name="T85" fmla="*/ 2147483647 h 542"/>
              <a:gd name="T86" fmla="*/ 2147483647 w 368"/>
              <a:gd name="T87" fmla="*/ 2147483647 h 542"/>
              <a:gd name="T88" fmla="*/ 2147483647 w 368"/>
              <a:gd name="T89" fmla="*/ 2147483647 h 542"/>
              <a:gd name="T90" fmla="*/ 2147483647 w 368"/>
              <a:gd name="T91" fmla="*/ 2147483647 h 542"/>
              <a:gd name="T92" fmla="*/ 2147483647 w 368"/>
              <a:gd name="T93" fmla="*/ 2147483647 h 542"/>
              <a:gd name="T94" fmla="*/ 2147483647 w 368"/>
              <a:gd name="T95" fmla="*/ 2147483647 h 542"/>
              <a:gd name="T96" fmla="*/ 2147483647 w 368"/>
              <a:gd name="T97" fmla="*/ 2147483647 h 542"/>
              <a:gd name="T98" fmla="*/ 2147483647 w 368"/>
              <a:gd name="T99" fmla="*/ 2147483647 h 542"/>
              <a:gd name="T100" fmla="*/ 2147483647 w 368"/>
              <a:gd name="T101" fmla="*/ 2147483647 h 542"/>
              <a:gd name="T102" fmla="*/ 2147483647 w 368"/>
              <a:gd name="T103" fmla="*/ 2147483647 h 542"/>
              <a:gd name="T104" fmla="*/ 2147483647 w 368"/>
              <a:gd name="T105" fmla="*/ 2147483647 h 542"/>
              <a:gd name="T106" fmla="*/ 2147483647 w 368"/>
              <a:gd name="T107" fmla="*/ 2147483647 h 542"/>
              <a:gd name="T108" fmla="*/ 2147483647 w 368"/>
              <a:gd name="T109" fmla="*/ 2147483647 h 542"/>
              <a:gd name="T110" fmla="*/ 2147483647 w 368"/>
              <a:gd name="T111" fmla="*/ 2147483647 h 54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68" h="542">
                <a:moveTo>
                  <a:pt x="0" y="298"/>
                </a:moveTo>
                <a:lnTo>
                  <a:pt x="6" y="294"/>
                </a:lnTo>
                <a:lnTo>
                  <a:pt x="20" y="300"/>
                </a:lnTo>
                <a:lnTo>
                  <a:pt x="28" y="272"/>
                </a:lnTo>
                <a:lnTo>
                  <a:pt x="26" y="270"/>
                </a:lnTo>
                <a:lnTo>
                  <a:pt x="26" y="268"/>
                </a:lnTo>
                <a:lnTo>
                  <a:pt x="24" y="264"/>
                </a:lnTo>
                <a:lnTo>
                  <a:pt x="26" y="260"/>
                </a:lnTo>
                <a:lnTo>
                  <a:pt x="28" y="252"/>
                </a:lnTo>
                <a:lnTo>
                  <a:pt x="32" y="246"/>
                </a:lnTo>
                <a:lnTo>
                  <a:pt x="34" y="244"/>
                </a:lnTo>
                <a:lnTo>
                  <a:pt x="40" y="238"/>
                </a:lnTo>
                <a:lnTo>
                  <a:pt x="42" y="230"/>
                </a:lnTo>
                <a:lnTo>
                  <a:pt x="50" y="212"/>
                </a:lnTo>
                <a:lnTo>
                  <a:pt x="50" y="206"/>
                </a:lnTo>
                <a:lnTo>
                  <a:pt x="46" y="204"/>
                </a:lnTo>
                <a:lnTo>
                  <a:pt x="44" y="204"/>
                </a:lnTo>
                <a:lnTo>
                  <a:pt x="40" y="194"/>
                </a:lnTo>
                <a:lnTo>
                  <a:pt x="38" y="178"/>
                </a:lnTo>
                <a:lnTo>
                  <a:pt x="38" y="170"/>
                </a:lnTo>
                <a:lnTo>
                  <a:pt x="40" y="162"/>
                </a:lnTo>
                <a:lnTo>
                  <a:pt x="44" y="154"/>
                </a:lnTo>
                <a:lnTo>
                  <a:pt x="48" y="150"/>
                </a:lnTo>
                <a:lnTo>
                  <a:pt x="48" y="148"/>
                </a:lnTo>
                <a:lnTo>
                  <a:pt x="48" y="144"/>
                </a:lnTo>
                <a:lnTo>
                  <a:pt x="48" y="142"/>
                </a:lnTo>
                <a:lnTo>
                  <a:pt x="48" y="138"/>
                </a:lnTo>
                <a:lnTo>
                  <a:pt x="46" y="130"/>
                </a:lnTo>
                <a:lnTo>
                  <a:pt x="42" y="116"/>
                </a:lnTo>
                <a:lnTo>
                  <a:pt x="44" y="114"/>
                </a:lnTo>
                <a:lnTo>
                  <a:pt x="52" y="94"/>
                </a:lnTo>
                <a:lnTo>
                  <a:pt x="56" y="76"/>
                </a:lnTo>
                <a:lnTo>
                  <a:pt x="60" y="68"/>
                </a:lnTo>
                <a:lnTo>
                  <a:pt x="70" y="36"/>
                </a:lnTo>
                <a:lnTo>
                  <a:pt x="76" y="20"/>
                </a:lnTo>
                <a:lnTo>
                  <a:pt x="80" y="12"/>
                </a:lnTo>
                <a:lnTo>
                  <a:pt x="88" y="10"/>
                </a:lnTo>
                <a:lnTo>
                  <a:pt x="96" y="12"/>
                </a:lnTo>
                <a:lnTo>
                  <a:pt x="96" y="14"/>
                </a:lnTo>
                <a:lnTo>
                  <a:pt x="96" y="18"/>
                </a:lnTo>
                <a:lnTo>
                  <a:pt x="98" y="22"/>
                </a:lnTo>
                <a:lnTo>
                  <a:pt x="100" y="26"/>
                </a:lnTo>
                <a:lnTo>
                  <a:pt x="102" y="28"/>
                </a:lnTo>
                <a:lnTo>
                  <a:pt x="104" y="30"/>
                </a:lnTo>
                <a:lnTo>
                  <a:pt x="110" y="34"/>
                </a:lnTo>
                <a:lnTo>
                  <a:pt x="118" y="36"/>
                </a:lnTo>
                <a:lnTo>
                  <a:pt x="122" y="30"/>
                </a:lnTo>
                <a:lnTo>
                  <a:pt x="124" y="28"/>
                </a:lnTo>
                <a:lnTo>
                  <a:pt x="126" y="26"/>
                </a:lnTo>
                <a:lnTo>
                  <a:pt x="140" y="16"/>
                </a:lnTo>
                <a:lnTo>
                  <a:pt x="154" y="4"/>
                </a:lnTo>
                <a:lnTo>
                  <a:pt x="156" y="2"/>
                </a:lnTo>
                <a:lnTo>
                  <a:pt x="158" y="0"/>
                </a:lnTo>
                <a:lnTo>
                  <a:pt x="164" y="0"/>
                </a:lnTo>
                <a:lnTo>
                  <a:pt x="168" y="2"/>
                </a:lnTo>
                <a:lnTo>
                  <a:pt x="170" y="2"/>
                </a:lnTo>
                <a:lnTo>
                  <a:pt x="194" y="12"/>
                </a:lnTo>
                <a:lnTo>
                  <a:pt x="196" y="14"/>
                </a:lnTo>
                <a:lnTo>
                  <a:pt x="202" y="18"/>
                </a:lnTo>
                <a:lnTo>
                  <a:pt x="204" y="20"/>
                </a:lnTo>
                <a:lnTo>
                  <a:pt x="212" y="22"/>
                </a:lnTo>
                <a:lnTo>
                  <a:pt x="218" y="38"/>
                </a:lnTo>
                <a:lnTo>
                  <a:pt x="222" y="54"/>
                </a:lnTo>
                <a:lnTo>
                  <a:pt x="244" y="110"/>
                </a:lnTo>
                <a:lnTo>
                  <a:pt x="256" y="146"/>
                </a:lnTo>
                <a:lnTo>
                  <a:pt x="258" y="154"/>
                </a:lnTo>
                <a:lnTo>
                  <a:pt x="260" y="166"/>
                </a:lnTo>
                <a:lnTo>
                  <a:pt x="262" y="172"/>
                </a:lnTo>
                <a:lnTo>
                  <a:pt x="264" y="176"/>
                </a:lnTo>
                <a:lnTo>
                  <a:pt x="278" y="180"/>
                </a:lnTo>
                <a:lnTo>
                  <a:pt x="286" y="180"/>
                </a:lnTo>
                <a:lnTo>
                  <a:pt x="292" y="180"/>
                </a:lnTo>
                <a:lnTo>
                  <a:pt x="294" y="178"/>
                </a:lnTo>
                <a:lnTo>
                  <a:pt x="296" y="176"/>
                </a:lnTo>
                <a:lnTo>
                  <a:pt x="300" y="178"/>
                </a:lnTo>
                <a:lnTo>
                  <a:pt x="302" y="186"/>
                </a:lnTo>
                <a:lnTo>
                  <a:pt x="298" y="190"/>
                </a:lnTo>
                <a:lnTo>
                  <a:pt x="308" y="208"/>
                </a:lnTo>
                <a:lnTo>
                  <a:pt x="308" y="214"/>
                </a:lnTo>
                <a:lnTo>
                  <a:pt x="310" y="216"/>
                </a:lnTo>
                <a:lnTo>
                  <a:pt x="314" y="220"/>
                </a:lnTo>
                <a:lnTo>
                  <a:pt x="316" y="222"/>
                </a:lnTo>
                <a:lnTo>
                  <a:pt x="324" y="224"/>
                </a:lnTo>
                <a:lnTo>
                  <a:pt x="326" y="224"/>
                </a:lnTo>
                <a:lnTo>
                  <a:pt x="326" y="220"/>
                </a:lnTo>
                <a:lnTo>
                  <a:pt x="328" y="218"/>
                </a:lnTo>
                <a:lnTo>
                  <a:pt x="330" y="218"/>
                </a:lnTo>
                <a:lnTo>
                  <a:pt x="334" y="218"/>
                </a:lnTo>
                <a:lnTo>
                  <a:pt x="338" y="218"/>
                </a:lnTo>
                <a:lnTo>
                  <a:pt x="346" y="224"/>
                </a:lnTo>
                <a:lnTo>
                  <a:pt x="356" y="236"/>
                </a:lnTo>
                <a:lnTo>
                  <a:pt x="354" y="240"/>
                </a:lnTo>
                <a:lnTo>
                  <a:pt x="350" y="244"/>
                </a:lnTo>
                <a:lnTo>
                  <a:pt x="344" y="246"/>
                </a:lnTo>
                <a:lnTo>
                  <a:pt x="346" y="248"/>
                </a:lnTo>
                <a:lnTo>
                  <a:pt x="352" y="250"/>
                </a:lnTo>
                <a:lnTo>
                  <a:pt x="356" y="250"/>
                </a:lnTo>
                <a:lnTo>
                  <a:pt x="356" y="248"/>
                </a:lnTo>
                <a:lnTo>
                  <a:pt x="358" y="246"/>
                </a:lnTo>
                <a:lnTo>
                  <a:pt x="364" y="248"/>
                </a:lnTo>
                <a:lnTo>
                  <a:pt x="368" y="252"/>
                </a:lnTo>
                <a:lnTo>
                  <a:pt x="366" y="254"/>
                </a:lnTo>
                <a:lnTo>
                  <a:pt x="356" y="276"/>
                </a:lnTo>
                <a:lnTo>
                  <a:pt x="350" y="280"/>
                </a:lnTo>
                <a:lnTo>
                  <a:pt x="338" y="286"/>
                </a:lnTo>
                <a:lnTo>
                  <a:pt x="328" y="284"/>
                </a:lnTo>
                <a:lnTo>
                  <a:pt x="324" y="284"/>
                </a:lnTo>
                <a:lnTo>
                  <a:pt x="324" y="288"/>
                </a:lnTo>
                <a:lnTo>
                  <a:pt x="326" y="292"/>
                </a:lnTo>
                <a:lnTo>
                  <a:pt x="328" y="298"/>
                </a:lnTo>
                <a:lnTo>
                  <a:pt x="316" y="306"/>
                </a:lnTo>
                <a:lnTo>
                  <a:pt x="314" y="306"/>
                </a:lnTo>
                <a:lnTo>
                  <a:pt x="310" y="304"/>
                </a:lnTo>
                <a:lnTo>
                  <a:pt x="304" y="312"/>
                </a:lnTo>
                <a:lnTo>
                  <a:pt x="300" y="320"/>
                </a:lnTo>
                <a:lnTo>
                  <a:pt x="298" y="324"/>
                </a:lnTo>
                <a:lnTo>
                  <a:pt x="296" y="326"/>
                </a:lnTo>
                <a:lnTo>
                  <a:pt x="294" y="332"/>
                </a:lnTo>
                <a:lnTo>
                  <a:pt x="288" y="328"/>
                </a:lnTo>
                <a:lnTo>
                  <a:pt x="286" y="322"/>
                </a:lnTo>
                <a:lnTo>
                  <a:pt x="270" y="326"/>
                </a:lnTo>
                <a:lnTo>
                  <a:pt x="266" y="326"/>
                </a:lnTo>
                <a:lnTo>
                  <a:pt x="264" y="330"/>
                </a:lnTo>
                <a:lnTo>
                  <a:pt x="264" y="332"/>
                </a:lnTo>
                <a:lnTo>
                  <a:pt x="256" y="338"/>
                </a:lnTo>
                <a:lnTo>
                  <a:pt x="252" y="336"/>
                </a:lnTo>
                <a:lnTo>
                  <a:pt x="248" y="338"/>
                </a:lnTo>
                <a:lnTo>
                  <a:pt x="252" y="348"/>
                </a:lnTo>
                <a:lnTo>
                  <a:pt x="246" y="352"/>
                </a:lnTo>
                <a:lnTo>
                  <a:pt x="230" y="354"/>
                </a:lnTo>
                <a:lnTo>
                  <a:pt x="226" y="338"/>
                </a:lnTo>
                <a:lnTo>
                  <a:pt x="228" y="332"/>
                </a:lnTo>
                <a:lnTo>
                  <a:pt x="228" y="326"/>
                </a:lnTo>
                <a:lnTo>
                  <a:pt x="222" y="326"/>
                </a:lnTo>
                <a:lnTo>
                  <a:pt x="222" y="332"/>
                </a:lnTo>
                <a:lnTo>
                  <a:pt x="222" y="338"/>
                </a:lnTo>
                <a:lnTo>
                  <a:pt x="216" y="342"/>
                </a:lnTo>
                <a:lnTo>
                  <a:pt x="212" y="346"/>
                </a:lnTo>
                <a:lnTo>
                  <a:pt x="214" y="368"/>
                </a:lnTo>
                <a:lnTo>
                  <a:pt x="214" y="384"/>
                </a:lnTo>
                <a:lnTo>
                  <a:pt x="214" y="386"/>
                </a:lnTo>
                <a:lnTo>
                  <a:pt x="218" y="386"/>
                </a:lnTo>
                <a:lnTo>
                  <a:pt x="218" y="390"/>
                </a:lnTo>
                <a:lnTo>
                  <a:pt x="210" y="402"/>
                </a:lnTo>
                <a:lnTo>
                  <a:pt x="206" y="408"/>
                </a:lnTo>
                <a:lnTo>
                  <a:pt x="200" y="404"/>
                </a:lnTo>
                <a:lnTo>
                  <a:pt x="192" y="400"/>
                </a:lnTo>
                <a:lnTo>
                  <a:pt x="188" y="416"/>
                </a:lnTo>
                <a:lnTo>
                  <a:pt x="188" y="422"/>
                </a:lnTo>
                <a:lnTo>
                  <a:pt x="188" y="424"/>
                </a:lnTo>
                <a:lnTo>
                  <a:pt x="184" y="422"/>
                </a:lnTo>
                <a:lnTo>
                  <a:pt x="182" y="420"/>
                </a:lnTo>
                <a:lnTo>
                  <a:pt x="180" y="416"/>
                </a:lnTo>
                <a:lnTo>
                  <a:pt x="178" y="412"/>
                </a:lnTo>
                <a:lnTo>
                  <a:pt x="180" y="406"/>
                </a:lnTo>
                <a:lnTo>
                  <a:pt x="176" y="414"/>
                </a:lnTo>
                <a:lnTo>
                  <a:pt x="178" y="420"/>
                </a:lnTo>
                <a:lnTo>
                  <a:pt x="180" y="422"/>
                </a:lnTo>
                <a:lnTo>
                  <a:pt x="172" y="422"/>
                </a:lnTo>
                <a:lnTo>
                  <a:pt x="170" y="410"/>
                </a:lnTo>
                <a:lnTo>
                  <a:pt x="170" y="408"/>
                </a:lnTo>
                <a:lnTo>
                  <a:pt x="170" y="406"/>
                </a:lnTo>
                <a:lnTo>
                  <a:pt x="168" y="408"/>
                </a:lnTo>
                <a:lnTo>
                  <a:pt x="168" y="410"/>
                </a:lnTo>
                <a:lnTo>
                  <a:pt x="168" y="416"/>
                </a:lnTo>
                <a:lnTo>
                  <a:pt x="168" y="424"/>
                </a:lnTo>
                <a:lnTo>
                  <a:pt x="170" y="426"/>
                </a:lnTo>
                <a:lnTo>
                  <a:pt x="170" y="430"/>
                </a:lnTo>
                <a:lnTo>
                  <a:pt x="170" y="436"/>
                </a:lnTo>
                <a:lnTo>
                  <a:pt x="166" y="434"/>
                </a:lnTo>
                <a:lnTo>
                  <a:pt x="158" y="418"/>
                </a:lnTo>
                <a:lnTo>
                  <a:pt x="156" y="410"/>
                </a:lnTo>
                <a:lnTo>
                  <a:pt x="156" y="406"/>
                </a:lnTo>
                <a:lnTo>
                  <a:pt x="150" y="418"/>
                </a:lnTo>
                <a:lnTo>
                  <a:pt x="152" y="420"/>
                </a:lnTo>
                <a:lnTo>
                  <a:pt x="156" y="424"/>
                </a:lnTo>
                <a:lnTo>
                  <a:pt x="158" y="426"/>
                </a:lnTo>
                <a:lnTo>
                  <a:pt x="160" y="430"/>
                </a:lnTo>
                <a:lnTo>
                  <a:pt x="164" y="440"/>
                </a:lnTo>
                <a:lnTo>
                  <a:pt x="164" y="448"/>
                </a:lnTo>
                <a:lnTo>
                  <a:pt x="160" y="444"/>
                </a:lnTo>
                <a:lnTo>
                  <a:pt x="158" y="440"/>
                </a:lnTo>
                <a:lnTo>
                  <a:pt x="150" y="434"/>
                </a:lnTo>
                <a:lnTo>
                  <a:pt x="144" y="434"/>
                </a:lnTo>
                <a:lnTo>
                  <a:pt x="136" y="442"/>
                </a:lnTo>
                <a:lnTo>
                  <a:pt x="134" y="444"/>
                </a:lnTo>
                <a:lnTo>
                  <a:pt x="132" y="448"/>
                </a:lnTo>
                <a:lnTo>
                  <a:pt x="130" y="456"/>
                </a:lnTo>
                <a:lnTo>
                  <a:pt x="130" y="462"/>
                </a:lnTo>
                <a:lnTo>
                  <a:pt x="130" y="466"/>
                </a:lnTo>
                <a:lnTo>
                  <a:pt x="132" y="464"/>
                </a:lnTo>
                <a:lnTo>
                  <a:pt x="134" y="466"/>
                </a:lnTo>
                <a:lnTo>
                  <a:pt x="136" y="472"/>
                </a:lnTo>
                <a:lnTo>
                  <a:pt x="130" y="478"/>
                </a:lnTo>
                <a:lnTo>
                  <a:pt x="128" y="490"/>
                </a:lnTo>
                <a:lnTo>
                  <a:pt x="126" y="496"/>
                </a:lnTo>
                <a:lnTo>
                  <a:pt x="122" y="502"/>
                </a:lnTo>
                <a:lnTo>
                  <a:pt x="120" y="504"/>
                </a:lnTo>
                <a:lnTo>
                  <a:pt x="116" y="504"/>
                </a:lnTo>
                <a:lnTo>
                  <a:pt x="116" y="508"/>
                </a:lnTo>
                <a:lnTo>
                  <a:pt x="114" y="512"/>
                </a:lnTo>
                <a:lnTo>
                  <a:pt x="114" y="518"/>
                </a:lnTo>
                <a:lnTo>
                  <a:pt x="116" y="520"/>
                </a:lnTo>
                <a:lnTo>
                  <a:pt x="116" y="526"/>
                </a:lnTo>
                <a:lnTo>
                  <a:pt x="112" y="538"/>
                </a:lnTo>
                <a:lnTo>
                  <a:pt x="110" y="538"/>
                </a:lnTo>
                <a:lnTo>
                  <a:pt x="106" y="536"/>
                </a:lnTo>
                <a:lnTo>
                  <a:pt x="106" y="542"/>
                </a:lnTo>
                <a:lnTo>
                  <a:pt x="106" y="540"/>
                </a:lnTo>
                <a:lnTo>
                  <a:pt x="96" y="534"/>
                </a:lnTo>
                <a:lnTo>
                  <a:pt x="86" y="520"/>
                </a:lnTo>
                <a:lnTo>
                  <a:pt x="76" y="512"/>
                </a:lnTo>
                <a:lnTo>
                  <a:pt x="72" y="500"/>
                </a:lnTo>
                <a:lnTo>
                  <a:pt x="72" y="496"/>
                </a:lnTo>
                <a:lnTo>
                  <a:pt x="72" y="490"/>
                </a:lnTo>
                <a:lnTo>
                  <a:pt x="64" y="474"/>
                </a:lnTo>
                <a:lnTo>
                  <a:pt x="56" y="450"/>
                </a:lnTo>
                <a:lnTo>
                  <a:pt x="40" y="406"/>
                </a:lnTo>
                <a:lnTo>
                  <a:pt x="32" y="386"/>
                </a:lnTo>
                <a:lnTo>
                  <a:pt x="26" y="368"/>
                </a:lnTo>
                <a:lnTo>
                  <a:pt x="18" y="342"/>
                </a:lnTo>
                <a:lnTo>
                  <a:pt x="14" y="334"/>
                </a:lnTo>
                <a:lnTo>
                  <a:pt x="10" y="326"/>
                </a:lnTo>
                <a:lnTo>
                  <a:pt x="8" y="318"/>
                </a:lnTo>
                <a:lnTo>
                  <a:pt x="6" y="314"/>
                </a:lnTo>
                <a:lnTo>
                  <a:pt x="4" y="304"/>
                </a:lnTo>
                <a:lnTo>
                  <a:pt x="0" y="298"/>
                </a:lnTo>
                <a:close/>
              </a:path>
            </a:pathLst>
          </a:custGeom>
          <a:solidFill>
            <a:srgbClr val="CDEAFF"/>
          </a:solidFill>
          <a:ln w="3175" cmpd="sng">
            <a:solidFill>
              <a:srgbClr val="808080"/>
            </a:solidFill>
            <a:round/>
            <a:headEnd/>
            <a:tailEnd/>
          </a:ln>
        </p:spPr>
        <p:txBody>
          <a:bodyPr/>
          <a:lstStyle/>
          <a:p>
            <a:endParaRPr lang="en-US" dirty="0"/>
          </a:p>
        </p:txBody>
      </p:sp>
      <p:sp>
        <p:nvSpPr>
          <p:cNvPr id="2059" name="Freeform 1050"/>
          <p:cNvSpPr>
            <a:spLocks/>
          </p:cNvSpPr>
          <p:nvPr/>
        </p:nvSpPr>
        <p:spPr bwMode="auto">
          <a:xfrm>
            <a:off x="9837739" y="1641476"/>
            <a:ext cx="34925" cy="41275"/>
          </a:xfrm>
          <a:custGeom>
            <a:avLst/>
            <a:gdLst>
              <a:gd name="T0" fmla="*/ 2147483647 w 22"/>
              <a:gd name="T1" fmla="*/ 2147483647 h 26"/>
              <a:gd name="T2" fmla="*/ 2147483647 w 22"/>
              <a:gd name="T3" fmla="*/ 2147483647 h 26"/>
              <a:gd name="T4" fmla="*/ 2147483647 w 22"/>
              <a:gd name="T5" fmla="*/ 2147483647 h 26"/>
              <a:gd name="T6" fmla="*/ 2147483647 w 22"/>
              <a:gd name="T7" fmla="*/ 2147483647 h 26"/>
              <a:gd name="T8" fmla="*/ 2147483647 w 22"/>
              <a:gd name="T9" fmla="*/ 2147483647 h 26"/>
              <a:gd name="T10" fmla="*/ 2147483647 w 22"/>
              <a:gd name="T11" fmla="*/ 2147483647 h 26"/>
              <a:gd name="T12" fmla="*/ 2147483647 w 22"/>
              <a:gd name="T13" fmla="*/ 2147483647 h 26"/>
              <a:gd name="T14" fmla="*/ 2147483647 w 22"/>
              <a:gd name="T15" fmla="*/ 2147483647 h 26"/>
              <a:gd name="T16" fmla="*/ 2147483647 w 22"/>
              <a:gd name="T17" fmla="*/ 2147483647 h 26"/>
              <a:gd name="T18" fmla="*/ 2147483647 w 22"/>
              <a:gd name="T19" fmla="*/ 2147483647 h 26"/>
              <a:gd name="T20" fmla="*/ 2147483647 w 22"/>
              <a:gd name="T21" fmla="*/ 2147483647 h 26"/>
              <a:gd name="T22" fmla="*/ 0 w 22"/>
              <a:gd name="T23" fmla="*/ 2147483647 h 26"/>
              <a:gd name="T24" fmla="*/ 2147483647 w 22"/>
              <a:gd name="T25" fmla="*/ 2147483647 h 26"/>
              <a:gd name="T26" fmla="*/ 2147483647 w 22"/>
              <a:gd name="T27" fmla="*/ 2147483647 h 26"/>
              <a:gd name="T28" fmla="*/ 2147483647 w 22"/>
              <a:gd name="T29" fmla="*/ 2147483647 h 26"/>
              <a:gd name="T30" fmla="*/ 2147483647 w 22"/>
              <a:gd name="T31" fmla="*/ 2147483647 h 26"/>
              <a:gd name="T32" fmla="*/ 2147483647 w 22"/>
              <a:gd name="T33" fmla="*/ 0 h 26"/>
              <a:gd name="T34" fmla="*/ 2147483647 w 22"/>
              <a:gd name="T35" fmla="*/ 0 h 26"/>
              <a:gd name="T36" fmla="*/ 2147483647 w 22"/>
              <a:gd name="T37" fmla="*/ 2147483647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2" h="26">
                <a:moveTo>
                  <a:pt x="12" y="2"/>
                </a:moveTo>
                <a:lnTo>
                  <a:pt x="18" y="6"/>
                </a:lnTo>
                <a:lnTo>
                  <a:pt x="20" y="6"/>
                </a:lnTo>
                <a:lnTo>
                  <a:pt x="20" y="8"/>
                </a:lnTo>
                <a:lnTo>
                  <a:pt x="22" y="10"/>
                </a:lnTo>
                <a:lnTo>
                  <a:pt x="22" y="12"/>
                </a:lnTo>
                <a:lnTo>
                  <a:pt x="20" y="12"/>
                </a:lnTo>
                <a:lnTo>
                  <a:pt x="14" y="26"/>
                </a:lnTo>
                <a:lnTo>
                  <a:pt x="12" y="26"/>
                </a:lnTo>
                <a:lnTo>
                  <a:pt x="4" y="24"/>
                </a:lnTo>
                <a:lnTo>
                  <a:pt x="2" y="24"/>
                </a:lnTo>
                <a:lnTo>
                  <a:pt x="0" y="20"/>
                </a:lnTo>
                <a:lnTo>
                  <a:pt x="2" y="14"/>
                </a:lnTo>
                <a:lnTo>
                  <a:pt x="2" y="6"/>
                </a:lnTo>
                <a:lnTo>
                  <a:pt x="2" y="4"/>
                </a:lnTo>
                <a:lnTo>
                  <a:pt x="6" y="2"/>
                </a:lnTo>
                <a:lnTo>
                  <a:pt x="10" y="0"/>
                </a:lnTo>
                <a:lnTo>
                  <a:pt x="12" y="0"/>
                </a:lnTo>
                <a:lnTo>
                  <a:pt x="12" y="2"/>
                </a:lnTo>
                <a:close/>
              </a:path>
            </a:pathLst>
          </a:custGeom>
          <a:solidFill>
            <a:srgbClr val="EAE4BA"/>
          </a:solidFill>
          <a:ln w="3175" cmpd="sng">
            <a:solidFill>
              <a:srgbClr val="808080"/>
            </a:solidFill>
            <a:round/>
            <a:headEnd/>
            <a:tailEnd/>
          </a:ln>
        </p:spPr>
        <p:txBody>
          <a:bodyPr/>
          <a:lstStyle/>
          <a:p>
            <a:endParaRPr lang="en-US" dirty="0"/>
          </a:p>
        </p:txBody>
      </p:sp>
      <p:sp>
        <p:nvSpPr>
          <p:cNvPr id="2060" name="Freeform 1051"/>
          <p:cNvSpPr>
            <a:spLocks/>
          </p:cNvSpPr>
          <p:nvPr/>
        </p:nvSpPr>
        <p:spPr bwMode="auto">
          <a:xfrm>
            <a:off x="9805989" y="1689100"/>
            <a:ext cx="15875" cy="19050"/>
          </a:xfrm>
          <a:custGeom>
            <a:avLst/>
            <a:gdLst>
              <a:gd name="T0" fmla="*/ 2147483647 w 10"/>
              <a:gd name="T1" fmla="*/ 0 h 12"/>
              <a:gd name="T2" fmla="*/ 2147483647 w 10"/>
              <a:gd name="T3" fmla="*/ 0 h 12"/>
              <a:gd name="T4" fmla="*/ 2147483647 w 10"/>
              <a:gd name="T5" fmla="*/ 2147483647 h 12"/>
              <a:gd name="T6" fmla="*/ 2147483647 w 10"/>
              <a:gd name="T7" fmla="*/ 2147483647 h 12"/>
              <a:gd name="T8" fmla="*/ 2147483647 w 10"/>
              <a:gd name="T9" fmla="*/ 2147483647 h 12"/>
              <a:gd name="T10" fmla="*/ 2147483647 w 10"/>
              <a:gd name="T11" fmla="*/ 2147483647 h 12"/>
              <a:gd name="T12" fmla="*/ 2147483647 w 10"/>
              <a:gd name="T13" fmla="*/ 2147483647 h 12"/>
              <a:gd name="T14" fmla="*/ 2147483647 w 10"/>
              <a:gd name="T15" fmla="*/ 2147483647 h 12"/>
              <a:gd name="T16" fmla="*/ 0 w 10"/>
              <a:gd name="T17" fmla="*/ 2147483647 h 12"/>
              <a:gd name="T18" fmla="*/ 2147483647 w 10"/>
              <a:gd name="T19" fmla="*/ 0 h 12"/>
              <a:gd name="T20" fmla="*/ 2147483647 w 10"/>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12">
                <a:moveTo>
                  <a:pt x="4" y="0"/>
                </a:moveTo>
                <a:lnTo>
                  <a:pt x="6" y="0"/>
                </a:lnTo>
                <a:lnTo>
                  <a:pt x="8" y="2"/>
                </a:lnTo>
                <a:lnTo>
                  <a:pt x="10" y="4"/>
                </a:lnTo>
                <a:lnTo>
                  <a:pt x="10" y="8"/>
                </a:lnTo>
                <a:lnTo>
                  <a:pt x="8" y="12"/>
                </a:lnTo>
                <a:lnTo>
                  <a:pt x="6" y="12"/>
                </a:lnTo>
                <a:lnTo>
                  <a:pt x="2" y="12"/>
                </a:lnTo>
                <a:lnTo>
                  <a:pt x="0" y="6"/>
                </a:lnTo>
                <a:lnTo>
                  <a:pt x="2" y="0"/>
                </a:lnTo>
                <a:lnTo>
                  <a:pt x="4" y="0"/>
                </a:lnTo>
                <a:close/>
              </a:path>
            </a:pathLst>
          </a:custGeom>
          <a:solidFill>
            <a:srgbClr val="EAE4BA"/>
          </a:solidFill>
          <a:ln w="3175" cmpd="sng">
            <a:solidFill>
              <a:srgbClr val="808080"/>
            </a:solidFill>
            <a:round/>
            <a:headEnd/>
            <a:tailEnd/>
          </a:ln>
        </p:spPr>
        <p:txBody>
          <a:bodyPr/>
          <a:lstStyle/>
          <a:p>
            <a:endParaRPr lang="en-US" dirty="0"/>
          </a:p>
        </p:txBody>
      </p:sp>
      <p:sp>
        <p:nvSpPr>
          <p:cNvPr id="2061" name="Freeform 1052"/>
          <p:cNvSpPr>
            <a:spLocks/>
          </p:cNvSpPr>
          <p:nvPr/>
        </p:nvSpPr>
        <p:spPr bwMode="auto">
          <a:xfrm>
            <a:off x="5881689" y="2362201"/>
            <a:ext cx="955675" cy="581025"/>
          </a:xfrm>
          <a:custGeom>
            <a:avLst/>
            <a:gdLst>
              <a:gd name="T0" fmla="*/ 2147483647 w 602"/>
              <a:gd name="T1" fmla="*/ 2147483647 h 366"/>
              <a:gd name="T2" fmla="*/ 2147483647 w 602"/>
              <a:gd name="T3" fmla="*/ 2147483647 h 366"/>
              <a:gd name="T4" fmla="*/ 2147483647 w 602"/>
              <a:gd name="T5" fmla="*/ 2147483647 h 366"/>
              <a:gd name="T6" fmla="*/ 2147483647 w 602"/>
              <a:gd name="T7" fmla="*/ 2147483647 h 366"/>
              <a:gd name="T8" fmla="*/ 2147483647 w 602"/>
              <a:gd name="T9" fmla="*/ 2147483647 h 366"/>
              <a:gd name="T10" fmla="*/ 2147483647 w 602"/>
              <a:gd name="T11" fmla="*/ 2147483647 h 366"/>
              <a:gd name="T12" fmla="*/ 2147483647 w 602"/>
              <a:gd name="T13" fmla="*/ 2147483647 h 366"/>
              <a:gd name="T14" fmla="*/ 2147483647 w 602"/>
              <a:gd name="T15" fmla="*/ 2147483647 h 366"/>
              <a:gd name="T16" fmla="*/ 2147483647 w 602"/>
              <a:gd name="T17" fmla="*/ 2147483647 h 366"/>
              <a:gd name="T18" fmla="*/ 2147483647 w 602"/>
              <a:gd name="T19" fmla="*/ 2147483647 h 366"/>
              <a:gd name="T20" fmla="*/ 2147483647 w 602"/>
              <a:gd name="T21" fmla="*/ 2147483647 h 366"/>
              <a:gd name="T22" fmla="*/ 2147483647 w 602"/>
              <a:gd name="T23" fmla="*/ 2147483647 h 366"/>
              <a:gd name="T24" fmla="*/ 2147483647 w 602"/>
              <a:gd name="T25" fmla="*/ 2147483647 h 366"/>
              <a:gd name="T26" fmla="*/ 2147483647 w 602"/>
              <a:gd name="T27" fmla="*/ 2147483647 h 366"/>
              <a:gd name="T28" fmla="*/ 2147483647 w 602"/>
              <a:gd name="T29" fmla="*/ 2147483647 h 366"/>
              <a:gd name="T30" fmla="*/ 2147483647 w 602"/>
              <a:gd name="T31" fmla="*/ 2147483647 h 366"/>
              <a:gd name="T32" fmla="*/ 2147483647 w 602"/>
              <a:gd name="T33" fmla="*/ 2147483647 h 366"/>
              <a:gd name="T34" fmla="*/ 2147483647 w 602"/>
              <a:gd name="T35" fmla="*/ 0 h 366"/>
              <a:gd name="T36" fmla="*/ 2147483647 w 602"/>
              <a:gd name="T37" fmla="*/ 2147483647 h 366"/>
              <a:gd name="T38" fmla="*/ 2147483647 w 602"/>
              <a:gd name="T39" fmla="*/ 2147483647 h 366"/>
              <a:gd name="T40" fmla="*/ 2147483647 w 602"/>
              <a:gd name="T41" fmla="*/ 2147483647 h 366"/>
              <a:gd name="T42" fmla="*/ 2147483647 w 602"/>
              <a:gd name="T43" fmla="*/ 2147483647 h 366"/>
              <a:gd name="T44" fmla="*/ 2147483647 w 602"/>
              <a:gd name="T45" fmla="*/ 2147483647 h 366"/>
              <a:gd name="T46" fmla="*/ 2147483647 w 602"/>
              <a:gd name="T47" fmla="*/ 2147483647 h 366"/>
              <a:gd name="T48" fmla="*/ 2147483647 w 602"/>
              <a:gd name="T49" fmla="*/ 2147483647 h 366"/>
              <a:gd name="T50" fmla="*/ 2147483647 w 602"/>
              <a:gd name="T51" fmla="*/ 2147483647 h 366"/>
              <a:gd name="T52" fmla="*/ 2147483647 w 602"/>
              <a:gd name="T53" fmla="*/ 2147483647 h 366"/>
              <a:gd name="T54" fmla="*/ 2147483647 w 602"/>
              <a:gd name="T55" fmla="*/ 2147483647 h 366"/>
              <a:gd name="T56" fmla="*/ 2147483647 w 602"/>
              <a:gd name="T57" fmla="*/ 2147483647 h 366"/>
              <a:gd name="T58" fmla="*/ 2147483647 w 602"/>
              <a:gd name="T59" fmla="*/ 2147483647 h 366"/>
              <a:gd name="T60" fmla="*/ 2147483647 w 602"/>
              <a:gd name="T61" fmla="*/ 2147483647 h 366"/>
              <a:gd name="T62" fmla="*/ 2147483647 w 602"/>
              <a:gd name="T63" fmla="*/ 2147483647 h 366"/>
              <a:gd name="T64" fmla="*/ 2147483647 w 602"/>
              <a:gd name="T65" fmla="*/ 2147483647 h 366"/>
              <a:gd name="T66" fmla="*/ 2147483647 w 602"/>
              <a:gd name="T67" fmla="*/ 2147483647 h 366"/>
              <a:gd name="T68" fmla="*/ 2147483647 w 602"/>
              <a:gd name="T69" fmla="*/ 2147483647 h 366"/>
              <a:gd name="T70" fmla="*/ 2147483647 w 602"/>
              <a:gd name="T71" fmla="*/ 2147483647 h 366"/>
              <a:gd name="T72" fmla="*/ 2147483647 w 602"/>
              <a:gd name="T73" fmla="*/ 2147483647 h 366"/>
              <a:gd name="T74" fmla="*/ 2147483647 w 602"/>
              <a:gd name="T75" fmla="*/ 2147483647 h 366"/>
              <a:gd name="T76" fmla="*/ 2147483647 w 602"/>
              <a:gd name="T77" fmla="*/ 2147483647 h 366"/>
              <a:gd name="T78" fmla="*/ 2147483647 w 602"/>
              <a:gd name="T79" fmla="*/ 2147483647 h 366"/>
              <a:gd name="T80" fmla="*/ 2147483647 w 602"/>
              <a:gd name="T81" fmla="*/ 2147483647 h 366"/>
              <a:gd name="T82" fmla="*/ 2147483647 w 602"/>
              <a:gd name="T83" fmla="*/ 2147483647 h 366"/>
              <a:gd name="T84" fmla="*/ 2147483647 w 602"/>
              <a:gd name="T85" fmla="*/ 2147483647 h 366"/>
              <a:gd name="T86" fmla="*/ 2147483647 w 602"/>
              <a:gd name="T87" fmla="*/ 2147483647 h 366"/>
              <a:gd name="T88" fmla="*/ 2147483647 w 602"/>
              <a:gd name="T89" fmla="*/ 2147483647 h 366"/>
              <a:gd name="T90" fmla="*/ 2147483647 w 602"/>
              <a:gd name="T91" fmla="*/ 2147483647 h 366"/>
              <a:gd name="T92" fmla="*/ 2147483647 w 602"/>
              <a:gd name="T93" fmla="*/ 2147483647 h 366"/>
              <a:gd name="T94" fmla="*/ 2147483647 w 602"/>
              <a:gd name="T95" fmla="*/ 2147483647 h 366"/>
              <a:gd name="T96" fmla="*/ 2147483647 w 602"/>
              <a:gd name="T97" fmla="*/ 2147483647 h 366"/>
              <a:gd name="T98" fmla="*/ 2147483647 w 602"/>
              <a:gd name="T99" fmla="*/ 2147483647 h 366"/>
              <a:gd name="T100" fmla="*/ 2147483647 w 602"/>
              <a:gd name="T101" fmla="*/ 2147483647 h 366"/>
              <a:gd name="T102" fmla="*/ 2147483647 w 602"/>
              <a:gd name="T103" fmla="*/ 2147483647 h 366"/>
              <a:gd name="T104" fmla="*/ 2147483647 w 602"/>
              <a:gd name="T105" fmla="*/ 2147483647 h 366"/>
              <a:gd name="T106" fmla="*/ 2147483647 w 602"/>
              <a:gd name="T107" fmla="*/ 2147483647 h 366"/>
              <a:gd name="T108" fmla="*/ 2147483647 w 602"/>
              <a:gd name="T109" fmla="*/ 2147483647 h 366"/>
              <a:gd name="T110" fmla="*/ 2147483647 w 602"/>
              <a:gd name="T111" fmla="*/ 2147483647 h 366"/>
              <a:gd name="T112" fmla="*/ 2147483647 w 602"/>
              <a:gd name="T113" fmla="*/ 2147483647 h 366"/>
              <a:gd name="T114" fmla="*/ 2147483647 w 602"/>
              <a:gd name="T115" fmla="*/ 2147483647 h 3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02" h="366">
                <a:moveTo>
                  <a:pt x="14" y="126"/>
                </a:moveTo>
                <a:lnTo>
                  <a:pt x="14" y="124"/>
                </a:lnTo>
                <a:lnTo>
                  <a:pt x="14" y="120"/>
                </a:lnTo>
                <a:lnTo>
                  <a:pt x="12" y="118"/>
                </a:lnTo>
                <a:lnTo>
                  <a:pt x="12" y="110"/>
                </a:lnTo>
                <a:lnTo>
                  <a:pt x="8" y="108"/>
                </a:lnTo>
                <a:lnTo>
                  <a:pt x="6" y="106"/>
                </a:lnTo>
                <a:lnTo>
                  <a:pt x="2" y="102"/>
                </a:lnTo>
                <a:lnTo>
                  <a:pt x="0" y="100"/>
                </a:lnTo>
                <a:lnTo>
                  <a:pt x="2" y="96"/>
                </a:lnTo>
                <a:lnTo>
                  <a:pt x="4" y="88"/>
                </a:lnTo>
                <a:lnTo>
                  <a:pt x="8" y="88"/>
                </a:lnTo>
                <a:lnTo>
                  <a:pt x="10" y="82"/>
                </a:lnTo>
                <a:lnTo>
                  <a:pt x="12" y="74"/>
                </a:lnTo>
                <a:lnTo>
                  <a:pt x="16" y="60"/>
                </a:lnTo>
                <a:lnTo>
                  <a:pt x="18" y="54"/>
                </a:lnTo>
                <a:lnTo>
                  <a:pt x="16" y="44"/>
                </a:lnTo>
                <a:lnTo>
                  <a:pt x="14" y="44"/>
                </a:lnTo>
                <a:lnTo>
                  <a:pt x="8" y="42"/>
                </a:lnTo>
                <a:lnTo>
                  <a:pt x="6" y="36"/>
                </a:lnTo>
                <a:lnTo>
                  <a:pt x="10" y="36"/>
                </a:lnTo>
                <a:lnTo>
                  <a:pt x="10" y="32"/>
                </a:lnTo>
                <a:lnTo>
                  <a:pt x="10" y="24"/>
                </a:lnTo>
                <a:lnTo>
                  <a:pt x="8" y="20"/>
                </a:lnTo>
                <a:lnTo>
                  <a:pt x="6" y="18"/>
                </a:lnTo>
                <a:lnTo>
                  <a:pt x="4" y="10"/>
                </a:lnTo>
                <a:lnTo>
                  <a:pt x="18" y="12"/>
                </a:lnTo>
                <a:lnTo>
                  <a:pt x="22" y="12"/>
                </a:lnTo>
                <a:lnTo>
                  <a:pt x="30" y="12"/>
                </a:lnTo>
                <a:lnTo>
                  <a:pt x="36" y="12"/>
                </a:lnTo>
                <a:lnTo>
                  <a:pt x="42" y="12"/>
                </a:lnTo>
                <a:lnTo>
                  <a:pt x="48" y="12"/>
                </a:lnTo>
                <a:lnTo>
                  <a:pt x="54" y="12"/>
                </a:lnTo>
                <a:lnTo>
                  <a:pt x="82" y="12"/>
                </a:lnTo>
                <a:lnTo>
                  <a:pt x="86" y="12"/>
                </a:lnTo>
                <a:lnTo>
                  <a:pt x="102" y="12"/>
                </a:lnTo>
                <a:lnTo>
                  <a:pt x="108" y="12"/>
                </a:lnTo>
                <a:lnTo>
                  <a:pt x="116" y="12"/>
                </a:lnTo>
                <a:lnTo>
                  <a:pt x="120" y="10"/>
                </a:lnTo>
                <a:lnTo>
                  <a:pt x="130" y="10"/>
                </a:lnTo>
                <a:lnTo>
                  <a:pt x="144" y="10"/>
                </a:lnTo>
                <a:lnTo>
                  <a:pt x="146" y="10"/>
                </a:lnTo>
                <a:lnTo>
                  <a:pt x="152" y="10"/>
                </a:lnTo>
                <a:lnTo>
                  <a:pt x="168" y="10"/>
                </a:lnTo>
                <a:lnTo>
                  <a:pt x="172" y="10"/>
                </a:lnTo>
                <a:lnTo>
                  <a:pt x="174" y="10"/>
                </a:lnTo>
                <a:lnTo>
                  <a:pt x="184" y="10"/>
                </a:lnTo>
                <a:lnTo>
                  <a:pt x="198" y="10"/>
                </a:lnTo>
                <a:lnTo>
                  <a:pt x="206" y="10"/>
                </a:lnTo>
                <a:lnTo>
                  <a:pt x="220" y="10"/>
                </a:lnTo>
                <a:lnTo>
                  <a:pt x="224" y="10"/>
                </a:lnTo>
                <a:lnTo>
                  <a:pt x="234" y="10"/>
                </a:lnTo>
                <a:lnTo>
                  <a:pt x="238" y="10"/>
                </a:lnTo>
                <a:lnTo>
                  <a:pt x="242" y="8"/>
                </a:lnTo>
                <a:lnTo>
                  <a:pt x="246" y="8"/>
                </a:lnTo>
                <a:lnTo>
                  <a:pt x="252" y="8"/>
                </a:lnTo>
                <a:lnTo>
                  <a:pt x="258" y="8"/>
                </a:lnTo>
                <a:lnTo>
                  <a:pt x="264" y="8"/>
                </a:lnTo>
                <a:lnTo>
                  <a:pt x="268" y="8"/>
                </a:lnTo>
                <a:lnTo>
                  <a:pt x="274" y="8"/>
                </a:lnTo>
                <a:lnTo>
                  <a:pt x="280" y="8"/>
                </a:lnTo>
                <a:lnTo>
                  <a:pt x="286" y="8"/>
                </a:lnTo>
                <a:lnTo>
                  <a:pt x="300" y="8"/>
                </a:lnTo>
                <a:lnTo>
                  <a:pt x="306" y="8"/>
                </a:lnTo>
                <a:lnTo>
                  <a:pt x="314" y="6"/>
                </a:lnTo>
                <a:lnTo>
                  <a:pt x="322" y="6"/>
                </a:lnTo>
                <a:lnTo>
                  <a:pt x="342" y="6"/>
                </a:lnTo>
                <a:lnTo>
                  <a:pt x="356" y="6"/>
                </a:lnTo>
                <a:lnTo>
                  <a:pt x="374" y="6"/>
                </a:lnTo>
                <a:lnTo>
                  <a:pt x="396" y="4"/>
                </a:lnTo>
                <a:lnTo>
                  <a:pt x="470" y="2"/>
                </a:lnTo>
                <a:lnTo>
                  <a:pt x="480" y="0"/>
                </a:lnTo>
                <a:lnTo>
                  <a:pt x="488" y="0"/>
                </a:lnTo>
                <a:lnTo>
                  <a:pt x="492" y="0"/>
                </a:lnTo>
                <a:lnTo>
                  <a:pt x="492" y="4"/>
                </a:lnTo>
                <a:lnTo>
                  <a:pt x="494" y="16"/>
                </a:lnTo>
                <a:lnTo>
                  <a:pt x="500" y="18"/>
                </a:lnTo>
                <a:lnTo>
                  <a:pt x="502" y="18"/>
                </a:lnTo>
                <a:lnTo>
                  <a:pt x="506" y="22"/>
                </a:lnTo>
                <a:lnTo>
                  <a:pt x="506" y="24"/>
                </a:lnTo>
                <a:lnTo>
                  <a:pt x="506" y="28"/>
                </a:lnTo>
                <a:lnTo>
                  <a:pt x="506" y="30"/>
                </a:lnTo>
                <a:lnTo>
                  <a:pt x="504" y="32"/>
                </a:lnTo>
                <a:lnTo>
                  <a:pt x="502" y="34"/>
                </a:lnTo>
                <a:lnTo>
                  <a:pt x="500" y="36"/>
                </a:lnTo>
                <a:lnTo>
                  <a:pt x="500" y="40"/>
                </a:lnTo>
                <a:lnTo>
                  <a:pt x="500" y="44"/>
                </a:lnTo>
                <a:lnTo>
                  <a:pt x="500" y="48"/>
                </a:lnTo>
                <a:lnTo>
                  <a:pt x="504" y="66"/>
                </a:lnTo>
                <a:lnTo>
                  <a:pt x="504" y="68"/>
                </a:lnTo>
                <a:lnTo>
                  <a:pt x="512" y="86"/>
                </a:lnTo>
                <a:lnTo>
                  <a:pt x="514" y="90"/>
                </a:lnTo>
                <a:lnTo>
                  <a:pt x="516" y="90"/>
                </a:lnTo>
                <a:lnTo>
                  <a:pt x="520" y="92"/>
                </a:lnTo>
                <a:lnTo>
                  <a:pt x="522" y="94"/>
                </a:lnTo>
                <a:lnTo>
                  <a:pt x="524" y="94"/>
                </a:lnTo>
                <a:lnTo>
                  <a:pt x="528" y="94"/>
                </a:lnTo>
                <a:lnTo>
                  <a:pt x="532" y="94"/>
                </a:lnTo>
                <a:lnTo>
                  <a:pt x="534" y="94"/>
                </a:lnTo>
                <a:lnTo>
                  <a:pt x="538" y="96"/>
                </a:lnTo>
                <a:lnTo>
                  <a:pt x="544" y="96"/>
                </a:lnTo>
                <a:lnTo>
                  <a:pt x="546" y="96"/>
                </a:lnTo>
                <a:lnTo>
                  <a:pt x="548" y="98"/>
                </a:lnTo>
                <a:lnTo>
                  <a:pt x="554" y="110"/>
                </a:lnTo>
                <a:lnTo>
                  <a:pt x="552" y="112"/>
                </a:lnTo>
                <a:lnTo>
                  <a:pt x="552" y="118"/>
                </a:lnTo>
                <a:lnTo>
                  <a:pt x="562" y="124"/>
                </a:lnTo>
                <a:lnTo>
                  <a:pt x="564" y="126"/>
                </a:lnTo>
                <a:lnTo>
                  <a:pt x="568" y="126"/>
                </a:lnTo>
                <a:lnTo>
                  <a:pt x="570" y="128"/>
                </a:lnTo>
                <a:lnTo>
                  <a:pt x="572" y="130"/>
                </a:lnTo>
                <a:lnTo>
                  <a:pt x="574" y="132"/>
                </a:lnTo>
                <a:lnTo>
                  <a:pt x="576" y="138"/>
                </a:lnTo>
                <a:lnTo>
                  <a:pt x="576" y="142"/>
                </a:lnTo>
                <a:lnTo>
                  <a:pt x="580" y="146"/>
                </a:lnTo>
                <a:lnTo>
                  <a:pt x="582" y="148"/>
                </a:lnTo>
                <a:lnTo>
                  <a:pt x="586" y="148"/>
                </a:lnTo>
                <a:lnTo>
                  <a:pt x="588" y="150"/>
                </a:lnTo>
                <a:lnTo>
                  <a:pt x="594" y="152"/>
                </a:lnTo>
                <a:lnTo>
                  <a:pt x="598" y="156"/>
                </a:lnTo>
                <a:lnTo>
                  <a:pt x="602" y="164"/>
                </a:lnTo>
                <a:lnTo>
                  <a:pt x="602" y="170"/>
                </a:lnTo>
                <a:lnTo>
                  <a:pt x="600" y="186"/>
                </a:lnTo>
                <a:lnTo>
                  <a:pt x="598" y="192"/>
                </a:lnTo>
                <a:lnTo>
                  <a:pt x="596" y="192"/>
                </a:lnTo>
                <a:lnTo>
                  <a:pt x="596" y="194"/>
                </a:lnTo>
                <a:lnTo>
                  <a:pt x="590" y="198"/>
                </a:lnTo>
                <a:lnTo>
                  <a:pt x="588" y="200"/>
                </a:lnTo>
                <a:lnTo>
                  <a:pt x="588" y="210"/>
                </a:lnTo>
                <a:lnTo>
                  <a:pt x="588" y="214"/>
                </a:lnTo>
                <a:lnTo>
                  <a:pt x="586" y="218"/>
                </a:lnTo>
                <a:lnTo>
                  <a:pt x="578" y="224"/>
                </a:lnTo>
                <a:lnTo>
                  <a:pt x="576" y="226"/>
                </a:lnTo>
                <a:lnTo>
                  <a:pt x="560" y="234"/>
                </a:lnTo>
                <a:lnTo>
                  <a:pt x="550" y="238"/>
                </a:lnTo>
                <a:lnTo>
                  <a:pt x="540" y="240"/>
                </a:lnTo>
                <a:lnTo>
                  <a:pt x="534" y="240"/>
                </a:lnTo>
                <a:lnTo>
                  <a:pt x="532" y="240"/>
                </a:lnTo>
                <a:lnTo>
                  <a:pt x="528" y="240"/>
                </a:lnTo>
                <a:lnTo>
                  <a:pt x="526" y="242"/>
                </a:lnTo>
                <a:lnTo>
                  <a:pt x="524" y="244"/>
                </a:lnTo>
                <a:lnTo>
                  <a:pt x="522" y="246"/>
                </a:lnTo>
                <a:lnTo>
                  <a:pt x="518" y="260"/>
                </a:lnTo>
                <a:lnTo>
                  <a:pt x="518" y="262"/>
                </a:lnTo>
                <a:lnTo>
                  <a:pt x="518" y="264"/>
                </a:lnTo>
                <a:lnTo>
                  <a:pt x="520" y="266"/>
                </a:lnTo>
                <a:lnTo>
                  <a:pt x="522" y="270"/>
                </a:lnTo>
                <a:lnTo>
                  <a:pt x="524" y="272"/>
                </a:lnTo>
                <a:lnTo>
                  <a:pt x="526" y="272"/>
                </a:lnTo>
                <a:lnTo>
                  <a:pt x="530" y="274"/>
                </a:lnTo>
                <a:lnTo>
                  <a:pt x="532" y="276"/>
                </a:lnTo>
                <a:lnTo>
                  <a:pt x="534" y="278"/>
                </a:lnTo>
                <a:lnTo>
                  <a:pt x="534" y="282"/>
                </a:lnTo>
                <a:lnTo>
                  <a:pt x="534" y="284"/>
                </a:lnTo>
                <a:lnTo>
                  <a:pt x="534" y="290"/>
                </a:lnTo>
                <a:lnTo>
                  <a:pt x="534" y="294"/>
                </a:lnTo>
                <a:lnTo>
                  <a:pt x="534" y="296"/>
                </a:lnTo>
                <a:lnTo>
                  <a:pt x="532" y="298"/>
                </a:lnTo>
                <a:lnTo>
                  <a:pt x="530" y="302"/>
                </a:lnTo>
                <a:lnTo>
                  <a:pt x="526" y="304"/>
                </a:lnTo>
                <a:lnTo>
                  <a:pt x="524" y="308"/>
                </a:lnTo>
                <a:lnTo>
                  <a:pt x="522" y="312"/>
                </a:lnTo>
                <a:lnTo>
                  <a:pt x="522" y="316"/>
                </a:lnTo>
                <a:lnTo>
                  <a:pt x="522" y="320"/>
                </a:lnTo>
                <a:lnTo>
                  <a:pt x="520" y="326"/>
                </a:lnTo>
                <a:lnTo>
                  <a:pt x="518" y="328"/>
                </a:lnTo>
                <a:lnTo>
                  <a:pt x="516" y="332"/>
                </a:lnTo>
                <a:lnTo>
                  <a:pt x="514" y="332"/>
                </a:lnTo>
                <a:lnTo>
                  <a:pt x="510" y="334"/>
                </a:lnTo>
                <a:lnTo>
                  <a:pt x="504" y="336"/>
                </a:lnTo>
                <a:lnTo>
                  <a:pt x="502" y="336"/>
                </a:lnTo>
                <a:lnTo>
                  <a:pt x="498" y="338"/>
                </a:lnTo>
                <a:lnTo>
                  <a:pt x="496" y="340"/>
                </a:lnTo>
                <a:lnTo>
                  <a:pt x="494" y="344"/>
                </a:lnTo>
                <a:lnTo>
                  <a:pt x="494" y="346"/>
                </a:lnTo>
                <a:lnTo>
                  <a:pt x="496" y="348"/>
                </a:lnTo>
                <a:lnTo>
                  <a:pt x="498" y="350"/>
                </a:lnTo>
                <a:lnTo>
                  <a:pt x="498" y="352"/>
                </a:lnTo>
                <a:lnTo>
                  <a:pt x="498" y="364"/>
                </a:lnTo>
                <a:lnTo>
                  <a:pt x="492" y="366"/>
                </a:lnTo>
                <a:lnTo>
                  <a:pt x="486" y="362"/>
                </a:lnTo>
                <a:lnTo>
                  <a:pt x="484" y="362"/>
                </a:lnTo>
                <a:lnTo>
                  <a:pt x="482" y="358"/>
                </a:lnTo>
                <a:lnTo>
                  <a:pt x="466" y="344"/>
                </a:lnTo>
                <a:lnTo>
                  <a:pt x="460" y="338"/>
                </a:lnTo>
                <a:lnTo>
                  <a:pt x="438" y="340"/>
                </a:lnTo>
                <a:lnTo>
                  <a:pt x="430" y="340"/>
                </a:lnTo>
                <a:lnTo>
                  <a:pt x="424" y="342"/>
                </a:lnTo>
                <a:lnTo>
                  <a:pt x="414" y="342"/>
                </a:lnTo>
                <a:lnTo>
                  <a:pt x="380" y="344"/>
                </a:lnTo>
                <a:lnTo>
                  <a:pt x="342" y="346"/>
                </a:lnTo>
                <a:lnTo>
                  <a:pt x="324" y="346"/>
                </a:lnTo>
                <a:lnTo>
                  <a:pt x="270" y="350"/>
                </a:lnTo>
                <a:lnTo>
                  <a:pt x="238" y="350"/>
                </a:lnTo>
                <a:lnTo>
                  <a:pt x="206" y="350"/>
                </a:lnTo>
                <a:lnTo>
                  <a:pt x="198" y="350"/>
                </a:lnTo>
                <a:lnTo>
                  <a:pt x="170" y="350"/>
                </a:lnTo>
                <a:lnTo>
                  <a:pt x="160" y="350"/>
                </a:lnTo>
                <a:lnTo>
                  <a:pt x="124" y="350"/>
                </a:lnTo>
                <a:lnTo>
                  <a:pt x="118" y="350"/>
                </a:lnTo>
                <a:lnTo>
                  <a:pt x="94" y="350"/>
                </a:lnTo>
                <a:lnTo>
                  <a:pt x="84" y="350"/>
                </a:lnTo>
                <a:lnTo>
                  <a:pt x="82" y="350"/>
                </a:lnTo>
                <a:lnTo>
                  <a:pt x="82" y="348"/>
                </a:lnTo>
                <a:lnTo>
                  <a:pt x="80" y="342"/>
                </a:lnTo>
                <a:lnTo>
                  <a:pt x="72" y="332"/>
                </a:lnTo>
                <a:lnTo>
                  <a:pt x="74" y="326"/>
                </a:lnTo>
                <a:lnTo>
                  <a:pt x="76" y="316"/>
                </a:lnTo>
                <a:lnTo>
                  <a:pt x="72" y="284"/>
                </a:lnTo>
                <a:lnTo>
                  <a:pt x="66" y="272"/>
                </a:lnTo>
                <a:lnTo>
                  <a:pt x="64" y="264"/>
                </a:lnTo>
                <a:lnTo>
                  <a:pt x="64" y="256"/>
                </a:lnTo>
                <a:lnTo>
                  <a:pt x="66" y="250"/>
                </a:lnTo>
                <a:lnTo>
                  <a:pt x="58" y="246"/>
                </a:lnTo>
                <a:lnTo>
                  <a:pt x="54" y="242"/>
                </a:lnTo>
                <a:lnTo>
                  <a:pt x="50" y="228"/>
                </a:lnTo>
                <a:lnTo>
                  <a:pt x="50" y="222"/>
                </a:lnTo>
                <a:lnTo>
                  <a:pt x="52" y="216"/>
                </a:lnTo>
                <a:lnTo>
                  <a:pt x="54" y="210"/>
                </a:lnTo>
                <a:lnTo>
                  <a:pt x="44" y="194"/>
                </a:lnTo>
                <a:lnTo>
                  <a:pt x="34" y="180"/>
                </a:lnTo>
                <a:lnTo>
                  <a:pt x="28" y="164"/>
                </a:lnTo>
                <a:lnTo>
                  <a:pt x="26" y="162"/>
                </a:lnTo>
                <a:lnTo>
                  <a:pt x="28" y="158"/>
                </a:lnTo>
                <a:lnTo>
                  <a:pt x="28" y="156"/>
                </a:lnTo>
                <a:lnTo>
                  <a:pt x="28" y="152"/>
                </a:lnTo>
                <a:lnTo>
                  <a:pt x="26" y="148"/>
                </a:lnTo>
                <a:lnTo>
                  <a:pt x="22" y="146"/>
                </a:lnTo>
                <a:lnTo>
                  <a:pt x="22" y="144"/>
                </a:lnTo>
                <a:lnTo>
                  <a:pt x="22" y="136"/>
                </a:lnTo>
                <a:lnTo>
                  <a:pt x="24" y="132"/>
                </a:lnTo>
                <a:lnTo>
                  <a:pt x="24" y="130"/>
                </a:lnTo>
                <a:lnTo>
                  <a:pt x="22" y="128"/>
                </a:lnTo>
                <a:lnTo>
                  <a:pt x="18" y="126"/>
                </a:lnTo>
                <a:lnTo>
                  <a:pt x="14" y="126"/>
                </a:lnTo>
                <a:close/>
              </a:path>
            </a:pathLst>
          </a:custGeom>
          <a:solidFill>
            <a:srgbClr val="CEEAB0"/>
          </a:solidFill>
          <a:ln w="3175" cmpd="sng">
            <a:solidFill>
              <a:srgbClr val="808080"/>
            </a:solidFill>
            <a:round/>
            <a:headEnd/>
            <a:tailEnd/>
          </a:ln>
        </p:spPr>
        <p:txBody>
          <a:bodyPr/>
          <a:lstStyle/>
          <a:p>
            <a:endParaRPr lang="en-US" dirty="0"/>
          </a:p>
        </p:txBody>
      </p:sp>
      <p:sp>
        <p:nvSpPr>
          <p:cNvPr id="2062" name="Freeform 1053"/>
          <p:cNvSpPr>
            <a:spLocks/>
          </p:cNvSpPr>
          <p:nvPr/>
        </p:nvSpPr>
        <p:spPr bwMode="auto">
          <a:xfrm>
            <a:off x="4776788" y="2422526"/>
            <a:ext cx="1301750" cy="606425"/>
          </a:xfrm>
          <a:custGeom>
            <a:avLst/>
            <a:gdLst>
              <a:gd name="T0" fmla="*/ 2147483647 w 820"/>
              <a:gd name="T1" fmla="*/ 2147483647 h 382"/>
              <a:gd name="T2" fmla="*/ 2147483647 w 820"/>
              <a:gd name="T3" fmla="*/ 2147483647 h 382"/>
              <a:gd name="T4" fmla="*/ 2147483647 w 820"/>
              <a:gd name="T5" fmla="*/ 0 h 382"/>
              <a:gd name="T6" fmla="*/ 2147483647 w 820"/>
              <a:gd name="T7" fmla="*/ 2147483647 h 382"/>
              <a:gd name="T8" fmla="*/ 2147483647 w 820"/>
              <a:gd name="T9" fmla="*/ 2147483647 h 382"/>
              <a:gd name="T10" fmla="*/ 2147483647 w 820"/>
              <a:gd name="T11" fmla="*/ 2147483647 h 382"/>
              <a:gd name="T12" fmla="*/ 2147483647 w 820"/>
              <a:gd name="T13" fmla="*/ 2147483647 h 382"/>
              <a:gd name="T14" fmla="*/ 2147483647 w 820"/>
              <a:gd name="T15" fmla="*/ 2147483647 h 382"/>
              <a:gd name="T16" fmla="*/ 2147483647 w 820"/>
              <a:gd name="T17" fmla="*/ 2147483647 h 382"/>
              <a:gd name="T18" fmla="*/ 2147483647 w 820"/>
              <a:gd name="T19" fmla="*/ 2147483647 h 382"/>
              <a:gd name="T20" fmla="*/ 2147483647 w 820"/>
              <a:gd name="T21" fmla="*/ 2147483647 h 382"/>
              <a:gd name="T22" fmla="*/ 2147483647 w 820"/>
              <a:gd name="T23" fmla="*/ 2147483647 h 382"/>
              <a:gd name="T24" fmla="*/ 2147483647 w 820"/>
              <a:gd name="T25" fmla="*/ 2147483647 h 382"/>
              <a:gd name="T26" fmla="*/ 2147483647 w 820"/>
              <a:gd name="T27" fmla="*/ 2147483647 h 382"/>
              <a:gd name="T28" fmla="*/ 2147483647 w 820"/>
              <a:gd name="T29" fmla="*/ 2147483647 h 382"/>
              <a:gd name="T30" fmla="*/ 2147483647 w 820"/>
              <a:gd name="T31" fmla="*/ 2147483647 h 382"/>
              <a:gd name="T32" fmla="*/ 2147483647 w 820"/>
              <a:gd name="T33" fmla="*/ 2147483647 h 382"/>
              <a:gd name="T34" fmla="*/ 2147483647 w 820"/>
              <a:gd name="T35" fmla="*/ 2147483647 h 382"/>
              <a:gd name="T36" fmla="*/ 2147483647 w 820"/>
              <a:gd name="T37" fmla="*/ 2147483647 h 382"/>
              <a:gd name="T38" fmla="*/ 2147483647 w 820"/>
              <a:gd name="T39" fmla="*/ 2147483647 h 382"/>
              <a:gd name="T40" fmla="*/ 2147483647 w 820"/>
              <a:gd name="T41" fmla="*/ 2147483647 h 382"/>
              <a:gd name="T42" fmla="*/ 2147483647 w 820"/>
              <a:gd name="T43" fmla="*/ 2147483647 h 382"/>
              <a:gd name="T44" fmla="*/ 2147483647 w 820"/>
              <a:gd name="T45" fmla="*/ 2147483647 h 382"/>
              <a:gd name="T46" fmla="*/ 2147483647 w 820"/>
              <a:gd name="T47" fmla="*/ 2147483647 h 382"/>
              <a:gd name="T48" fmla="*/ 2147483647 w 820"/>
              <a:gd name="T49" fmla="*/ 2147483647 h 382"/>
              <a:gd name="T50" fmla="*/ 2147483647 w 820"/>
              <a:gd name="T51" fmla="*/ 2147483647 h 382"/>
              <a:gd name="T52" fmla="*/ 2147483647 w 820"/>
              <a:gd name="T53" fmla="*/ 2147483647 h 382"/>
              <a:gd name="T54" fmla="*/ 2147483647 w 820"/>
              <a:gd name="T55" fmla="*/ 2147483647 h 382"/>
              <a:gd name="T56" fmla="*/ 2147483647 w 820"/>
              <a:gd name="T57" fmla="*/ 2147483647 h 382"/>
              <a:gd name="T58" fmla="*/ 2147483647 w 820"/>
              <a:gd name="T59" fmla="*/ 2147483647 h 382"/>
              <a:gd name="T60" fmla="*/ 2147483647 w 820"/>
              <a:gd name="T61" fmla="*/ 2147483647 h 382"/>
              <a:gd name="T62" fmla="*/ 2147483647 w 820"/>
              <a:gd name="T63" fmla="*/ 2147483647 h 382"/>
              <a:gd name="T64" fmla="*/ 2147483647 w 820"/>
              <a:gd name="T65" fmla="*/ 2147483647 h 382"/>
              <a:gd name="T66" fmla="*/ 2147483647 w 820"/>
              <a:gd name="T67" fmla="*/ 2147483647 h 382"/>
              <a:gd name="T68" fmla="*/ 2147483647 w 820"/>
              <a:gd name="T69" fmla="*/ 2147483647 h 382"/>
              <a:gd name="T70" fmla="*/ 2147483647 w 820"/>
              <a:gd name="T71" fmla="*/ 2147483647 h 382"/>
              <a:gd name="T72" fmla="*/ 2147483647 w 820"/>
              <a:gd name="T73" fmla="*/ 2147483647 h 382"/>
              <a:gd name="T74" fmla="*/ 2147483647 w 820"/>
              <a:gd name="T75" fmla="*/ 2147483647 h 382"/>
              <a:gd name="T76" fmla="*/ 2147483647 w 820"/>
              <a:gd name="T77" fmla="*/ 2147483647 h 382"/>
              <a:gd name="T78" fmla="*/ 2147483647 w 820"/>
              <a:gd name="T79" fmla="*/ 2147483647 h 382"/>
              <a:gd name="T80" fmla="*/ 2147483647 w 820"/>
              <a:gd name="T81" fmla="*/ 2147483647 h 382"/>
              <a:gd name="T82" fmla="*/ 2147483647 w 820"/>
              <a:gd name="T83" fmla="*/ 2147483647 h 382"/>
              <a:gd name="T84" fmla="*/ 2147483647 w 820"/>
              <a:gd name="T85" fmla="*/ 2147483647 h 382"/>
              <a:gd name="T86" fmla="*/ 2147483647 w 820"/>
              <a:gd name="T87" fmla="*/ 2147483647 h 382"/>
              <a:gd name="T88" fmla="*/ 2147483647 w 820"/>
              <a:gd name="T89" fmla="*/ 2147483647 h 382"/>
              <a:gd name="T90" fmla="*/ 2147483647 w 820"/>
              <a:gd name="T91" fmla="*/ 2147483647 h 382"/>
              <a:gd name="T92" fmla="*/ 2147483647 w 820"/>
              <a:gd name="T93" fmla="*/ 2147483647 h 382"/>
              <a:gd name="T94" fmla="*/ 2147483647 w 820"/>
              <a:gd name="T95" fmla="*/ 2147483647 h 382"/>
              <a:gd name="T96" fmla="*/ 2147483647 w 820"/>
              <a:gd name="T97" fmla="*/ 2147483647 h 382"/>
              <a:gd name="T98" fmla="*/ 2147483647 w 820"/>
              <a:gd name="T99" fmla="*/ 2147483647 h 382"/>
              <a:gd name="T100" fmla="*/ 2147483647 w 820"/>
              <a:gd name="T101" fmla="*/ 2147483647 h 382"/>
              <a:gd name="T102" fmla="*/ 2147483647 w 820"/>
              <a:gd name="T103" fmla="*/ 2147483647 h 382"/>
              <a:gd name="T104" fmla="*/ 2147483647 w 820"/>
              <a:gd name="T105" fmla="*/ 2147483647 h 382"/>
              <a:gd name="T106" fmla="*/ 0 w 820"/>
              <a:gd name="T107" fmla="*/ 2147483647 h 3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20" h="382">
                <a:moveTo>
                  <a:pt x="0" y="234"/>
                </a:moveTo>
                <a:lnTo>
                  <a:pt x="2" y="228"/>
                </a:lnTo>
                <a:lnTo>
                  <a:pt x="4" y="200"/>
                </a:lnTo>
                <a:lnTo>
                  <a:pt x="4" y="182"/>
                </a:lnTo>
                <a:lnTo>
                  <a:pt x="6" y="180"/>
                </a:lnTo>
                <a:lnTo>
                  <a:pt x="6" y="170"/>
                </a:lnTo>
                <a:lnTo>
                  <a:pt x="10" y="120"/>
                </a:lnTo>
                <a:lnTo>
                  <a:pt x="12" y="102"/>
                </a:lnTo>
                <a:lnTo>
                  <a:pt x="14" y="86"/>
                </a:lnTo>
                <a:lnTo>
                  <a:pt x="16" y="52"/>
                </a:lnTo>
                <a:lnTo>
                  <a:pt x="22" y="10"/>
                </a:lnTo>
                <a:lnTo>
                  <a:pt x="22" y="0"/>
                </a:lnTo>
                <a:lnTo>
                  <a:pt x="28" y="2"/>
                </a:lnTo>
                <a:lnTo>
                  <a:pt x="46" y="4"/>
                </a:lnTo>
                <a:lnTo>
                  <a:pt x="64" y="4"/>
                </a:lnTo>
                <a:lnTo>
                  <a:pt x="116" y="8"/>
                </a:lnTo>
                <a:lnTo>
                  <a:pt x="150" y="10"/>
                </a:lnTo>
                <a:lnTo>
                  <a:pt x="168" y="12"/>
                </a:lnTo>
                <a:lnTo>
                  <a:pt x="180" y="12"/>
                </a:lnTo>
                <a:lnTo>
                  <a:pt x="184" y="12"/>
                </a:lnTo>
                <a:lnTo>
                  <a:pt x="194" y="14"/>
                </a:lnTo>
                <a:lnTo>
                  <a:pt x="212" y="14"/>
                </a:lnTo>
                <a:lnTo>
                  <a:pt x="218" y="16"/>
                </a:lnTo>
                <a:lnTo>
                  <a:pt x="226" y="16"/>
                </a:lnTo>
                <a:lnTo>
                  <a:pt x="232" y="16"/>
                </a:lnTo>
                <a:lnTo>
                  <a:pt x="238" y="16"/>
                </a:lnTo>
                <a:lnTo>
                  <a:pt x="250" y="16"/>
                </a:lnTo>
                <a:lnTo>
                  <a:pt x="256" y="16"/>
                </a:lnTo>
                <a:lnTo>
                  <a:pt x="266" y="18"/>
                </a:lnTo>
                <a:lnTo>
                  <a:pt x="270" y="18"/>
                </a:lnTo>
                <a:lnTo>
                  <a:pt x="274" y="18"/>
                </a:lnTo>
                <a:lnTo>
                  <a:pt x="278" y="18"/>
                </a:lnTo>
                <a:lnTo>
                  <a:pt x="282" y="18"/>
                </a:lnTo>
                <a:lnTo>
                  <a:pt x="288" y="18"/>
                </a:lnTo>
                <a:lnTo>
                  <a:pt x="292" y="20"/>
                </a:lnTo>
                <a:lnTo>
                  <a:pt x="296" y="20"/>
                </a:lnTo>
                <a:lnTo>
                  <a:pt x="320" y="20"/>
                </a:lnTo>
                <a:lnTo>
                  <a:pt x="326" y="22"/>
                </a:lnTo>
                <a:lnTo>
                  <a:pt x="340" y="22"/>
                </a:lnTo>
                <a:lnTo>
                  <a:pt x="356" y="22"/>
                </a:lnTo>
                <a:lnTo>
                  <a:pt x="358" y="22"/>
                </a:lnTo>
                <a:lnTo>
                  <a:pt x="362" y="22"/>
                </a:lnTo>
                <a:lnTo>
                  <a:pt x="366" y="22"/>
                </a:lnTo>
                <a:lnTo>
                  <a:pt x="388" y="24"/>
                </a:lnTo>
                <a:lnTo>
                  <a:pt x="398" y="24"/>
                </a:lnTo>
                <a:lnTo>
                  <a:pt x="404" y="24"/>
                </a:lnTo>
                <a:lnTo>
                  <a:pt x="412" y="24"/>
                </a:lnTo>
                <a:lnTo>
                  <a:pt x="420" y="24"/>
                </a:lnTo>
                <a:lnTo>
                  <a:pt x="424" y="26"/>
                </a:lnTo>
                <a:lnTo>
                  <a:pt x="432" y="26"/>
                </a:lnTo>
                <a:lnTo>
                  <a:pt x="436" y="26"/>
                </a:lnTo>
                <a:lnTo>
                  <a:pt x="472" y="28"/>
                </a:lnTo>
                <a:lnTo>
                  <a:pt x="478" y="28"/>
                </a:lnTo>
                <a:lnTo>
                  <a:pt x="482" y="28"/>
                </a:lnTo>
                <a:lnTo>
                  <a:pt x="526" y="28"/>
                </a:lnTo>
                <a:lnTo>
                  <a:pt x="530" y="32"/>
                </a:lnTo>
                <a:lnTo>
                  <a:pt x="534" y="36"/>
                </a:lnTo>
                <a:lnTo>
                  <a:pt x="538" y="38"/>
                </a:lnTo>
                <a:lnTo>
                  <a:pt x="564" y="52"/>
                </a:lnTo>
                <a:lnTo>
                  <a:pt x="570" y="54"/>
                </a:lnTo>
                <a:lnTo>
                  <a:pt x="570" y="56"/>
                </a:lnTo>
                <a:lnTo>
                  <a:pt x="574" y="56"/>
                </a:lnTo>
                <a:lnTo>
                  <a:pt x="578" y="54"/>
                </a:lnTo>
                <a:lnTo>
                  <a:pt x="580" y="54"/>
                </a:lnTo>
                <a:lnTo>
                  <a:pt x="580" y="52"/>
                </a:lnTo>
                <a:lnTo>
                  <a:pt x="582" y="46"/>
                </a:lnTo>
                <a:lnTo>
                  <a:pt x="584" y="46"/>
                </a:lnTo>
                <a:lnTo>
                  <a:pt x="586" y="46"/>
                </a:lnTo>
                <a:lnTo>
                  <a:pt x="596" y="46"/>
                </a:lnTo>
                <a:lnTo>
                  <a:pt x="600" y="46"/>
                </a:lnTo>
                <a:lnTo>
                  <a:pt x="602" y="48"/>
                </a:lnTo>
                <a:lnTo>
                  <a:pt x="626" y="46"/>
                </a:lnTo>
                <a:lnTo>
                  <a:pt x="628" y="46"/>
                </a:lnTo>
                <a:lnTo>
                  <a:pt x="632" y="46"/>
                </a:lnTo>
                <a:lnTo>
                  <a:pt x="634" y="44"/>
                </a:lnTo>
                <a:lnTo>
                  <a:pt x="636" y="44"/>
                </a:lnTo>
                <a:lnTo>
                  <a:pt x="642" y="48"/>
                </a:lnTo>
                <a:lnTo>
                  <a:pt x="644" y="52"/>
                </a:lnTo>
                <a:lnTo>
                  <a:pt x="652" y="56"/>
                </a:lnTo>
                <a:lnTo>
                  <a:pt x="654" y="56"/>
                </a:lnTo>
                <a:lnTo>
                  <a:pt x="658" y="56"/>
                </a:lnTo>
                <a:lnTo>
                  <a:pt x="664" y="58"/>
                </a:lnTo>
                <a:lnTo>
                  <a:pt x="674" y="60"/>
                </a:lnTo>
                <a:lnTo>
                  <a:pt x="676" y="62"/>
                </a:lnTo>
                <a:lnTo>
                  <a:pt x="680" y="64"/>
                </a:lnTo>
                <a:lnTo>
                  <a:pt x="690" y="72"/>
                </a:lnTo>
                <a:lnTo>
                  <a:pt x="696" y="82"/>
                </a:lnTo>
                <a:lnTo>
                  <a:pt x="704" y="86"/>
                </a:lnTo>
                <a:lnTo>
                  <a:pt x="710" y="88"/>
                </a:lnTo>
                <a:lnTo>
                  <a:pt x="714" y="88"/>
                </a:lnTo>
                <a:lnTo>
                  <a:pt x="718" y="90"/>
                </a:lnTo>
                <a:lnTo>
                  <a:pt x="720" y="92"/>
                </a:lnTo>
                <a:lnTo>
                  <a:pt x="720" y="94"/>
                </a:lnTo>
                <a:lnTo>
                  <a:pt x="718" y="98"/>
                </a:lnTo>
                <a:lnTo>
                  <a:pt x="718" y="106"/>
                </a:lnTo>
                <a:lnTo>
                  <a:pt x="718" y="108"/>
                </a:lnTo>
                <a:lnTo>
                  <a:pt x="722" y="110"/>
                </a:lnTo>
                <a:lnTo>
                  <a:pt x="724" y="114"/>
                </a:lnTo>
                <a:lnTo>
                  <a:pt x="724" y="118"/>
                </a:lnTo>
                <a:lnTo>
                  <a:pt x="724" y="120"/>
                </a:lnTo>
                <a:lnTo>
                  <a:pt x="722" y="124"/>
                </a:lnTo>
                <a:lnTo>
                  <a:pt x="724" y="126"/>
                </a:lnTo>
                <a:lnTo>
                  <a:pt x="730" y="142"/>
                </a:lnTo>
                <a:lnTo>
                  <a:pt x="740" y="156"/>
                </a:lnTo>
                <a:lnTo>
                  <a:pt x="750" y="172"/>
                </a:lnTo>
                <a:lnTo>
                  <a:pt x="748" y="178"/>
                </a:lnTo>
                <a:lnTo>
                  <a:pt x="746" y="184"/>
                </a:lnTo>
                <a:lnTo>
                  <a:pt x="746" y="190"/>
                </a:lnTo>
                <a:lnTo>
                  <a:pt x="750" y="204"/>
                </a:lnTo>
                <a:lnTo>
                  <a:pt x="754" y="208"/>
                </a:lnTo>
                <a:lnTo>
                  <a:pt x="762" y="212"/>
                </a:lnTo>
                <a:lnTo>
                  <a:pt x="760" y="218"/>
                </a:lnTo>
                <a:lnTo>
                  <a:pt x="760" y="226"/>
                </a:lnTo>
                <a:lnTo>
                  <a:pt x="762" y="234"/>
                </a:lnTo>
                <a:lnTo>
                  <a:pt x="768" y="246"/>
                </a:lnTo>
                <a:lnTo>
                  <a:pt x="772" y="278"/>
                </a:lnTo>
                <a:lnTo>
                  <a:pt x="770" y="288"/>
                </a:lnTo>
                <a:lnTo>
                  <a:pt x="768" y="294"/>
                </a:lnTo>
                <a:lnTo>
                  <a:pt x="776" y="304"/>
                </a:lnTo>
                <a:lnTo>
                  <a:pt x="778" y="310"/>
                </a:lnTo>
                <a:lnTo>
                  <a:pt x="778" y="312"/>
                </a:lnTo>
                <a:lnTo>
                  <a:pt x="776" y="314"/>
                </a:lnTo>
                <a:lnTo>
                  <a:pt x="778" y="318"/>
                </a:lnTo>
                <a:lnTo>
                  <a:pt x="780" y="320"/>
                </a:lnTo>
                <a:lnTo>
                  <a:pt x="784" y="322"/>
                </a:lnTo>
                <a:lnTo>
                  <a:pt x="786" y="330"/>
                </a:lnTo>
                <a:lnTo>
                  <a:pt x="790" y="342"/>
                </a:lnTo>
                <a:lnTo>
                  <a:pt x="796" y="348"/>
                </a:lnTo>
                <a:lnTo>
                  <a:pt x="804" y="358"/>
                </a:lnTo>
                <a:lnTo>
                  <a:pt x="812" y="370"/>
                </a:lnTo>
                <a:lnTo>
                  <a:pt x="816" y="378"/>
                </a:lnTo>
                <a:lnTo>
                  <a:pt x="820" y="382"/>
                </a:lnTo>
                <a:lnTo>
                  <a:pt x="788" y="382"/>
                </a:lnTo>
                <a:lnTo>
                  <a:pt x="754" y="382"/>
                </a:lnTo>
                <a:lnTo>
                  <a:pt x="748" y="382"/>
                </a:lnTo>
                <a:lnTo>
                  <a:pt x="742" y="382"/>
                </a:lnTo>
                <a:lnTo>
                  <a:pt x="736" y="382"/>
                </a:lnTo>
                <a:lnTo>
                  <a:pt x="730" y="382"/>
                </a:lnTo>
                <a:lnTo>
                  <a:pt x="718" y="382"/>
                </a:lnTo>
                <a:lnTo>
                  <a:pt x="694" y="382"/>
                </a:lnTo>
                <a:lnTo>
                  <a:pt x="690" y="382"/>
                </a:lnTo>
                <a:lnTo>
                  <a:pt x="676" y="382"/>
                </a:lnTo>
                <a:lnTo>
                  <a:pt x="672" y="382"/>
                </a:lnTo>
                <a:lnTo>
                  <a:pt x="664" y="382"/>
                </a:lnTo>
                <a:lnTo>
                  <a:pt x="654" y="380"/>
                </a:lnTo>
                <a:lnTo>
                  <a:pt x="638" y="380"/>
                </a:lnTo>
                <a:lnTo>
                  <a:pt x="636" y="380"/>
                </a:lnTo>
                <a:lnTo>
                  <a:pt x="612" y="380"/>
                </a:lnTo>
                <a:lnTo>
                  <a:pt x="590" y="380"/>
                </a:lnTo>
                <a:lnTo>
                  <a:pt x="580" y="380"/>
                </a:lnTo>
                <a:lnTo>
                  <a:pt x="576" y="380"/>
                </a:lnTo>
                <a:lnTo>
                  <a:pt x="572" y="380"/>
                </a:lnTo>
                <a:lnTo>
                  <a:pt x="564" y="380"/>
                </a:lnTo>
                <a:lnTo>
                  <a:pt x="556" y="380"/>
                </a:lnTo>
                <a:lnTo>
                  <a:pt x="550" y="378"/>
                </a:lnTo>
                <a:lnTo>
                  <a:pt x="542" y="378"/>
                </a:lnTo>
                <a:lnTo>
                  <a:pt x="538" y="378"/>
                </a:lnTo>
                <a:lnTo>
                  <a:pt x="532" y="378"/>
                </a:lnTo>
                <a:lnTo>
                  <a:pt x="522" y="378"/>
                </a:lnTo>
                <a:lnTo>
                  <a:pt x="518" y="378"/>
                </a:lnTo>
                <a:lnTo>
                  <a:pt x="506" y="378"/>
                </a:lnTo>
                <a:lnTo>
                  <a:pt x="500" y="378"/>
                </a:lnTo>
                <a:lnTo>
                  <a:pt x="494" y="378"/>
                </a:lnTo>
                <a:lnTo>
                  <a:pt x="486" y="378"/>
                </a:lnTo>
                <a:lnTo>
                  <a:pt x="480" y="378"/>
                </a:lnTo>
                <a:lnTo>
                  <a:pt x="472" y="378"/>
                </a:lnTo>
                <a:lnTo>
                  <a:pt x="464" y="378"/>
                </a:lnTo>
                <a:lnTo>
                  <a:pt x="458" y="376"/>
                </a:lnTo>
                <a:lnTo>
                  <a:pt x="448" y="376"/>
                </a:lnTo>
                <a:lnTo>
                  <a:pt x="436" y="376"/>
                </a:lnTo>
                <a:lnTo>
                  <a:pt x="422" y="376"/>
                </a:lnTo>
                <a:lnTo>
                  <a:pt x="372" y="374"/>
                </a:lnTo>
                <a:lnTo>
                  <a:pt x="364" y="372"/>
                </a:lnTo>
                <a:lnTo>
                  <a:pt x="318" y="372"/>
                </a:lnTo>
                <a:lnTo>
                  <a:pt x="312" y="372"/>
                </a:lnTo>
                <a:lnTo>
                  <a:pt x="308" y="370"/>
                </a:lnTo>
                <a:lnTo>
                  <a:pt x="292" y="370"/>
                </a:lnTo>
                <a:lnTo>
                  <a:pt x="288" y="370"/>
                </a:lnTo>
                <a:lnTo>
                  <a:pt x="284" y="370"/>
                </a:lnTo>
                <a:lnTo>
                  <a:pt x="276" y="368"/>
                </a:lnTo>
                <a:lnTo>
                  <a:pt x="268" y="368"/>
                </a:lnTo>
                <a:lnTo>
                  <a:pt x="260" y="368"/>
                </a:lnTo>
                <a:lnTo>
                  <a:pt x="252" y="368"/>
                </a:lnTo>
                <a:lnTo>
                  <a:pt x="238" y="366"/>
                </a:lnTo>
                <a:lnTo>
                  <a:pt x="226" y="366"/>
                </a:lnTo>
                <a:lnTo>
                  <a:pt x="220" y="366"/>
                </a:lnTo>
                <a:lnTo>
                  <a:pt x="216" y="366"/>
                </a:lnTo>
                <a:lnTo>
                  <a:pt x="212" y="366"/>
                </a:lnTo>
                <a:lnTo>
                  <a:pt x="208" y="366"/>
                </a:lnTo>
                <a:lnTo>
                  <a:pt x="206" y="366"/>
                </a:lnTo>
                <a:lnTo>
                  <a:pt x="202" y="366"/>
                </a:lnTo>
                <a:lnTo>
                  <a:pt x="200" y="366"/>
                </a:lnTo>
                <a:lnTo>
                  <a:pt x="196" y="364"/>
                </a:lnTo>
                <a:lnTo>
                  <a:pt x="182" y="364"/>
                </a:lnTo>
                <a:lnTo>
                  <a:pt x="180" y="364"/>
                </a:lnTo>
                <a:lnTo>
                  <a:pt x="180" y="358"/>
                </a:lnTo>
                <a:lnTo>
                  <a:pt x="180" y="352"/>
                </a:lnTo>
                <a:lnTo>
                  <a:pt x="184" y="318"/>
                </a:lnTo>
                <a:lnTo>
                  <a:pt x="184" y="292"/>
                </a:lnTo>
                <a:lnTo>
                  <a:pt x="188" y="248"/>
                </a:lnTo>
                <a:lnTo>
                  <a:pt x="182" y="246"/>
                </a:lnTo>
                <a:lnTo>
                  <a:pt x="168" y="246"/>
                </a:lnTo>
                <a:lnTo>
                  <a:pt x="164" y="246"/>
                </a:lnTo>
                <a:lnTo>
                  <a:pt x="158" y="246"/>
                </a:lnTo>
                <a:lnTo>
                  <a:pt x="152" y="246"/>
                </a:lnTo>
                <a:lnTo>
                  <a:pt x="146" y="244"/>
                </a:lnTo>
                <a:lnTo>
                  <a:pt x="136" y="244"/>
                </a:lnTo>
                <a:lnTo>
                  <a:pt x="122" y="244"/>
                </a:lnTo>
                <a:lnTo>
                  <a:pt x="116" y="242"/>
                </a:lnTo>
                <a:lnTo>
                  <a:pt x="100" y="242"/>
                </a:lnTo>
                <a:lnTo>
                  <a:pt x="92" y="240"/>
                </a:lnTo>
                <a:lnTo>
                  <a:pt x="84" y="240"/>
                </a:lnTo>
                <a:lnTo>
                  <a:pt x="74" y="240"/>
                </a:lnTo>
                <a:lnTo>
                  <a:pt x="62" y="238"/>
                </a:lnTo>
                <a:lnTo>
                  <a:pt x="48" y="238"/>
                </a:lnTo>
                <a:lnTo>
                  <a:pt x="0" y="234"/>
                </a:lnTo>
                <a:close/>
              </a:path>
            </a:pathLst>
          </a:custGeom>
          <a:solidFill>
            <a:srgbClr val="CEEAB0"/>
          </a:solidFill>
          <a:ln w="3175" cmpd="sng">
            <a:solidFill>
              <a:srgbClr val="808080"/>
            </a:solidFill>
            <a:round/>
            <a:headEnd/>
            <a:tailEnd/>
          </a:ln>
        </p:spPr>
        <p:txBody>
          <a:bodyPr/>
          <a:lstStyle/>
          <a:p>
            <a:endParaRPr lang="en-US" dirty="0"/>
          </a:p>
        </p:txBody>
      </p:sp>
      <p:sp>
        <p:nvSpPr>
          <p:cNvPr id="2063" name="Freeform 1054"/>
          <p:cNvSpPr>
            <a:spLocks/>
          </p:cNvSpPr>
          <p:nvPr/>
        </p:nvSpPr>
        <p:spPr bwMode="auto">
          <a:xfrm>
            <a:off x="9256713" y="2209800"/>
            <a:ext cx="273050" cy="247650"/>
          </a:xfrm>
          <a:custGeom>
            <a:avLst/>
            <a:gdLst>
              <a:gd name="T0" fmla="*/ 2147483647 w 172"/>
              <a:gd name="T1" fmla="*/ 2147483647 h 156"/>
              <a:gd name="T2" fmla="*/ 2147483647 w 172"/>
              <a:gd name="T3" fmla="*/ 2147483647 h 156"/>
              <a:gd name="T4" fmla="*/ 2147483647 w 172"/>
              <a:gd name="T5" fmla="*/ 2147483647 h 156"/>
              <a:gd name="T6" fmla="*/ 2147483647 w 172"/>
              <a:gd name="T7" fmla="*/ 2147483647 h 156"/>
              <a:gd name="T8" fmla="*/ 2147483647 w 172"/>
              <a:gd name="T9" fmla="*/ 2147483647 h 156"/>
              <a:gd name="T10" fmla="*/ 2147483647 w 172"/>
              <a:gd name="T11" fmla="*/ 2147483647 h 156"/>
              <a:gd name="T12" fmla="*/ 2147483647 w 172"/>
              <a:gd name="T13" fmla="*/ 2147483647 h 156"/>
              <a:gd name="T14" fmla="*/ 2147483647 w 172"/>
              <a:gd name="T15" fmla="*/ 2147483647 h 156"/>
              <a:gd name="T16" fmla="*/ 2147483647 w 172"/>
              <a:gd name="T17" fmla="*/ 2147483647 h 156"/>
              <a:gd name="T18" fmla="*/ 2147483647 w 172"/>
              <a:gd name="T19" fmla="*/ 2147483647 h 156"/>
              <a:gd name="T20" fmla="*/ 2147483647 w 172"/>
              <a:gd name="T21" fmla="*/ 2147483647 h 156"/>
              <a:gd name="T22" fmla="*/ 2147483647 w 172"/>
              <a:gd name="T23" fmla="*/ 2147483647 h 156"/>
              <a:gd name="T24" fmla="*/ 2147483647 w 172"/>
              <a:gd name="T25" fmla="*/ 2147483647 h 156"/>
              <a:gd name="T26" fmla="*/ 2147483647 w 172"/>
              <a:gd name="T27" fmla="*/ 2147483647 h 156"/>
              <a:gd name="T28" fmla="*/ 2147483647 w 172"/>
              <a:gd name="T29" fmla="*/ 2147483647 h 156"/>
              <a:gd name="T30" fmla="*/ 2147483647 w 172"/>
              <a:gd name="T31" fmla="*/ 2147483647 h 156"/>
              <a:gd name="T32" fmla="*/ 2147483647 w 172"/>
              <a:gd name="T33" fmla="*/ 2147483647 h 156"/>
              <a:gd name="T34" fmla="*/ 2147483647 w 172"/>
              <a:gd name="T35" fmla="*/ 2147483647 h 156"/>
              <a:gd name="T36" fmla="*/ 2147483647 w 172"/>
              <a:gd name="T37" fmla="*/ 2147483647 h 156"/>
              <a:gd name="T38" fmla="*/ 2147483647 w 172"/>
              <a:gd name="T39" fmla="*/ 2147483647 h 156"/>
              <a:gd name="T40" fmla="*/ 2147483647 w 172"/>
              <a:gd name="T41" fmla="*/ 2147483647 h 156"/>
              <a:gd name="T42" fmla="*/ 2147483647 w 172"/>
              <a:gd name="T43" fmla="*/ 2147483647 h 156"/>
              <a:gd name="T44" fmla="*/ 2147483647 w 172"/>
              <a:gd name="T45" fmla="*/ 2147483647 h 156"/>
              <a:gd name="T46" fmla="*/ 2147483647 w 172"/>
              <a:gd name="T47" fmla="*/ 2147483647 h 156"/>
              <a:gd name="T48" fmla="*/ 2147483647 w 172"/>
              <a:gd name="T49" fmla="*/ 2147483647 h 156"/>
              <a:gd name="T50" fmla="*/ 2147483647 w 172"/>
              <a:gd name="T51" fmla="*/ 2147483647 h 156"/>
              <a:gd name="T52" fmla="*/ 2147483647 w 172"/>
              <a:gd name="T53" fmla="*/ 2147483647 h 156"/>
              <a:gd name="T54" fmla="*/ 2147483647 w 172"/>
              <a:gd name="T55" fmla="*/ 2147483647 h 156"/>
              <a:gd name="T56" fmla="*/ 2147483647 w 172"/>
              <a:gd name="T57" fmla="*/ 2147483647 h 156"/>
              <a:gd name="T58" fmla="*/ 2147483647 w 172"/>
              <a:gd name="T59" fmla="*/ 2147483647 h 156"/>
              <a:gd name="T60" fmla="*/ 2147483647 w 172"/>
              <a:gd name="T61" fmla="*/ 2147483647 h 156"/>
              <a:gd name="T62" fmla="*/ 2147483647 w 172"/>
              <a:gd name="T63" fmla="*/ 2147483647 h 156"/>
              <a:gd name="T64" fmla="*/ 2147483647 w 172"/>
              <a:gd name="T65" fmla="*/ 2147483647 h 156"/>
              <a:gd name="T66" fmla="*/ 2147483647 w 172"/>
              <a:gd name="T67" fmla="*/ 2147483647 h 156"/>
              <a:gd name="T68" fmla="*/ 0 w 172"/>
              <a:gd name="T69" fmla="*/ 2147483647 h 156"/>
              <a:gd name="T70" fmla="*/ 0 w 172"/>
              <a:gd name="T71" fmla="*/ 2147483647 h 156"/>
              <a:gd name="T72" fmla="*/ 2147483647 w 172"/>
              <a:gd name="T73" fmla="*/ 2147483647 h 156"/>
              <a:gd name="T74" fmla="*/ 2147483647 w 172"/>
              <a:gd name="T75" fmla="*/ 2147483647 h 156"/>
              <a:gd name="T76" fmla="*/ 2147483647 w 172"/>
              <a:gd name="T77" fmla="*/ 2147483647 h 156"/>
              <a:gd name="T78" fmla="*/ 2147483647 w 172"/>
              <a:gd name="T79" fmla="*/ 2147483647 h 156"/>
              <a:gd name="T80" fmla="*/ 2147483647 w 172"/>
              <a:gd name="T81" fmla="*/ 2147483647 h 156"/>
              <a:gd name="T82" fmla="*/ 2147483647 w 172"/>
              <a:gd name="T83" fmla="*/ 2147483647 h 156"/>
              <a:gd name="T84" fmla="*/ 2147483647 w 172"/>
              <a:gd name="T85" fmla="*/ 2147483647 h 156"/>
              <a:gd name="T86" fmla="*/ 2147483647 w 172"/>
              <a:gd name="T87" fmla="*/ 0 h 156"/>
              <a:gd name="T88" fmla="*/ 2147483647 w 172"/>
              <a:gd name="T89" fmla="*/ 2147483647 h 156"/>
              <a:gd name="T90" fmla="*/ 2147483647 w 172"/>
              <a:gd name="T91" fmla="*/ 2147483647 h 156"/>
              <a:gd name="T92" fmla="*/ 2147483647 w 172"/>
              <a:gd name="T93" fmla="*/ 2147483647 h 156"/>
              <a:gd name="T94" fmla="*/ 2147483647 w 172"/>
              <a:gd name="T95" fmla="*/ 2147483647 h 156"/>
              <a:gd name="T96" fmla="*/ 2147483647 w 172"/>
              <a:gd name="T97" fmla="*/ 2147483647 h 156"/>
              <a:gd name="T98" fmla="*/ 2147483647 w 172"/>
              <a:gd name="T99" fmla="*/ 2147483647 h 1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2" h="156">
                <a:moveTo>
                  <a:pt x="170" y="80"/>
                </a:moveTo>
                <a:lnTo>
                  <a:pt x="166" y="78"/>
                </a:lnTo>
                <a:lnTo>
                  <a:pt x="160" y="80"/>
                </a:lnTo>
                <a:lnTo>
                  <a:pt x="140" y="88"/>
                </a:lnTo>
                <a:lnTo>
                  <a:pt x="136" y="92"/>
                </a:lnTo>
                <a:lnTo>
                  <a:pt x="134" y="94"/>
                </a:lnTo>
                <a:lnTo>
                  <a:pt x="124" y="98"/>
                </a:lnTo>
                <a:lnTo>
                  <a:pt x="110" y="102"/>
                </a:lnTo>
                <a:lnTo>
                  <a:pt x="106" y="102"/>
                </a:lnTo>
                <a:lnTo>
                  <a:pt x="102" y="102"/>
                </a:lnTo>
                <a:lnTo>
                  <a:pt x="100" y="104"/>
                </a:lnTo>
                <a:lnTo>
                  <a:pt x="84" y="110"/>
                </a:lnTo>
                <a:lnTo>
                  <a:pt x="78" y="112"/>
                </a:lnTo>
                <a:lnTo>
                  <a:pt x="76" y="108"/>
                </a:lnTo>
                <a:lnTo>
                  <a:pt x="74" y="110"/>
                </a:lnTo>
                <a:lnTo>
                  <a:pt x="66" y="120"/>
                </a:lnTo>
                <a:lnTo>
                  <a:pt x="60" y="126"/>
                </a:lnTo>
                <a:lnTo>
                  <a:pt x="58" y="128"/>
                </a:lnTo>
                <a:lnTo>
                  <a:pt x="54" y="128"/>
                </a:lnTo>
                <a:lnTo>
                  <a:pt x="48" y="134"/>
                </a:lnTo>
                <a:lnTo>
                  <a:pt x="44" y="136"/>
                </a:lnTo>
                <a:lnTo>
                  <a:pt x="38" y="140"/>
                </a:lnTo>
                <a:lnTo>
                  <a:pt x="34" y="144"/>
                </a:lnTo>
                <a:lnTo>
                  <a:pt x="32" y="148"/>
                </a:lnTo>
                <a:lnTo>
                  <a:pt x="24" y="154"/>
                </a:lnTo>
                <a:lnTo>
                  <a:pt x="16" y="156"/>
                </a:lnTo>
                <a:lnTo>
                  <a:pt x="6" y="148"/>
                </a:lnTo>
                <a:lnTo>
                  <a:pt x="26" y="130"/>
                </a:lnTo>
                <a:lnTo>
                  <a:pt x="22" y="126"/>
                </a:lnTo>
                <a:lnTo>
                  <a:pt x="20" y="124"/>
                </a:lnTo>
                <a:lnTo>
                  <a:pt x="16" y="120"/>
                </a:lnTo>
                <a:lnTo>
                  <a:pt x="12" y="100"/>
                </a:lnTo>
                <a:lnTo>
                  <a:pt x="10" y="90"/>
                </a:lnTo>
                <a:lnTo>
                  <a:pt x="2" y="44"/>
                </a:lnTo>
                <a:lnTo>
                  <a:pt x="0" y="38"/>
                </a:lnTo>
                <a:lnTo>
                  <a:pt x="0" y="34"/>
                </a:lnTo>
                <a:lnTo>
                  <a:pt x="24" y="28"/>
                </a:lnTo>
                <a:lnTo>
                  <a:pt x="34" y="28"/>
                </a:lnTo>
                <a:lnTo>
                  <a:pt x="54" y="22"/>
                </a:lnTo>
                <a:lnTo>
                  <a:pt x="84" y="16"/>
                </a:lnTo>
                <a:lnTo>
                  <a:pt x="90" y="16"/>
                </a:lnTo>
                <a:lnTo>
                  <a:pt x="118" y="8"/>
                </a:lnTo>
                <a:lnTo>
                  <a:pt x="134" y="4"/>
                </a:lnTo>
                <a:lnTo>
                  <a:pt x="152" y="0"/>
                </a:lnTo>
                <a:lnTo>
                  <a:pt x="152" y="2"/>
                </a:lnTo>
                <a:lnTo>
                  <a:pt x="160" y="28"/>
                </a:lnTo>
                <a:lnTo>
                  <a:pt x="166" y="48"/>
                </a:lnTo>
                <a:lnTo>
                  <a:pt x="172" y="68"/>
                </a:lnTo>
                <a:lnTo>
                  <a:pt x="170" y="78"/>
                </a:lnTo>
                <a:lnTo>
                  <a:pt x="170" y="80"/>
                </a:lnTo>
                <a:close/>
              </a:path>
            </a:pathLst>
          </a:custGeom>
          <a:solidFill>
            <a:srgbClr val="CDEAFF"/>
          </a:solidFill>
          <a:ln w="3175" cmpd="sng">
            <a:solidFill>
              <a:srgbClr val="808080"/>
            </a:solidFill>
            <a:round/>
            <a:headEnd/>
            <a:tailEnd/>
          </a:ln>
        </p:spPr>
        <p:txBody>
          <a:bodyPr/>
          <a:lstStyle/>
          <a:p>
            <a:endParaRPr lang="en-US" dirty="0"/>
          </a:p>
        </p:txBody>
      </p:sp>
      <p:sp>
        <p:nvSpPr>
          <p:cNvPr id="2064" name="Freeform 1055"/>
          <p:cNvSpPr>
            <a:spLocks/>
          </p:cNvSpPr>
          <p:nvPr/>
        </p:nvSpPr>
        <p:spPr bwMode="auto">
          <a:xfrm>
            <a:off x="2325688" y="2222500"/>
            <a:ext cx="1009650" cy="1441450"/>
          </a:xfrm>
          <a:custGeom>
            <a:avLst/>
            <a:gdLst>
              <a:gd name="T0" fmla="*/ 2147483647 w 636"/>
              <a:gd name="T1" fmla="*/ 2147483647 h 908"/>
              <a:gd name="T2" fmla="*/ 2147483647 w 636"/>
              <a:gd name="T3" fmla="*/ 2147483647 h 908"/>
              <a:gd name="T4" fmla="*/ 2147483647 w 636"/>
              <a:gd name="T5" fmla="*/ 2147483647 h 908"/>
              <a:gd name="T6" fmla="*/ 2147483647 w 636"/>
              <a:gd name="T7" fmla="*/ 2147483647 h 908"/>
              <a:gd name="T8" fmla="*/ 2147483647 w 636"/>
              <a:gd name="T9" fmla="*/ 2147483647 h 908"/>
              <a:gd name="T10" fmla="*/ 2147483647 w 636"/>
              <a:gd name="T11" fmla="*/ 2147483647 h 908"/>
              <a:gd name="T12" fmla="*/ 2147483647 w 636"/>
              <a:gd name="T13" fmla="*/ 2147483647 h 908"/>
              <a:gd name="T14" fmla="*/ 2147483647 w 636"/>
              <a:gd name="T15" fmla="*/ 2147483647 h 908"/>
              <a:gd name="T16" fmla="*/ 2147483647 w 636"/>
              <a:gd name="T17" fmla="*/ 2147483647 h 908"/>
              <a:gd name="T18" fmla="*/ 2147483647 w 636"/>
              <a:gd name="T19" fmla="*/ 2147483647 h 908"/>
              <a:gd name="T20" fmla="*/ 2147483647 w 636"/>
              <a:gd name="T21" fmla="*/ 2147483647 h 908"/>
              <a:gd name="T22" fmla="*/ 2147483647 w 636"/>
              <a:gd name="T23" fmla="*/ 2147483647 h 908"/>
              <a:gd name="T24" fmla="*/ 2147483647 w 636"/>
              <a:gd name="T25" fmla="*/ 2147483647 h 908"/>
              <a:gd name="T26" fmla="*/ 2147483647 w 636"/>
              <a:gd name="T27" fmla="*/ 2147483647 h 908"/>
              <a:gd name="T28" fmla="*/ 2147483647 w 636"/>
              <a:gd name="T29" fmla="*/ 2147483647 h 908"/>
              <a:gd name="T30" fmla="*/ 2147483647 w 636"/>
              <a:gd name="T31" fmla="*/ 2147483647 h 908"/>
              <a:gd name="T32" fmla="*/ 2147483647 w 636"/>
              <a:gd name="T33" fmla="*/ 2147483647 h 908"/>
              <a:gd name="T34" fmla="*/ 2147483647 w 636"/>
              <a:gd name="T35" fmla="*/ 2147483647 h 908"/>
              <a:gd name="T36" fmla="*/ 2147483647 w 636"/>
              <a:gd name="T37" fmla="*/ 2147483647 h 908"/>
              <a:gd name="T38" fmla="*/ 0 w 636"/>
              <a:gd name="T39" fmla="*/ 2147483647 h 908"/>
              <a:gd name="T40" fmla="*/ 2147483647 w 636"/>
              <a:gd name="T41" fmla="*/ 2147483647 h 908"/>
              <a:gd name="T42" fmla="*/ 2147483647 w 636"/>
              <a:gd name="T43" fmla="*/ 0 h 908"/>
              <a:gd name="T44" fmla="*/ 2147483647 w 636"/>
              <a:gd name="T45" fmla="*/ 2147483647 h 908"/>
              <a:gd name="T46" fmla="*/ 2147483647 w 636"/>
              <a:gd name="T47" fmla="*/ 2147483647 h 908"/>
              <a:gd name="T48" fmla="*/ 2147483647 w 636"/>
              <a:gd name="T49" fmla="*/ 2147483647 h 908"/>
              <a:gd name="T50" fmla="*/ 2147483647 w 636"/>
              <a:gd name="T51" fmla="*/ 2147483647 h 908"/>
              <a:gd name="T52" fmla="*/ 2147483647 w 636"/>
              <a:gd name="T53" fmla="*/ 2147483647 h 908"/>
              <a:gd name="T54" fmla="*/ 2147483647 w 636"/>
              <a:gd name="T55" fmla="*/ 2147483647 h 908"/>
              <a:gd name="T56" fmla="*/ 2147483647 w 636"/>
              <a:gd name="T57" fmla="*/ 2147483647 h 908"/>
              <a:gd name="T58" fmla="*/ 2147483647 w 636"/>
              <a:gd name="T59" fmla="*/ 2147483647 h 908"/>
              <a:gd name="T60" fmla="*/ 2147483647 w 636"/>
              <a:gd name="T61" fmla="*/ 2147483647 h 908"/>
              <a:gd name="T62" fmla="*/ 2147483647 w 636"/>
              <a:gd name="T63" fmla="*/ 2147483647 h 908"/>
              <a:gd name="T64" fmla="*/ 2147483647 w 636"/>
              <a:gd name="T65" fmla="*/ 2147483647 h 908"/>
              <a:gd name="T66" fmla="*/ 2147483647 w 636"/>
              <a:gd name="T67" fmla="*/ 2147483647 h 908"/>
              <a:gd name="T68" fmla="*/ 2147483647 w 636"/>
              <a:gd name="T69" fmla="*/ 2147483647 h 908"/>
              <a:gd name="T70" fmla="*/ 2147483647 w 636"/>
              <a:gd name="T71" fmla="*/ 2147483647 h 908"/>
              <a:gd name="T72" fmla="*/ 2147483647 w 636"/>
              <a:gd name="T73" fmla="*/ 2147483647 h 908"/>
              <a:gd name="T74" fmla="*/ 2147483647 w 636"/>
              <a:gd name="T75" fmla="*/ 2147483647 h 908"/>
              <a:gd name="T76" fmla="*/ 2147483647 w 636"/>
              <a:gd name="T77" fmla="*/ 2147483647 h 908"/>
              <a:gd name="T78" fmla="*/ 2147483647 w 636"/>
              <a:gd name="T79" fmla="*/ 2147483647 h 908"/>
              <a:gd name="T80" fmla="*/ 2147483647 w 636"/>
              <a:gd name="T81" fmla="*/ 2147483647 h 908"/>
              <a:gd name="T82" fmla="*/ 2147483647 w 636"/>
              <a:gd name="T83" fmla="*/ 2147483647 h 908"/>
              <a:gd name="T84" fmla="*/ 2147483647 w 636"/>
              <a:gd name="T85" fmla="*/ 2147483647 h 908"/>
              <a:gd name="T86" fmla="*/ 2147483647 w 636"/>
              <a:gd name="T87" fmla="*/ 2147483647 h 90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6" h="908">
                <a:moveTo>
                  <a:pt x="514" y="690"/>
                </a:moveTo>
                <a:lnTo>
                  <a:pt x="512" y="692"/>
                </a:lnTo>
                <a:lnTo>
                  <a:pt x="510" y="700"/>
                </a:lnTo>
                <a:lnTo>
                  <a:pt x="504" y="732"/>
                </a:lnTo>
                <a:lnTo>
                  <a:pt x="492" y="782"/>
                </a:lnTo>
                <a:lnTo>
                  <a:pt x="482" y="796"/>
                </a:lnTo>
                <a:lnTo>
                  <a:pt x="480" y="798"/>
                </a:lnTo>
                <a:lnTo>
                  <a:pt x="476" y="800"/>
                </a:lnTo>
                <a:lnTo>
                  <a:pt x="472" y="800"/>
                </a:lnTo>
                <a:lnTo>
                  <a:pt x="470" y="798"/>
                </a:lnTo>
                <a:lnTo>
                  <a:pt x="468" y="796"/>
                </a:lnTo>
                <a:lnTo>
                  <a:pt x="464" y="790"/>
                </a:lnTo>
                <a:lnTo>
                  <a:pt x="464" y="786"/>
                </a:lnTo>
                <a:lnTo>
                  <a:pt x="460" y="782"/>
                </a:lnTo>
                <a:lnTo>
                  <a:pt x="442" y="776"/>
                </a:lnTo>
                <a:lnTo>
                  <a:pt x="434" y="776"/>
                </a:lnTo>
                <a:lnTo>
                  <a:pt x="428" y="778"/>
                </a:lnTo>
                <a:lnTo>
                  <a:pt x="424" y="780"/>
                </a:lnTo>
                <a:lnTo>
                  <a:pt x="422" y="782"/>
                </a:lnTo>
                <a:lnTo>
                  <a:pt x="418" y="794"/>
                </a:lnTo>
                <a:lnTo>
                  <a:pt x="420" y="796"/>
                </a:lnTo>
                <a:lnTo>
                  <a:pt x="422" y="802"/>
                </a:lnTo>
                <a:lnTo>
                  <a:pt x="420" y="812"/>
                </a:lnTo>
                <a:lnTo>
                  <a:pt x="418" y="824"/>
                </a:lnTo>
                <a:lnTo>
                  <a:pt x="418" y="840"/>
                </a:lnTo>
                <a:lnTo>
                  <a:pt x="418" y="864"/>
                </a:lnTo>
                <a:lnTo>
                  <a:pt x="418" y="870"/>
                </a:lnTo>
                <a:lnTo>
                  <a:pt x="418" y="882"/>
                </a:lnTo>
                <a:lnTo>
                  <a:pt x="416" y="886"/>
                </a:lnTo>
                <a:lnTo>
                  <a:pt x="414" y="892"/>
                </a:lnTo>
                <a:lnTo>
                  <a:pt x="410" y="892"/>
                </a:lnTo>
                <a:lnTo>
                  <a:pt x="408" y="892"/>
                </a:lnTo>
                <a:lnTo>
                  <a:pt x="406" y="904"/>
                </a:lnTo>
                <a:lnTo>
                  <a:pt x="406" y="908"/>
                </a:lnTo>
                <a:lnTo>
                  <a:pt x="402" y="904"/>
                </a:lnTo>
                <a:lnTo>
                  <a:pt x="376" y="866"/>
                </a:lnTo>
                <a:lnTo>
                  <a:pt x="366" y="852"/>
                </a:lnTo>
                <a:lnTo>
                  <a:pt x="354" y="838"/>
                </a:lnTo>
                <a:lnTo>
                  <a:pt x="332" y="804"/>
                </a:lnTo>
                <a:lnTo>
                  <a:pt x="316" y="782"/>
                </a:lnTo>
                <a:lnTo>
                  <a:pt x="308" y="770"/>
                </a:lnTo>
                <a:lnTo>
                  <a:pt x="296" y="752"/>
                </a:lnTo>
                <a:lnTo>
                  <a:pt x="282" y="734"/>
                </a:lnTo>
                <a:lnTo>
                  <a:pt x="258" y="702"/>
                </a:lnTo>
                <a:lnTo>
                  <a:pt x="248" y="686"/>
                </a:lnTo>
                <a:lnTo>
                  <a:pt x="236" y="668"/>
                </a:lnTo>
                <a:lnTo>
                  <a:pt x="226" y="654"/>
                </a:lnTo>
                <a:lnTo>
                  <a:pt x="212" y="636"/>
                </a:lnTo>
                <a:lnTo>
                  <a:pt x="200" y="620"/>
                </a:lnTo>
                <a:lnTo>
                  <a:pt x="188" y="604"/>
                </a:lnTo>
                <a:lnTo>
                  <a:pt x="178" y="588"/>
                </a:lnTo>
                <a:lnTo>
                  <a:pt x="164" y="570"/>
                </a:lnTo>
                <a:lnTo>
                  <a:pt x="154" y="554"/>
                </a:lnTo>
                <a:lnTo>
                  <a:pt x="130" y="520"/>
                </a:lnTo>
                <a:lnTo>
                  <a:pt x="118" y="504"/>
                </a:lnTo>
                <a:lnTo>
                  <a:pt x="80" y="450"/>
                </a:lnTo>
                <a:lnTo>
                  <a:pt x="72" y="438"/>
                </a:lnTo>
                <a:lnTo>
                  <a:pt x="34" y="386"/>
                </a:lnTo>
                <a:lnTo>
                  <a:pt x="14" y="354"/>
                </a:lnTo>
                <a:lnTo>
                  <a:pt x="0" y="336"/>
                </a:lnTo>
                <a:lnTo>
                  <a:pt x="10" y="300"/>
                </a:lnTo>
                <a:lnTo>
                  <a:pt x="14" y="286"/>
                </a:lnTo>
                <a:lnTo>
                  <a:pt x="18" y="274"/>
                </a:lnTo>
                <a:lnTo>
                  <a:pt x="28" y="242"/>
                </a:lnTo>
                <a:lnTo>
                  <a:pt x="46" y="176"/>
                </a:lnTo>
                <a:lnTo>
                  <a:pt x="98" y="0"/>
                </a:lnTo>
                <a:lnTo>
                  <a:pt x="150" y="12"/>
                </a:lnTo>
                <a:lnTo>
                  <a:pt x="164" y="16"/>
                </a:lnTo>
                <a:lnTo>
                  <a:pt x="170" y="18"/>
                </a:lnTo>
                <a:lnTo>
                  <a:pt x="184" y="20"/>
                </a:lnTo>
                <a:lnTo>
                  <a:pt x="194" y="24"/>
                </a:lnTo>
                <a:lnTo>
                  <a:pt x="204" y="26"/>
                </a:lnTo>
                <a:lnTo>
                  <a:pt x="220" y="30"/>
                </a:lnTo>
                <a:lnTo>
                  <a:pt x="228" y="32"/>
                </a:lnTo>
                <a:lnTo>
                  <a:pt x="234" y="32"/>
                </a:lnTo>
                <a:lnTo>
                  <a:pt x="240" y="34"/>
                </a:lnTo>
                <a:lnTo>
                  <a:pt x="244" y="36"/>
                </a:lnTo>
                <a:lnTo>
                  <a:pt x="250" y="38"/>
                </a:lnTo>
                <a:lnTo>
                  <a:pt x="254" y="38"/>
                </a:lnTo>
                <a:lnTo>
                  <a:pt x="266" y="40"/>
                </a:lnTo>
                <a:lnTo>
                  <a:pt x="270" y="42"/>
                </a:lnTo>
                <a:lnTo>
                  <a:pt x="280" y="44"/>
                </a:lnTo>
                <a:lnTo>
                  <a:pt x="284" y="44"/>
                </a:lnTo>
                <a:lnTo>
                  <a:pt x="290" y="46"/>
                </a:lnTo>
                <a:lnTo>
                  <a:pt x="294" y="48"/>
                </a:lnTo>
                <a:lnTo>
                  <a:pt x="302" y="50"/>
                </a:lnTo>
                <a:lnTo>
                  <a:pt x="310" y="50"/>
                </a:lnTo>
                <a:lnTo>
                  <a:pt x="314" y="52"/>
                </a:lnTo>
                <a:lnTo>
                  <a:pt x="356" y="62"/>
                </a:lnTo>
                <a:lnTo>
                  <a:pt x="360" y="62"/>
                </a:lnTo>
                <a:lnTo>
                  <a:pt x="362" y="64"/>
                </a:lnTo>
                <a:lnTo>
                  <a:pt x="366" y="64"/>
                </a:lnTo>
                <a:lnTo>
                  <a:pt x="368" y="64"/>
                </a:lnTo>
                <a:lnTo>
                  <a:pt x="384" y="68"/>
                </a:lnTo>
                <a:lnTo>
                  <a:pt x="396" y="70"/>
                </a:lnTo>
                <a:lnTo>
                  <a:pt x="400" y="70"/>
                </a:lnTo>
                <a:lnTo>
                  <a:pt x="406" y="72"/>
                </a:lnTo>
                <a:lnTo>
                  <a:pt x="432" y="78"/>
                </a:lnTo>
                <a:lnTo>
                  <a:pt x="436" y="78"/>
                </a:lnTo>
                <a:lnTo>
                  <a:pt x="440" y="80"/>
                </a:lnTo>
                <a:lnTo>
                  <a:pt x="446" y="80"/>
                </a:lnTo>
                <a:lnTo>
                  <a:pt x="460" y="84"/>
                </a:lnTo>
                <a:lnTo>
                  <a:pt x="478" y="88"/>
                </a:lnTo>
                <a:lnTo>
                  <a:pt x="504" y="92"/>
                </a:lnTo>
                <a:lnTo>
                  <a:pt x="510" y="94"/>
                </a:lnTo>
                <a:lnTo>
                  <a:pt x="520" y="96"/>
                </a:lnTo>
                <a:lnTo>
                  <a:pt x="526" y="98"/>
                </a:lnTo>
                <a:lnTo>
                  <a:pt x="538" y="100"/>
                </a:lnTo>
                <a:lnTo>
                  <a:pt x="542" y="100"/>
                </a:lnTo>
                <a:lnTo>
                  <a:pt x="554" y="104"/>
                </a:lnTo>
                <a:lnTo>
                  <a:pt x="636" y="118"/>
                </a:lnTo>
                <a:lnTo>
                  <a:pt x="634" y="120"/>
                </a:lnTo>
                <a:lnTo>
                  <a:pt x="632" y="130"/>
                </a:lnTo>
                <a:lnTo>
                  <a:pt x="620" y="196"/>
                </a:lnTo>
                <a:lnTo>
                  <a:pt x="612" y="224"/>
                </a:lnTo>
                <a:lnTo>
                  <a:pt x="608" y="244"/>
                </a:lnTo>
                <a:lnTo>
                  <a:pt x="606" y="254"/>
                </a:lnTo>
                <a:lnTo>
                  <a:pt x="606" y="258"/>
                </a:lnTo>
                <a:lnTo>
                  <a:pt x="602" y="276"/>
                </a:lnTo>
                <a:lnTo>
                  <a:pt x="598" y="298"/>
                </a:lnTo>
                <a:lnTo>
                  <a:pt x="596" y="308"/>
                </a:lnTo>
                <a:lnTo>
                  <a:pt x="550" y="518"/>
                </a:lnTo>
                <a:lnTo>
                  <a:pt x="546" y="540"/>
                </a:lnTo>
                <a:lnTo>
                  <a:pt x="540" y="560"/>
                </a:lnTo>
                <a:lnTo>
                  <a:pt x="538" y="572"/>
                </a:lnTo>
                <a:lnTo>
                  <a:pt x="536" y="582"/>
                </a:lnTo>
                <a:lnTo>
                  <a:pt x="536" y="586"/>
                </a:lnTo>
                <a:lnTo>
                  <a:pt x="534" y="594"/>
                </a:lnTo>
                <a:lnTo>
                  <a:pt x="532" y="604"/>
                </a:lnTo>
                <a:lnTo>
                  <a:pt x="528" y="616"/>
                </a:lnTo>
                <a:lnTo>
                  <a:pt x="516" y="676"/>
                </a:lnTo>
                <a:lnTo>
                  <a:pt x="514" y="690"/>
                </a:lnTo>
                <a:close/>
              </a:path>
            </a:pathLst>
          </a:custGeom>
          <a:solidFill>
            <a:srgbClr val="FFFFAF"/>
          </a:solidFill>
          <a:ln w="3175" cmpd="sng">
            <a:solidFill>
              <a:srgbClr val="808080"/>
            </a:solidFill>
            <a:round/>
            <a:headEnd/>
            <a:tailEnd/>
          </a:ln>
        </p:spPr>
        <p:txBody>
          <a:bodyPr/>
          <a:lstStyle/>
          <a:p>
            <a:endParaRPr lang="en-US" dirty="0"/>
          </a:p>
        </p:txBody>
      </p:sp>
      <p:sp>
        <p:nvSpPr>
          <p:cNvPr id="2065" name="Freeform 1056"/>
          <p:cNvSpPr>
            <a:spLocks/>
          </p:cNvSpPr>
          <p:nvPr/>
        </p:nvSpPr>
        <p:spPr bwMode="auto">
          <a:xfrm>
            <a:off x="3141663" y="2409825"/>
            <a:ext cx="889000" cy="1035050"/>
          </a:xfrm>
          <a:custGeom>
            <a:avLst/>
            <a:gdLst>
              <a:gd name="T0" fmla="*/ 2147483647 w 560"/>
              <a:gd name="T1" fmla="*/ 2147483647 h 652"/>
              <a:gd name="T2" fmla="*/ 2147483647 w 560"/>
              <a:gd name="T3" fmla="*/ 2147483647 h 652"/>
              <a:gd name="T4" fmla="*/ 2147483647 w 560"/>
              <a:gd name="T5" fmla="*/ 2147483647 h 652"/>
              <a:gd name="T6" fmla="*/ 2147483647 w 560"/>
              <a:gd name="T7" fmla="*/ 2147483647 h 652"/>
              <a:gd name="T8" fmla="*/ 2147483647 w 560"/>
              <a:gd name="T9" fmla="*/ 2147483647 h 652"/>
              <a:gd name="T10" fmla="*/ 2147483647 w 560"/>
              <a:gd name="T11" fmla="*/ 2147483647 h 652"/>
              <a:gd name="T12" fmla="*/ 2147483647 w 560"/>
              <a:gd name="T13" fmla="*/ 2147483647 h 652"/>
              <a:gd name="T14" fmla="*/ 2147483647 w 560"/>
              <a:gd name="T15" fmla="*/ 2147483647 h 652"/>
              <a:gd name="T16" fmla="*/ 2147483647 w 560"/>
              <a:gd name="T17" fmla="*/ 2147483647 h 652"/>
              <a:gd name="T18" fmla="*/ 2147483647 w 560"/>
              <a:gd name="T19" fmla="*/ 2147483647 h 652"/>
              <a:gd name="T20" fmla="*/ 2147483647 w 560"/>
              <a:gd name="T21" fmla="*/ 2147483647 h 652"/>
              <a:gd name="T22" fmla="*/ 2147483647 w 560"/>
              <a:gd name="T23" fmla="*/ 2147483647 h 652"/>
              <a:gd name="T24" fmla="*/ 2147483647 w 560"/>
              <a:gd name="T25" fmla="*/ 2147483647 h 652"/>
              <a:gd name="T26" fmla="*/ 2147483647 w 560"/>
              <a:gd name="T27" fmla="*/ 2147483647 h 652"/>
              <a:gd name="T28" fmla="*/ 2147483647 w 560"/>
              <a:gd name="T29" fmla="*/ 2147483647 h 652"/>
              <a:gd name="T30" fmla="*/ 0 w 560"/>
              <a:gd name="T31" fmla="*/ 2147483647 h 652"/>
              <a:gd name="T32" fmla="*/ 2147483647 w 560"/>
              <a:gd name="T33" fmla="*/ 2147483647 h 652"/>
              <a:gd name="T34" fmla="*/ 2147483647 w 560"/>
              <a:gd name="T35" fmla="*/ 2147483647 h 652"/>
              <a:gd name="T36" fmla="*/ 2147483647 w 560"/>
              <a:gd name="T37" fmla="*/ 2147483647 h 652"/>
              <a:gd name="T38" fmla="*/ 2147483647 w 560"/>
              <a:gd name="T39" fmla="*/ 2147483647 h 652"/>
              <a:gd name="T40" fmla="*/ 2147483647 w 560"/>
              <a:gd name="T41" fmla="*/ 2147483647 h 652"/>
              <a:gd name="T42" fmla="*/ 2147483647 w 560"/>
              <a:gd name="T43" fmla="*/ 2147483647 h 652"/>
              <a:gd name="T44" fmla="*/ 2147483647 w 560"/>
              <a:gd name="T45" fmla="*/ 2147483647 h 652"/>
              <a:gd name="T46" fmla="*/ 2147483647 w 560"/>
              <a:gd name="T47" fmla="*/ 2147483647 h 652"/>
              <a:gd name="T48" fmla="*/ 2147483647 w 560"/>
              <a:gd name="T49" fmla="*/ 2147483647 h 652"/>
              <a:gd name="T50" fmla="*/ 2147483647 w 560"/>
              <a:gd name="T51" fmla="*/ 2147483647 h 652"/>
              <a:gd name="T52" fmla="*/ 2147483647 w 560"/>
              <a:gd name="T53" fmla="*/ 0 h 652"/>
              <a:gd name="T54" fmla="*/ 2147483647 w 560"/>
              <a:gd name="T55" fmla="*/ 2147483647 h 652"/>
              <a:gd name="T56" fmla="*/ 2147483647 w 560"/>
              <a:gd name="T57" fmla="*/ 2147483647 h 652"/>
              <a:gd name="T58" fmla="*/ 2147483647 w 560"/>
              <a:gd name="T59" fmla="*/ 2147483647 h 652"/>
              <a:gd name="T60" fmla="*/ 2147483647 w 560"/>
              <a:gd name="T61" fmla="*/ 2147483647 h 652"/>
              <a:gd name="T62" fmla="*/ 2147483647 w 560"/>
              <a:gd name="T63" fmla="*/ 2147483647 h 652"/>
              <a:gd name="T64" fmla="*/ 2147483647 w 560"/>
              <a:gd name="T65" fmla="*/ 2147483647 h 652"/>
              <a:gd name="T66" fmla="*/ 2147483647 w 560"/>
              <a:gd name="T67" fmla="*/ 2147483647 h 652"/>
              <a:gd name="T68" fmla="*/ 2147483647 w 560"/>
              <a:gd name="T69" fmla="*/ 2147483647 h 652"/>
              <a:gd name="T70" fmla="*/ 2147483647 w 560"/>
              <a:gd name="T71" fmla="*/ 2147483647 h 652"/>
              <a:gd name="T72" fmla="*/ 2147483647 w 560"/>
              <a:gd name="T73" fmla="*/ 2147483647 h 652"/>
              <a:gd name="T74" fmla="*/ 2147483647 w 560"/>
              <a:gd name="T75" fmla="*/ 2147483647 h 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60" h="652">
                <a:moveTo>
                  <a:pt x="490" y="652"/>
                </a:moveTo>
                <a:lnTo>
                  <a:pt x="372" y="634"/>
                </a:lnTo>
                <a:lnTo>
                  <a:pt x="256" y="618"/>
                </a:lnTo>
                <a:lnTo>
                  <a:pt x="238" y="614"/>
                </a:lnTo>
                <a:lnTo>
                  <a:pt x="234" y="614"/>
                </a:lnTo>
                <a:lnTo>
                  <a:pt x="226" y="612"/>
                </a:lnTo>
                <a:lnTo>
                  <a:pt x="222" y="612"/>
                </a:lnTo>
                <a:lnTo>
                  <a:pt x="216" y="610"/>
                </a:lnTo>
                <a:lnTo>
                  <a:pt x="212" y="610"/>
                </a:lnTo>
                <a:lnTo>
                  <a:pt x="206" y="610"/>
                </a:lnTo>
                <a:lnTo>
                  <a:pt x="194" y="608"/>
                </a:lnTo>
                <a:lnTo>
                  <a:pt x="186" y="606"/>
                </a:lnTo>
                <a:lnTo>
                  <a:pt x="182" y="604"/>
                </a:lnTo>
                <a:lnTo>
                  <a:pt x="178" y="604"/>
                </a:lnTo>
                <a:lnTo>
                  <a:pt x="174" y="604"/>
                </a:lnTo>
                <a:lnTo>
                  <a:pt x="166" y="602"/>
                </a:lnTo>
                <a:lnTo>
                  <a:pt x="162" y="602"/>
                </a:lnTo>
                <a:lnTo>
                  <a:pt x="138" y="598"/>
                </a:lnTo>
                <a:lnTo>
                  <a:pt x="136" y="598"/>
                </a:lnTo>
                <a:lnTo>
                  <a:pt x="132" y="596"/>
                </a:lnTo>
                <a:lnTo>
                  <a:pt x="118" y="594"/>
                </a:lnTo>
                <a:lnTo>
                  <a:pt x="84" y="588"/>
                </a:lnTo>
                <a:lnTo>
                  <a:pt x="80" y="586"/>
                </a:lnTo>
                <a:lnTo>
                  <a:pt x="66" y="586"/>
                </a:lnTo>
                <a:lnTo>
                  <a:pt x="54" y="582"/>
                </a:lnTo>
                <a:lnTo>
                  <a:pt x="48" y="582"/>
                </a:lnTo>
                <a:lnTo>
                  <a:pt x="32" y="578"/>
                </a:lnTo>
                <a:lnTo>
                  <a:pt x="28" y="578"/>
                </a:lnTo>
                <a:lnTo>
                  <a:pt x="22" y="576"/>
                </a:lnTo>
                <a:lnTo>
                  <a:pt x="14" y="574"/>
                </a:lnTo>
                <a:lnTo>
                  <a:pt x="8" y="574"/>
                </a:lnTo>
                <a:lnTo>
                  <a:pt x="0" y="574"/>
                </a:lnTo>
                <a:lnTo>
                  <a:pt x="0" y="572"/>
                </a:lnTo>
                <a:lnTo>
                  <a:pt x="2" y="558"/>
                </a:lnTo>
                <a:lnTo>
                  <a:pt x="14" y="498"/>
                </a:lnTo>
                <a:lnTo>
                  <a:pt x="18" y="486"/>
                </a:lnTo>
                <a:lnTo>
                  <a:pt x="20" y="476"/>
                </a:lnTo>
                <a:lnTo>
                  <a:pt x="22" y="468"/>
                </a:lnTo>
                <a:lnTo>
                  <a:pt x="22" y="464"/>
                </a:lnTo>
                <a:lnTo>
                  <a:pt x="24" y="454"/>
                </a:lnTo>
                <a:lnTo>
                  <a:pt x="26" y="442"/>
                </a:lnTo>
                <a:lnTo>
                  <a:pt x="32" y="422"/>
                </a:lnTo>
                <a:lnTo>
                  <a:pt x="36" y="400"/>
                </a:lnTo>
                <a:lnTo>
                  <a:pt x="82" y="190"/>
                </a:lnTo>
                <a:lnTo>
                  <a:pt x="84" y="180"/>
                </a:lnTo>
                <a:lnTo>
                  <a:pt x="88" y="158"/>
                </a:lnTo>
                <a:lnTo>
                  <a:pt x="92" y="140"/>
                </a:lnTo>
                <a:lnTo>
                  <a:pt x="92" y="136"/>
                </a:lnTo>
                <a:lnTo>
                  <a:pt x="94" y="126"/>
                </a:lnTo>
                <a:lnTo>
                  <a:pt x="98" y="106"/>
                </a:lnTo>
                <a:lnTo>
                  <a:pt x="106" y="78"/>
                </a:lnTo>
                <a:lnTo>
                  <a:pt x="118" y="12"/>
                </a:lnTo>
                <a:lnTo>
                  <a:pt x="120" y="2"/>
                </a:lnTo>
                <a:lnTo>
                  <a:pt x="122" y="0"/>
                </a:lnTo>
                <a:lnTo>
                  <a:pt x="258" y="26"/>
                </a:lnTo>
                <a:lnTo>
                  <a:pt x="394" y="48"/>
                </a:lnTo>
                <a:lnTo>
                  <a:pt x="394" y="54"/>
                </a:lnTo>
                <a:lnTo>
                  <a:pt x="386" y="90"/>
                </a:lnTo>
                <a:lnTo>
                  <a:pt x="380" y="126"/>
                </a:lnTo>
                <a:lnTo>
                  <a:pt x="374" y="160"/>
                </a:lnTo>
                <a:lnTo>
                  <a:pt x="374" y="162"/>
                </a:lnTo>
                <a:lnTo>
                  <a:pt x="506" y="182"/>
                </a:lnTo>
                <a:lnTo>
                  <a:pt x="512" y="184"/>
                </a:lnTo>
                <a:lnTo>
                  <a:pt x="518" y="184"/>
                </a:lnTo>
                <a:lnTo>
                  <a:pt x="560" y="190"/>
                </a:lnTo>
                <a:lnTo>
                  <a:pt x="558" y="200"/>
                </a:lnTo>
                <a:lnTo>
                  <a:pt x="556" y="224"/>
                </a:lnTo>
                <a:lnTo>
                  <a:pt x="552" y="244"/>
                </a:lnTo>
                <a:lnTo>
                  <a:pt x="530" y="384"/>
                </a:lnTo>
                <a:lnTo>
                  <a:pt x="524" y="424"/>
                </a:lnTo>
                <a:lnTo>
                  <a:pt x="518" y="464"/>
                </a:lnTo>
                <a:lnTo>
                  <a:pt x="512" y="504"/>
                </a:lnTo>
                <a:lnTo>
                  <a:pt x="506" y="546"/>
                </a:lnTo>
                <a:lnTo>
                  <a:pt x="494" y="628"/>
                </a:lnTo>
                <a:lnTo>
                  <a:pt x="490" y="646"/>
                </a:lnTo>
                <a:lnTo>
                  <a:pt x="490" y="652"/>
                </a:lnTo>
                <a:close/>
              </a:path>
            </a:pathLst>
          </a:custGeom>
          <a:solidFill>
            <a:srgbClr val="FFFFAF"/>
          </a:solidFill>
          <a:ln w="3175" cmpd="sng">
            <a:solidFill>
              <a:srgbClr val="808080"/>
            </a:solidFill>
            <a:round/>
            <a:headEnd/>
            <a:tailEnd/>
          </a:ln>
        </p:spPr>
        <p:txBody>
          <a:bodyPr/>
          <a:lstStyle/>
          <a:p>
            <a:endParaRPr lang="en-US" dirty="0"/>
          </a:p>
        </p:txBody>
      </p:sp>
      <p:sp>
        <p:nvSpPr>
          <p:cNvPr id="2066" name="Freeform 1057"/>
          <p:cNvSpPr>
            <a:spLocks/>
          </p:cNvSpPr>
          <p:nvPr/>
        </p:nvSpPr>
        <p:spPr bwMode="auto">
          <a:xfrm>
            <a:off x="9498014" y="2197100"/>
            <a:ext cx="98425" cy="139700"/>
          </a:xfrm>
          <a:custGeom>
            <a:avLst/>
            <a:gdLst>
              <a:gd name="T0" fmla="*/ 2147483647 w 62"/>
              <a:gd name="T1" fmla="*/ 2147483647 h 88"/>
              <a:gd name="T2" fmla="*/ 2147483647 w 62"/>
              <a:gd name="T3" fmla="*/ 2147483647 h 88"/>
              <a:gd name="T4" fmla="*/ 2147483647 w 62"/>
              <a:gd name="T5" fmla="*/ 2147483647 h 88"/>
              <a:gd name="T6" fmla="*/ 2147483647 w 62"/>
              <a:gd name="T7" fmla="*/ 2147483647 h 88"/>
              <a:gd name="T8" fmla="*/ 2147483647 w 62"/>
              <a:gd name="T9" fmla="*/ 2147483647 h 88"/>
              <a:gd name="T10" fmla="*/ 2147483647 w 62"/>
              <a:gd name="T11" fmla="*/ 2147483647 h 88"/>
              <a:gd name="T12" fmla="*/ 2147483647 w 62"/>
              <a:gd name="T13" fmla="*/ 2147483647 h 88"/>
              <a:gd name="T14" fmla="*/ 2147483647 w 62"/>
              <a:gd name="T15" fmla="*/ 2147483647 h 88"/>
              <a:gd name="T16" fmla="*/ 2147483647 w 62"/>
              <a:gd name="T17" fmla="*/ 2147483647 h 88"/>
              <a:gd name="T18" fmla="*/ 2147483647 w 62"/>
              <a:gd name="T19" fmla="*/ 2147483647 h 88"/>
              <a:gd name="T20" fmla="*/ 2147483647 w 62"/>
              <a:gd name="T21" fmla="*/ 2147483647 h 88"/>
              <a:gd name="T22" fmla="*/ 2147483647 w 62"/>
              <a:gd name="T23" fmla="*/ 2147483647 h 88"/>
              <a:gd name="T24" fmla="*/ 2147483647 w 62"/>
              <a:gd name="T25" fmla="*/ 2147483647 h 88"/>
              <a:gd name="T26" fmla="*/ 2147483647 w 62"/>
              <a:gd name="T27" fmla="*/ 2147483647 h 88"/>
              <a:gd name="T28" fmla="*/ 2147483647 w 62"/>
              <a:gd name="T29" fmla="*/ 2147483647 h 88"/>
              <a:gd name="T30" fmla="*/ 2147483647 w 62"/>
              <a:gd name="T31" fmla="*/ 2147483647 h 88"/>
              <a:gd name="T32" fmla="*/ 2147483647 w 62"/>
              <a:gd name="T33" fmla="*/ 2147483647 h 88"/>
              <a:gd name="T34" fmla="*/ 2147483647 w 62"/>
              <a:gd name="T35" fmla="*/ 2147483647 h 88"/>
              <a:gd name="T36" fmla="*/ 2147483647 w 62"/>
              <a:gd name="T37" fmla="*/ 2147483647 h 88"/>
              <a:gd name="T38" fmla="*/ 2147483647 w 62"/>
              <a:gd name="T39" fmla="*/ 2147483647 h 88"/>
              <a:gd name="T40" fmla="*/ 2147483647 w 62"/>
              <a:gd name="T41" fmla="*/ 2147483647 h 88"/>
              <a:gd name="T42" fmla="*/ 2147483647 w 62"/>
              <a:gd name="T43" fmla="*/ 2147483647 h 88"/>
              <a:gd name="T44" fmla="*/ 0 w 62"/>
              <a:gd name="T45" fmla="*/ 2147483647 h 88"/>
              <a:gd name="T46" fmla="*/ 2147483647 w 62"/>
              <a:gd name="T47" fmla="*/ 2147483647 h 88"/>
              <a:gd name="T48" fmla="*/ 2147483647 w 62"/>
              <a:gd name="T49" fmla="*/ 2147483647 h 88"/>
              <a:gd name="T50" fmla="*/ 2147483647 w 62"/>
              <a:gd name="T51" fmla="*/ 0 h 88"/>
              <a:gd name="T52" fmla="*/ 2147483647 w 62"/>
              <a:gd name="T53" fmla="*/ 2147483647 h 88"/>
              <a:gd name="T54" fmla="*/ 2147483647 w 62"/>
              <a:gd name="T55" fmla="*/ 2147483647 h 88"/>
              <a:gd name="T56" fmla="*/ 2147483647 w 62"/>
              <a:gd name="T57" fmla="*/ 2147483647 h 88"/>
              <a:gd name="T58" fmla="*/ 2147483647 w 62"/>
              <a:gd name="T59" fmla="*/ 2147483647 h 88"/>
              <a:gd name="T60" fmla="*/ 2147483647 w 62"/>
              <a:gd name="T61" fmla="*/ 2147483647 h 8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2" h="88">
                <a:moveTo>
                  <a:pt x="60" y="30"/>
                </a:moveTo>
                <a:lnTo>
                  <a:pt x="62" y="34"/>
                </a:lnTo>
                <a:lnTo>
                  <a:pt x="60" y="38"/>
                </a:lnTo>
                <a:lnTo>
                  <a:pt x="56" y="36"/>
                </a:lnTo>
                <a:lnTo>
                  <a:pt x="44" y="24"/>
                </a:lnTo>
                <a:lnTo>
                  <a:pt x="48" y="46"/>
                </a:lnTo>
                <a:lnTo>
                  <a:pt x="52" y="60"/>
                </a:lnTo>
                <a:lnTo>
                  <a:pt x="52" y="62"/>
                </a:lnTo>
                <a:lnTo>
                  <a:pt x="50" y="72"/>
                </a:lnTo>
                <a:lnTo>
                  <a:pt x="46" y="76"/>
                </a:lnTo>
                <a:lnTo>
                  <a:pt x="46" y="74"/>
                </a:lnTo>
                <a:lnTo>
                  <a:pt x="42" y="76"/>
                </a:lnTo>
                <a:lnTo>
                  <a:pt x="40" y="76"/>
                </a:lnTo>
                <a:lnTo>
                  <a:pt x="34" y="80"/>
                </a:lnTo>
                <a:lnTo>
                  <a:pt x="28" y="84"/>
                </a:lnTo>
                <a:lnTo>
                  <a:pt x="24" y="86"/>
                </a:lnTo>
                <a:lnTo>
                  <a:pt x="22" y="88"/>
                </a:lnTo>
                <a:lnTo>
                  <a:pt x="18" y="88"/>
                </a:lnTo>
                <a:lnTo>
                  <a:pt x="18" y="86"/>
                </a:lnTo>
                <a:lnTo>
                  <a:pt x="20" y="76"/>
                </a:lnTo>
                <a:lnTo>
                  <a:pt x="14" y="56"/>
                </a:lnTo>
                <a:lnTo>
                  <a:pt x="8" y="36"/>
                </a:lnTo>
                <a:lnTo>
                  <a:pt x="0" y="10"/>
                </a:lnTo>
                <a:lnTo>
                  <a:pt x="12" y="6"/>
                </a:lnTo>
                <a:lnTo>
                  <a:pt x="18" y="4"/>
                </a:lnTo>
                <a:lnTo>
                  <a:pt x="36" y="0"/>
                </a:lnTo>
                <a:lnTo>
                  <a:pt x="40" y="8"/>
                </a:lnTo>
                <a:lnTo>
                  <a:pt x="42" y="14"/>
                </a:lnTo>
                <a:lnTo>
                  <a:pt x="48" y="24"/>
                </a:lnTo>
                <a:lnTo>
                  <a:pt x="52" y="26"/>
                </a:lnTo>
                <a:lnTo>
                  <a:pt x="60" y="30"/>
                </a:lnTo>
                <a:close/>
              </a:path>
            </a:pathLst>
          </a:custGeom>
          <a:solidFill>
            <a:srgbClr val="CDEAFF"/>
          </a:solidFill>
          <a:ln w="3175" cmpd="sng">
            <a:solidFill>
              <a:srgbClr val="808080"/>
            </a:solidFill>
            <a:round/>
            <a:headEnd/>
            <a:tailEnd/>
          </a:ln>
        </p:spPr>
        <p:txBody>
          <a:bodyPr/>
          <a:lstStyle/>
          <a:p>
            <a:endParaRPr lang="en-US" dirty="0"/>
          </a:p>
        </p:txBody>
      </p:sp>
      <p:sp>
        <p:nvSpPr>
          <p:cNvPr id="2067" name="Freeform 1058"/>
          <p:cNvSpPr>
            <a:spLocks/>
          </p:cNvSpPr>
          <p:nvPr/>
        </p:nvSpPr>
        <p:spPr bwMode="auto">
          <a:xfrm>
            <a:off x="9602788" y="2251076"/>
            <a:ext cx="19050" cy="34925"/>
          </a:xfrm>
          <a:custGeom>
            <a:avLst/>
            <a:gdLst>
              <a:gd name="T0" fmla="*/ 0 w 12"/>
              <a:gd name="T1" fmla="*/ 0 h 22"/>
              <a:gd name="T2" fmla="*/ 2147483647 w 12"/>
              <a:gd name="T3" fmla="*/ 0 h 22"/>
              <a:gd name="T4" fmla="*/ 2147483647 w 12"/>
              <a:gd name="T5" fmla="*/ 2147483647 h 22"/>
              <a:gd name="T6" fmla="*/ 2147483647 w 12"/>
              <a:gd name="T7" fmla="*/ 2147483647 h 22"/>
              <a:gd name="T8" fmla="*/ 2147483647 w 12"/>
              <a:gd name="T9" fmla="*/ 2147483647 h 22"/>
              <a:gd name="T10" fmla="*/ 2147483647 w 12"/>
              <a:gd name="T11" fmla="*/ 2147483647 h 22"/>
              <a:gd name="T12" fmla="*/ 2147483647 w 12"/>
              <a:gd name="T13" fmla="*/ 2147483647 h 22"/>
              <a:gd name="T14" fmla="*/ 2147483647 w 12"/>
              <a:gd name="T15" fmla="*/ 2147483647 h 22"/>
              <a:gd name="T16" fmla="*/ 2147483647 w 12"/>
              <a:gd name="T17" fmla="*/ 2147483647 h 22"/>
              <a:gd name="T18" fmla="*/ 0 w 12"/>
              <a:gd name="T19" fmla="*/ 2147483647 h 22"/>
              <a:gd name="T20" fmla="*/ 0 w 12"/>
              <a:gd name="T21" fmla="*/ 0 h 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22">
                <a:moveTo>
                  <a:pt x="0" y="0"/>
                </a:moveTo>
                <a:lnTo>
                  <a:pt x="4" y="0"/>
                </a:lnTo>
                <a:lnTo>
                  <a:pt x="6" y="2"/>
                </a:lnTo>
                <a:lnTo>
                  <a:pt x="6" y="6"/>
                </a:lnTo>
                <a:lnTo>
                  <a:pt x="12" y="16"/>
                </a:lnTo>
                <a:lnTo>
                  <a:pt x="10" y="18"/>
                </a:lnTo>
                <a:lnTo>
                  <a:pt x="8" y="22"/>
                </a:lnTo>
                <a:lnTo>
                  <a:pt x="4" y="20"/>
                </a:lnTo>
                <a:lnTo>
                  <a:pt x="2" y="14"/>
                </a:lnTo>
                <a:lnTo>
                  <a:pt x="0" y="4"/>
                </a:lnTo>
                <a:lnTo>
                  <a:pt x="0" y="0"/>
                </a:lnTo>
                <a:close/>
              </a:path>
            </a:pathLst>
          </a:custGeom>
          <a:solidFill>
            <a:srgbClr val="E8C5CE"/>
          </a:solidFill>
          <a:ln w="3175" cmpd="sng">
            <a:solidFill>
              <a:srgbClr val="808080"/>
            </a:solidFill>
            <a:round/>
            <a:headEnd/>
            <a:tailEnd/>
          </a:ln>
        </p:spPr>
        <p:txBody>
          <a:bodyPr/>
          <a:lstStyle/>
          <a:p>
            <a:endParaRPr lang="en-US" dirty="0"/>
          </a:p>
        </p:txBody>
      </p:sp>
      <p:sp>
        <p:nvSpPr>
          <p:cNvPr id="2068" name="Freeform 1059"/>
          <p:cNvSpPr>
            <a:spLocks/>
          </p:cNvSpPr>
          <p:nvPr/>
        </p:nvSpPr>
        <p:spPr bwMode="auto">
          <a:xfrm>
            <a:off x="9590089" y="2254251"/>
            <a:ext cx="15875" cy="41275"/>
          </a:xfrm>
          <a:custGeom>
            <a:avLst/>
            <a:gdLst>
              <a:gd name="T0" fmla="*/ 2147483647 w 10"/>
              <a:gd name="T1" fmla="*/ 2147483647 h 26"/>
              <a:gd name="T2" fmla="*/ 2147483647 w 10"/>
              <a:gd name="T3" fmla="*/ 2147483647 h 26"/>
              <a:gd name="T4" fmla="*/ 2147483647 w 10"/>
              <a:gd name="T5" fmla="*/ 2147483647 h 26"/>
              <a:gd name="T6" fmla="*/ 2147483647 w 10"/>
              <a:gd name="T7" fmla="*/ 2147483647 h 26"/>
              <a:gd name="T8" fmla="*/ 0 w 10"/>
              <a:gd name="T9" fmla="*/ 2147483647 h 26"/>
              <a:gd name="T10" fmla="*/ 0 w 10"/>
              <a:gd name="T11" fmla="*/ 2147483647 h 26"/>
              <a:gd name="T12" fmla="*/ 2147483647 w 10"/>
              <a:gd name="T13" fmla="*/ 2147483647 h 26"/>
              <a:gd name="T14" fmla="*/ 2147483647 w 10"/>
              <a:gd name="T15" fmla="*/ 0 h 26"/>
              <a:gd name="T16" fmla="*/ 2147483647 w 10"/>
              <a:gd name="T17" fmla="*/ 2147483647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26">
                <a:moveTo>
                  <a:pt x="8" y="2"/>
                </a:moveTo>
                <a:lnTo>
                  <a:pt x="10" y="14"/>
                </a:lnTo>
                <a:lnTo>
                  <a:pt x="10" y="18"/>
                </a:lnTo>
                <a:lnTo>
                  <a:pt x="6" y="24"/>
                </a:lnTo>
                <a:lnTo>
                  <a:pt x="0" y="26"/>
                </a:lnTo>
                <a:lnTo>
                  <a:pt x="0" y="12"/>
                </a:lnTo>
                <a:lnTo>
                  <a:pt x="2" y="4"/>
                </a:lnTo>
                <a:lnTo>
                  <a:pt x="6" y="0"/>
                </a:lnTo>
                <a:lnTo>
                  <a:pt x="8" y="2"/>
                </a:lnTo>
                <a:close/>
              </a:path>
            </a:pathLst>
          </a:custGeom>
          <a:solidFill>
            <a:srgbClr val="E8C5CE"/>
          </a:solidFill>
          <a:ln w="3175" cmpd="sng">
            <a:solidFill>
              <a:srgbClr val="808080"/>
            </a:solidFill>
            <a:round/>
            <a:headEnd/>
            <a:tailEnd/>
          </a:ln>
        </p:spPr>
        <p:txBody>
          <a:bodyPr/>
          <a:lstStyle/>
          <a:p>
            <a:endParaRPr lang="en-US" dirty="0"/>
          </a:p>
        </p:txBody>
      </p:sp>
      <p:grpSp>
        <p:nvGrpSpPr>
          <p:cNvPr id="2071" name="Group 1060"/>
          <p:cNvGrpSpPr>
            <a:grpSpLocks/>
          </p:cNvGrpSpPr>
          <p:nvPr/>
        </p:nvGrpSpPr>
        <p:grpSpPr bwMode="auto">
          <a:xfrm>
            <a:off x="9250364" y="2022476"/>
            <a:ext cx="549275" cy="276225"/>
            <a:chOff x="5000" y="1274"/>
            <a:chExt cx="346" cy="174"/>
          </a:xfrm>
          <a:solidFill>
            <a:srgbClr val="CDEAFF"/>
          </a:solidFill>
        </p:grpSpPr>
        <p:sp>
          <p:nvSpPr>
            <p:cNvPr id="2214" name="Freeform 1061"/>
            <p:cNvSpPr>
              <a:spLocks/>
            </p:cNvSpPr>
            <p:nvPr/>
          </p:nvSpPr>
          <p:spPr bwMode="auto">
            <a:xfrm>
              <a:off x="5000" y="1274"/>
              <a:ext cx="334" cy="160"/>
            </a:xfrm>
            <a:custGeom>
              <a:avLst/>
              <a:gdLst>
                <a:gd name="T0" fmla="*/ 224 w 334"/>
                <a:gd name="T1" fmla="*/ 138 h 160"/>
                <a:gd name="T2" fmla="*/ 224 w 334"/>
                <a:gd name="T3" fmla="*/ 128 h 160"/>
                <a:gd name="T4" fmla="*/ 216 w 334"/>
                <a:gd name="T5" fmla="*/ 140 h 160"/>
                <a:gd name="T6" fmla="*/ 204 w 334"/>
                <a:gd name="T7" fmla="*/ 134 h 160"/>
                <a:gd name="T8" fmla="*/ 196 w 334"/>
                <a:gd name="T9" fmla="*/ 118 h 160"/>
                <a:gd name="T10" fmla="*/ 174 w 334"/>
                <a:gd name="T11" fmla="*/ 114 h 160"/>
                <a:gd name="T12" fmla="*/ 156 w 334"/>
                <a:gd name="T13" fmla="*/ 120 h 160"/>
                <a:gd name="T14" fmla="*/ 138 w 334"/>
                <a:gd name="T15" fmla="*/ 122 h 160"/>
                <a:gd name="T16" fmla="*/ 94 w 334"/>
                <a:gd name="T17" fmla="*/ 134 h 160"/>
                <a:gd name="T18" fmla="*/ 58 w 334"/>
                <a:gd name="T19" fmla="*/ 140 h 160"/>
                <a:gd name="T20" fmla="*/ 28 w 334"/>
                <a:gd name="T21" fmla="*/ 146 h 160"/>
                <a:gd name="T22" fmla="*/ 2 w 334"/>
                <a:gd name="T23" fmla="*/ 152 h 160"/>
                <a:gd name="T24" fmla="*/ 0 w 334"/>
                <a:gd name="T25" fmla="*/ 140 h 160"/>
                <a:gd name="T26" fmla="*/ 2 w 334"/>
                <a:gd name="T27" fmla="*/ 76 h 160"/>
                <a:gd name="T28" fmla="*/ 2 w 334"/>
                <a:gd name="T29" fmla="*/ 70 h 160"/>
                <a:gd name="T30" fmla="*/ 4 w 334"/>
                <a:gd name="T31" fmla="*/ 68 h 160"/>
                <a:gd name="T32" fmla="*/ 56 w 334"/>
                <a:gd name="T33" fmla="*/ 58 h 160"/>
                <a:gd name="T34" fmla="*/ 74 w 334"/>
                <a:gd name="T35" fmla="*/ 54 h 160"/>
                <a:gd name="T36" fmla="*/ 132 w 334"/>
                <a:gd name="T37" fmla="*/ 42 h 160"/>
                <a:gd name="T38" fmla="*/ 188 w 334"/>
                <a:gd name="T39" fmla="*/ 16 h 160"/>
                <a:gd name="T40" fmla="*/ 200 w 334"/>
                <a:gd name="T41" fmla="*/ 6 h 160"/>
                <a:gd name="T42" fmla="*/ 206 w 334"/>
                <a:gd name="T43" fmla="*/ 0 h 160"/>
                <a:gd name="T44" fmla="*/ 214 w 334"/>
                <a:gd name="T45" fmla="*/ 0 h 160"/>
                <a:gd name="T46" fmla="*/ 222 w 334"/>
                <a:gd name="T47" fmla="*/ 18 h 160"/>
                <a:gd name="T48" fmla="*/ 236 w 334"/>
                <a:gd name="T49" fmla="*/ 22 h 160"/>
                <a:gd name="T50" fmla="*/ 236 w 334"/>
                <a:gd name="T51" fmla="*/ 18 h 160"/>
                <a:gd name="T52" fmla="*/ 244 w 334"/>
                <a:gd name="T53" fmla="*/ 20 h 160"/>
                <a:gd name="T54" fmla="*/ 228 w 334"/>
                <a:gd name="T55" fmla="*/ 34 h 160"/>
                <a:gd name="T56" fmla="*/ 222 w 334"/>
                <a:gd name="T57" fmla="*/ 42 h 160"/>
                <a:gd name="T58" fmla="*/ 214 w 334"/>
                <a:gd name="T59" fmla="*/ 68 h 160"/>
                <a:gd name="T60" fmla="*/ 232 w 334"/>
                <a:gd name="T61" fmla="*/ 70 h 160"/>
                <a:gd name="T62" fmla="*/ 242 w 334"/>
                <a:gd name="T63" fmla="*/ 68 h 160"/>
                <a:gd name="T64" fmla="*/ 258 w 334"/>
                <a:gd name="T65" fmla="*/ 88 h 160"/>
                <a:gd name="T66" fmla="*/ 262 w 334"/>
                <a:gd name="T67" fmla="*/ 98 h 160"/>
                <a:gd name="T68" fmla="*/ 268 w 334"/>
                <a:gd name="T69" fmla="*/ 98 h 160"/>
                <a:gd name="T70" fmla="*/ 276 w 334"/>
                <a:gd name="T71" fmla="*/ 106 h 160"/>
                <a:gd name="T72" fmla="*/ 276 w 334"/>
                <a:gd name="T73" fmla="*/ 112 h 160"/>
                <a:gd name="T74" fmla="*/ 298 w 334"/>
                <a:gd name="T75" fmla="*/ 118 h 160"/>
                <a:gd name="T76" fmla="*/ 308 w 334"/>
                <a:gd name="T77" fmla="*/ 112 h 160"/>
                <a:gd name="T78" fmla="*/ 312 w 334"/>
                <a:gd name="T79" fmla="*/ 110 h 160"/>
                <a:gd name="T80" fmla="*/ 318 w 334"/>
                <a:gd name="T81" fmla="*/ 106 h 160"/>
                <a:gd name="T82" fmla="*/ 324 w 334"/>
                <a:gd name="T83" fmla="*/ 98 h 160"/>
                <a:gd name="T84" fmla="*/ 306 w 334"/>
                <a:gd name="T85" fmla="*/ 76 h 160"/>
                <a:gd name="T86" fmla="*/ 300 w 334"/>
                <a:gd name="T87" fmla="*/ 76 h 160"/>
                <a:gd name="T88" fmla="*/ 294 w 334"/>
                <a:gd name="T89" fmla="*/ 76 h 160"/>
                <a:gd name="T90" fmla="*/ 302 w 334"/>
                <a:gd name="T91" fmla="*/ 72 h 160"/>
                <a:gd name="T92" fmla="*/ 308 w 334"/>
                <a:gd name="T93" fmla="*/ 74 h 160"/>
                <a:gd name="T94" fmla="*/ 318 w 334"/>
                <a:gd name="T95" fmla="*/ 80 h 160"/>
                <a:gd name="T96" fmla="*/ 320 w 334"/>
                <a:gd name="T97" fmla="*/ 82 h 160"/>
                <a:gd name="T98" fmla="*/ 328 w 334"/>
                <a:gd name="T99" fmla="*/ 92 h 160"/>
                <a:gd name="T100" fmla="*/ 334 w 334"/>
                <a:gd name="T101" fmla="*/ 108 h 160"/>
                <a:gd name="T102" fmla="*/ 330 w 334"/>
                <a:gd name="T103" fmla="*/ 116 h 160"/>
                <a:gd name="T104" fmla="*/ 324 w 334"/>
                <a:gd name="T105" fmla="*/ 116 h 160"/>
                <a:gd name="T106" fmla="*/ 312 w 334"/>
                <a:gd name="T107" fmla="*/ 122 h 160"/>
                <a:gd name="T108" fmla="*/ 298 w 334"/>
                <a:gd name="T109" fmla="*/ 128 h 160"/>
                <a:gd name="T110" fmla="*/ 292 w 334"/>
                <a:gd name="T111" fmla="*/ 134 h 160"/>
                <a:gd name="T112" fmla="*/ 276 w 334"/>
                <a:gd name="T113" fmla="*/ 146 h 160"/>
                <a:gd name="T114" fmla="*/ 272 w 334"/>
                <a:gd name="T115" fmla="*/ 134 h 160"/>
                <a:gd name="T116" fmla="*/ 262 w 334"/>
                <a:gd name="T117" fmla="*/ 126 h 160"/>
                <a:gd name="T118" fmla="*/ 250 w 334"/>
                <a:gd name="T119" fmla="*/ 150 h 160"/>
                <a:gd name="T120" fmla="*/ 234 w 334"/>
                <a:gd name="T121" fmla="*/ 160 h 160"/>
                <a:gd name="T122" fmla="*/ 228 w 334"/>
                <a:gd name="T123" fmla="*/ 146 h 160"/>
                <a:gd name="T124" fmla="*/ 222 w 334"/>
                <a:gd name="T125" fmla="*/ 144 h 16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34" h="160">
                  <a:moveTo>
                    <a:pt x="222" y="144"/>
                  </a:moveTo>
                  <a:lnTo>
                    <a:pt x="224" y="138"/>
                  </a:lnTo>
                  <a:lnTo>
                    <a:pt x="224" y="134"/>
                  </a:lnTo>
                  <a:lnTo>
                    <a:pt x="224" y="128"/>
                  </a:lnTo>
                  <a:lnTo>
                    <a:pt x="218" y="138"/>
                  </a:lnTo>
                  <a:lnTo>
                    <a:pt x="216" y="140"/>
                  </a:lnTo>
                  <a:lnTo>
                    <a:pt x="208" y="136"/>
                  </a:lnTo>
                  <a:lnTo>
                    <a:pt x="204" y="134"/>
                  </a:lnTo>
                  <a:lnTo>
                    <a:pt x="198" y="124"/>
                  </a:lnTo>
                  <a:lnTo>
                    <a:pt x="196" y="118"/>
                  </a:lnTo>
                  <a:lnTo>
                    <a:pt x="192" y="110"/>
                  </a:lnTo>
                  <a:lnTo>
                    <a:pt x="174" y="114"/>
                  </a:lnTo>
                  <a:lnTo>
                    <a:pt x="168" y="116"/>
                  </a:lnTo>
                  <a:lnTo>
                    <a:pt x="156" y="120"/>
                  </a:lnTo>
                  <a:lnTo>
                    <a:pt x="156" y="118"/>
                  </a:lnTo>
                  <a:lnTo>
                    <a:pt x="138" y="122"/>
                  </a:lnTo>
                  <a:lnTo>
                    <a:pt x="122" y="126"/>
                  </a:lnTo>
                  <a:lnTo>
                    <a:pt x="94" y="134"/>
                  </a:lnTo>
                  <a:lnTo>
                    <a:pt x="88" y="134"/>
                  </a:lnTo>
                  <a:lnTo>
                    <a:pt x="58" y="140"/>
                  </a:lnTo>
                  <a:lnTo>
                    <a:pt x="38" y="146"/>
                  </a:lnTo>
                  <a:lnTo>
                    <a:pt x="28" y="146"/>
                  </a:lnTo>
                  <a:lnTo>
                    <a:pt x="4" y="152"/>
                  </a:lnTo>
                  <a:lnTo>
                    <a:pt x="2" y="152"/>
                  </a:lnTo>
                  <a:lnTo>
                    <a:pt x="0" y="150"/>
                  </a:lnTo>
                  <a:lnTo>
                    <a:pt x="0" y="140"/>
                  </a:lnTo>
                  <a:lnTo>
                    <a:pt x="2" y="84"/>
                  </a:lnTo>
                  <a:lnTo>
                    <a:pt x="2" y="76"/>
                  </a:lnTo>
                  <a:lnTo>
                    <a:pt x="2" y="74"/>
                  </a:lnTo>
                  <a:lnTo>
                    <a:pt x="2" y="70"/>
                  </a:lnTo>
                  <a:lnTo>
                    <a:pt x="2" y="68"/>
                  </a:lnTo>
                  <a:lnTo>
                    <a:pt x="4" y="68"/>
                  </a:lnTo>
                  <a:lnTo>
                    <a:pt x="22" y="64"/>
                  </a:lnTo>
                  <a:lnTo>
                    <a:pt x="56" y="58"/>
                  </a:lnTo>
                  <a:lnTo>
                    <a:pt x="68" y="56"/>
                  </a:lnTo>
                  <a:lnTo>
                    <a:pt x="74" y="54"/>
                  </a:lnTo>
                  <a:lnTo>
                    <a:pt x="104" y="48"/>
                  </a:lnTo>
                  <a:lnTo>
                    <a:pt x="132" y="42"/>
                  </a:lnTo>
                  <a:lnTo>
                    <a:pt x="180" y="30"/>
                  </a:lnTo>
                  <a:lnTo>
                    <a:pt x="188" y="16"/>
                  </a:lnTo>
                  <a:lnTo>
                    <a:pt x="188" y="14"/>
                  </a:lnTo>
                  <a:lnTo>
                    <a:pt x="200" y="6"/>
                  </a:lnTo>
                  <a:lnTo>
                    <a:pt x="204" y="2"/>
                  </a:lnTo>
                  <a:lnTo>
                    <a:pt x="206" y="0"/>
                  </a:lnTo>
                  <a:lnTo>
                    <a:pt x="212" y="2"/>
                  </a:lnTo>
                  <a:lnTo>
                    <a:pt x="214" y="0"/>
                  </a:lnTo>
                  <a:lnTo>
                    <a:pt x="220" y="14"/>
                  </a:lnTo>
                  <a:lnTo>
                    <a:pt x="222" y="18"/>
                  </a:lnTo>
                  <a:lnTo>
                    <a:pt x="228" y="22"/>
                  </a:lnTo>
                  <a:lnTo>
                    <a:pt x="236" y="22"/>
                  </a:lnTo>
                  <a:lnTo>
                    <a:pt x="236" y="20"/>
                  </a:lnTo>
                  <a:lnTo>
                    <a:pt x="236" y="18"/>
                  </a:lnTo>
                  <a:lnTo>
                    <a:pt x="238" y="16"/>
                  </a:lnTo>
                  <a:lnTo>
                    <a:pt x="244" y="20"/>
                  </a:lnTo>
                  <a:lnTo>
                    <a:pt x="242" y="26"/>
                  </a:lnTo>
                  <a:lnTo>
                    <a:pt x="228" y="34"/>
                  </a:lnTo>
                  <a:lnTo>
                    <a:pt x="222" y="38"/>
                  </a:lnTo>
                  <a:lnTo>
                    <a:pt x="222" y="42"/>
                  </a:lnTo>
                  <a:lnTo>
                    <a:pt x="212" y="62"/>
                  </a:lnTo>
                  <a:lnTo>
                    <a:pt x="214" y="68"/>
                  </a:lnTo>
                  <a:lnTo>
                    <a:pt x="224" y="74"/>
                  </a:lnTo>
                  <a:lnTo>
                    <a:pt x="232" y="70"/>
                  </a:lnTo>
                  <a:lnTo>
                    <a:pt x="232" y="68"/>
                  </a:lnTo>
                  <a:lnTo>
                    <a:pt x="242" y="68"/>
                  </a:lnTo>
                  <a:lnTo>
                    <a:pt x="246" y="72"/>
                  </a:lnTo>
                  <a:lnTo>
                    <a:pt x="258" y="88"/>
                  </a:lnTo>
                  <a:lnTo>
                    <a:pt x="256" y="96"/>
                  </a:lnTo>
                  <a:lnTo>
                    <a:pt x="262" y="98"/>
                  </a:lnTo>
                  <a:lnTo>
                    <a:pt x="266" y="98"/>
                  </a:lnTo>
                  <a:lnTo>
                    <a:pt x="268" y="98"/>
                  </a:lnTo>
                  <a:lnTo>
                    <a:pt x="272" y="98"/>
                  </a:lnTo>
                  <a:lnTo>
                    <a:pt x="276" y="106"/>
                  </a:lnTo>
                  <a:lnTo>
                    <a:pt x="276" y="110"/>
                  </a:lnTo>
                  <a:lnTo>
                    <a:pt x="276" y="112"/>
                  </a:lnTo>
                  <a:lnTo>
                    <a:pt x="286" y="116"/>
                  </a:lnTo>
                  <a:lnTo>
                    <a:pt x="298" y="118"/>
                  </a:lnTo>
                  <a:lnTo>
                    <a:pt x="302" y="118"/>
                  </a:lnTo>
                  <a:lnTo>
                    <a:pt x="308" y="112"/>
                  </a:lnTo>
                  <a:lnTo>
                    <a:pt x="310" y="110"/>
                  </a:lnTo>
                  <a:lnTo>
                    <a:pt x="312" y="110"/>
                  </a:lnTo>
                  <a:lnTo>
                    <a:pt x="316" y="108"/>
                  </a:lnTo>
                  <a:lnTo>
                    <a:pt x="318" y="106"/>
                  </a:lnTo>
                  <a:lnTo>
                    <a:pt x="322" y="102"/>
                  </a:lnTo>
                  <a:lnTo>
                    <a:pt x="324" y="98"/>
                  </a:lnTo>
                  <a:lnTo>
                    <a:pt x="322" y="88"/>
                  </a:lnTo>
                  <a:lnTo>
                    <a:pt x="306" y="76"/>
                  </a:lnTo>
                  <a:lnTo>
                    <a:pt x="304" y="74"/>
                  </a:lnTo>
                  <a:lnTo>
                    <a:pt x="300" y="76"/>
                  </a:lnTo>
                  <a:lnTo>
                    <a:pt x="300" y="80"/>
                  </a:lnTo>
                  <a:lnTo>
                    <a:pt x="294" y="76"/>
                  </a:lnTo>
                  <a:lnTo>
                    <a:pt x="294" y="74"/>
                  </a:lnTo>
                  <a:lnTo>
                    <a:pt x="302" y="72"/>
                  </a:lnTo>
                  <a:lnTo>
                    <a:pt x="304" y="72"/>
                  </a:lnTo>
                  <a:lnTo>
                    <a:pt x="308" y="74"/>
                  </a:lnTo>
                  <a:lnTo>
                    <a:pt x="314" y="76"/>
                  </a:lnTo>
                  <a:lnTo>
                    <a:pt x="318" y="80"/>
                  </a:lnTo>
                  <a:lnTo>
                    <a:pt x="320" y="80"/>
                  </a:lnTo>
                  <a:lnTo>
                    <a:pt x="320" y="82"/>
                  </a:lnTo>
                  <a:lnTo>
                    <a:pt x="324" y="86"/>
                  </a:lnTo>
                  <a:lnTo>
                    <a:pt x="328" y="92"/>
                  </a:lnTo>
                  <a:lnTo>
                    <a:pt x="330" y="96"/>
                  </a:lnTo>
                  <a:lnTo>
                    <a:pt x="334" y="108"/>
                  </a:lnTo>
                  <a:lnTo>
                    <a:pt x="334" y="114"/>
                  </a:lnTo>
                  <a:lnTo>
                    <a:pt x="330" y="116"/>
                  </a:lnTo>
                  <a:lnTo>
                    <a:pt x="328" y="116"/>
                  </a:lnTo>
                  <a:lnTo>
                    <a:pt x="324" y="116"/>
                  </a:lnTo>
                  <a:lnTo>
                    <a:pt x="320" y="118"/>
                  </a:lnTo>
                  <a:lnTo>
                    <a:pt x="312" y="122"/>
                  </a:lnTo>
                  <a:lnTo>
                    <a:pt x="308" y="124"/>
                  </a:lnTo>
                  <a:lnTo>
                    <a:pt x="298" y="128"/>
                  </a:lnTo>
                  <a:lnTo>
                    <a:pt x="292" y="130"/>
                  </a:lnTo>
                  <a:lnTo>
                    <a:pt x="292" y="134"/>
                  </a:lnTo>
                  <a:lnTo>
                    <a:pt x="290" y="140"/>
                  </a:lnTo>
                  <a:lnTo>
                    <a:pt x="276" y="146"/>
                  </a:lnTo>
                  <a:lnTo>
                    <a:pt x="272" y="140"/>
                  </a:lnTo>
                  <a:lnTo>
                    <a:pt x="272" y="134"/>
                  </a:lnTo>
                  <a:lnTo>
                    <a:pt x="272" y="128"/>
                  </a:lnTo>
                  <a:lnTo>
                    <a:pt x="262" y="126"/>
                  </a:lnTo>
                  <a:lnTo>
                    <a:pt x="258" y="140"/>
                  </a:lnTo>
                  <a:lnTo>
                    <a:pt x="250" y="150"/>
                  </a:lnTo>
                  <a:lnTo>
                    <a:pt x="238" y="158"/>
                  </a:lnTo>
                  <a:lnTo>
                    <a:pt x="234" y="160"/>
                  </a:lnTo>
                  <a:lnTo>
                    <a:pt x="228" y="150"/>
                  </a:lnTo>
                  <a:lnTo>
                    <a:pt x="228" y="146"/>
                  </a:lnTo>
                  <a:lnTo>
                    <a:pt x="226" y="144"/>
                  </a:lnTo>
                  <a:lnTo>
                    <a:pt x="222" y="144"/>
                  </a:lnTo>
                  <a:close/>
                </a:path>
              </a:pathLst>
            </a:custGeom>
            <a:grpFill/>
            <a:ln w="3175" cmpd="sng">
              <a:solidFill>
                <a:srgbClr val="808080"/>
              </a:solidFill>
              <a:round/>
              <a:headEnd/>
              <a:tailEnd/>
            </a:ln>
          </p:spPr>
          <p:txBody>
            <a:bodyPr/>
            <a:lstStyle/>
            <a:p>
              <a:pPr>
                <a:defRPr/>
              </a:pPr>
              <a:endParaRPr lang="en-US" dirty="0"/>
            </a:p>
          </p:txBody>
        </p:sp>
        <p:sp>
          <p:nvSpPr>
            <p:cNvPr id="2215" name="Freeform 1062"/>
            <p:cNvSpPr>
              <a:spLocks/>
            </p:cNvSpPr>
            <p:nvPr/>
          </p:nvSpPr>
          <p:spPr bwMode="auto">
            <a:xfrm>
              <a:off x="5266" y="1426"/>
              <a:ext cx="28" cy="22"/>
            </a:xfrm>
            <a:custGeom>
              <a:avLst/>
              <a:gdLst>
                <a:gd name="T0" fmla="*/ 20 w 28"/>
                <a:gd name="T1" fmla="*/ 0 h 22"/>
                <a:gd name="T2" fmla="*/ 22 w 28"/>
                <a:gd name="T3" fmla="*/ 0 h 22"/>
                <a:gd name="T4" fmla="*/ 26 w 28"/>
                <a:gd name="T5" fmla="*/ 6 h 22"/>
                <a:gd name="T6" fmla="*/ 28 w 28"/>
                <a:gd name="T7" fmla="*/ 12 h 22"/>
                <a:gd name="T8" fmla="*/ 24 w 28"/>
                <a:gd name="T9" fmla="*/ 12 h 22"/>
                <a:gd name="T10" fmla="*/ 22 w 28"/>
                <a:gd name="T11" fmla="*/ 12 h 22"/>
                <a:gd name="T12" fmla="*/ 20 w 28"/>
                <a:gd name="T13" fmla="*/ 12 h 22"/>
                <a:gd name="T14" fmla="*/ 18 w 28"/>
                <a:gd name="T15" fmla="*/ 14 h 22"/>
                <a:gd name="T16" fmla="*/ 14 w 28"/>
                <a:gd name="T17" fmla="*/ 16 h 22"/>
                <a:gd name="T18" fmla="*/ 12 w 28"/>
                <a:gd name="T19" fmla="*/ 16 h 22"/>
                <a:gd name="T20" fmla="*/ 10 w 28"/>
                <a:gd name="T21" fmla="*/ 18 h 22"/>
                <a:gd name="T22" fmla="*/ 8 w 28"/>
                <a:gd name="T23" fmla="*/ 18 h 22"/>
                <a:gd name="T24" fmla="*/ 8 w 28"/>
                <a:gd name="T25" fmla="*/ 20 h 22"/>
                <a:gd name="T26" fmla="*/ 8 w 28"/>
                <a:gd name="T27" fmla="*/ 22 h 22"/>
                <a:gd name="T28" fmla="*/ 6 w 28"/>
                <a:gd name="T29" fmla="*/ 22 h 22"/>
                <a:gd name="T30" fmla="*/ 2 w 28"/>
                <a:gd name="T31" fmla="*/ 20 h 22"/>
                <a:gd name="T32" fmla="*/ 0 w 28"/>
                <a:gd name="T33" fmla="*/ 18 h 22"/>
                <a:gd name="T34" fmla="*/ 12 w 28"/>
                <a:gd name="T35" fmla="*/ 2 h 22"/>
                <a:gd name="T36" fmla="*/ 14 w 28"/>
                <a:gd name="T37" fmla="*/ 0 h 22"/>
                <a:gd name="T38" fmla="*/ 20 w 28"/>
                <a:gd name="T39" fmla="*/ 0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 h="22">
                  <a:moveTo>
                    <a:pt x="20" y="0"/>
                  </a:moveTo>
                  <a:lnTo>
                    <a:pt x="22" y="0"/>
                  </a:lnTo>
                  <a:lnTo>
                    <a:pt x="26" y="6"/>
                  </a:lnTo>
                  <a:lnTo>
                    <a:pt x="28" y="12"/>
                  </a:lnTo>
                  <a:lnTo>
                    <a:pt x="24" y="12"/>
                  </a:lnTo>
                  <a:lnTo>
                    <a:pt x="22" y="12"/>
                  </a:lnTo>
                  <a:lnTo>
                    <a:pt x="20" y="12"/>
                  </a:lnTo>
                  <a:lnTo>
                    <a:pt x="18" y="14"/>
                  </a:lnTo>
                  <a:lnTo>
                    <a:pt x="14" y="16"/>
                  </a:lnTo>
                  <a:lnTo>
                    <a:pt x="12" y="16"/>
                  </a:lnTo>
                  <a:lnTo>
                    <a:pt x="10" y="18"/>
                  </a:lnTo>
                  <a:lnTo>
                    <a:pt x="8" y="18"/>
                  </a:lnTo>
                  <a:lnTo>
                    <a:pt x="8" y="20"/>
                  </a:lnTo>
                  <a:lnTo>
                    <a:pt x="8" y="22"/>
                  </a:lnTo>
                  <a:lnTo>
                    <a:pt x="6" y="22"/>
                  </a:lnTo>
                  <a:lnTo>
                    <a:pt x="2" y="20"/>
                  </a:lnTo>
                  <a:lnTo>
                    <a:pt x="0" y="18"/>
                  </a:lnTo>
                  <a:lnTo>
                    <a:pt x="12" y="2"/>
                  </a:lnTo>
                  <a:lnTo>
                    <a:pt x="14" y="0"/>
                  </a:lnTo>
                  <a:lnTo>
                    <a:pt x="20" y="0"/>
                  </a:lnTo>
                  <a:close/>
                </a:path>
              </a:pathLst>
            </a:custGeom>
            <a:grpFill/>
            <a:ln w="3175" cmpd="sng">
              <a:solidFill>
                <a:srgbClr val="808080"/>
              </a:solidFill>
              <a:round/>
              <a:headEnd/>
              <a:tailEnd/>
            </a:ln>
          </p:spPr>
          <p:txBody>
            <a:bodyPr/>
            <a:lstStyle/>
            <a:p>
              <a:pPr>
                <a:defRPr/>
              </a:pPr>
              <a:endParaRPr lang="en-US" dirty="0"/>
            </a:p>
          </p:txBody>
        </p:sp>
        <p:sp>
          <p:nvSpPr>
            <p:cNvPr id="2216" name="Freeform 1063"/>
            <p:cNvSpPr>
              <a:spLocks/>
            </p:cNvSpPr>
            <p:nvPr/>
          </p:nvSpPr>
          <p:spPr bwMode="auto">
            <a:xfrm>
              <a:off x="5322" y="1422"/>
              <a:ext cx="24" cy="16"/>
            </a:xfrm>
            <a:custGeom>
              <a:avLst/>
              <a:gdLst>
                <a:gd name="T0" fmla="*/ 16 w 24"/>
                <a:gd name="T1" fmla="*/ 0 h 16"/>
                <a:gd name="T2" fmla="*/ 20 w 24"/>
                <a:gd name="T3" fmla="*/ 6 h 16"/>
                <a:gd name="T4" fmla="*/ 24 w 24"/>
                <a:gd name="T5" fmla="*/ 10 h 16"/>
                <a:gd name="T6" fmla="*/ 24 w 24"/>
                <a:gd name="T7" fmla="*/ 12 h 16"/>
                <a:gd name="T8" fmla="*/ 24 w 24"/>
                <a:gd name="T9" fmla="*/ 14 h 16"/>
                <a:gd name="T10" fmla="*/ 22 w 24"/>
                <a:gd name="T11" fmla="*/ 14 h 16"/>
                <a:gd name="T12" fmla="*/ 20 w 24"/>
                <a:gd name="T13" fmla="*/ 16 h 16"/>
                <a:gd name="T14" fmla="*/ 18 w 24"/>
                <a:gd name="T15" fmla="*/ 16 h 16"/>
                <a:gd name="T16" fmla="*/ 14 w 24"/>
                <a:gd name="T17" fmla="*/ 16 h 16"/>
                <a:gd name="T18" fmla="*/ 12 w 24"/>
                <a:gd name="T19" fmla="*/ 16 h 16"/>
                <a:gd name="T20" fmla="*/ 8 w 24"/>
                <a:gd name="T21" fmla="*/ 16 h 16"/>
                <a:gd name="T22" fmla="*/ 0 w 24"/>
                <a:gd name="T23" fmla="*/ 16 h 16"/>
                <a:gd name="T24" fmla="*/ 2 w 24"/>
                <a:gd name="T25" fmla="*/ 14 h 16"/>
                <a:gd name="T26" fmla="*/ 4 w 24"/>
                <a:gd name="T27" fmla="*/ 14 h 16"/>
                <a:gd name="T28" fmla="*/ 10 w 24"/>
                <a:gd name="T29" fmla="*/ 12 h 16"/>
                <a:gd name="T30" fmla="*/ 14 w 24"/>
                <a:gd name="T31" fmla="*/ 4 h 16"/>
                <a:gd name="T32" fmla="*/ 16 w 24"/>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16">
                  <a:moveTo>
                    <a:pt x="16" y="0"/>
                  </a:moveTo>
                  <a:lnTo>
                    <a:pt x="20" y="6"/>
                  </a:lnTo>
                  <a:lnTo>
                    <a:pt x="24" y="10"/>
                  </a:lnTo>
                  <a:lnTo>
                    <a:pt x="24" y="12"/>
                  </a:lnTo>
                  <a:lnTo>
                    <a:pt x="24" y="14"/>
                  </a:lnTo>
                  <a:lnTo>
                    <a:pt x="22" y="14"/>
                  </a:lnTo>
                  <a:lnTo>
                    <a:pt x="20" y="16"/>
                  </a:lnTo>
                  <a:lnTo>
                    <a:pt x="18" y="16"/>
                  </a:lnTo>
                  <a:lnTo>
                    <a:pt x="14" y="16"/>
                  </a:lnTo>
                  <a:lnTo>
                    <a:pt x="12" y="16"/>
                  </a:lnTo>
                  <a:lnTo>
                    <a:pt x="8" y="16"/>
                  </a:lnTo>
                  <a:lnTo>
                    <a:pt x="0" y="16"/>
                  </a:lnTo>
                  <a:lnTo>
                    <a:pt x="2" y="14"/>
                  </a:lnTo>
                  <a:lnTo>
                    <a:pt x="4" y="14"/>
                  </a:lnTo>
                  <a:lnTo>
                    <a:pt x="10" y="12"/>
                  </a:lnTo>
                  <a:lnTo>
                    <a:pt x="14" y="4"/>
                  </a:lnTo>
                  <a:lnTo>
                    <a:pt x="16" y="0"/>
                  </a:lnTo>
                  <a:close/>
                </a:path>
              </a:pathLst>
            </a:custGeom>
            <a:grpFill/>
            <a:ln w="3175" cmpd="sng">
              <a:solidFill>
                <a:srgbClr val="808080"/>
              </a:solidFill>
              <a:round/>
              <a:headEnd/>
              <a:tailEnd/>
            </a:ln>
          </p:spPr>
          <p:txBody>
            <a:bodyPr/>
            <a:lstStyle/>
            <a:p>
              <a:pPr>
                <a:defRPr/>
              </a:pPr>
              <a:endParaRPr lang="en-US" dirty="0"/>
            </a:p>
          </p:txBody>
        </p:sp>
      </p:grpSp>
      <p:sp>
        <p:nvSpPr>
          <p:cNvPr id="2070" name="Freeform 1064"/>
          <p:cNvSpPr>
            <a:spLocks/>
          </p:cNvSpPr>
          <p:nvPr/>
        </p:nvSpPr>
        <p:spPr bwMode="auto">
          <a:xfrm>
            <a:off x="9066214" y="2428876"/>
            <a:ext cx="212725" cy="447675"/>
          </a:xfrm>
          <a:custGeom>
            <a:avLst/>
            <a:gdLst>
              <a:gd name="T0" fmla="*/ 2147483647 w 134"/>
              <a:gd name="T1" fmla="*/ 2147483647 h 282"/>
              <a:gd name="T2" fmla="*/ 2147483647 w 134"/>
              <a:gd name="T3" fmla="*/ 2147483647 h 282"/>
              <a:gd name="T4" fmla="*/ 2147483647 w 134"/>
              <a:gd name="T5" fmla="*/ 2147483647 h 282"/>
              <a:gd name="T6" fmla="*/ 2147483647 w 134"/>
              <a:gd name="T7" fmla="*/ 2147483647 h 282"/>
              <a:gd name="T8" fmla="*/ 2147483647 w 134"/>
              <a:gd name="T9" fmla="*/ 2147483647 h 282"/>
              <a:gd name="T10" fmla="*/ 2147483647 w 134"/>
              <a:gd name="T11" fmla="*/ 2147483647 h 282"/>
              <a:gd name="T12" fmla="*/ 2147483647 w 134"/>
              <a:gd name="T13" fmla="*/ 2147483647 h 282"/>
              <a:gd name="T14" fmla="*/ 2147483647 w 134"/>
              <a:gd name="T15" fmla="*/ 2147483647 h 282"/>
              <a:gd name="T16" fmla="*/ 2147483647 w 134"/>
              <a:gd name="T17" fmla="*/ 2147483647 h 282"/>
              <a:gd name="T18" fmla="*/ 2147483647 w 134"/>
              <a:gd name="T19" fmla="*/ 2147483647 h 282"/>
              <a:gd name="T20" fmla="*/ 2147483647 w 134"/>
              <a:gd name="T21" fmla="*/ 2147483647 h 282"/>
              <a:gd name="T22" fmla="*/ 2147483647 w 134"/>
              <a:gd name="T23" fmla="*/ 2147483647 h 282"/>
              <a:gd name="T24" fmla="*/ 2147483647 w 134"/>
              <a:gd name="T25" fmla="*/ 2147483647 h 282"/>
              <a:gd name="T26" fmla="*/ 2147483647 w 134"/>
              <a:gd name="T27" fmla="*/ 2147483647 h 282"/>
              <a:gd name="T28" fmla="*/ 2147483647 w 134"/>
              <a:gd name="T29" fmla="*/ 2147483647 h 282"/>
              <a:gd name="T30" fmla="*/ 2147483647 w 134"/>
              <a:gd name="T31" fmla="*/ 2147483647 h 282"/>
              <a:gd name="T32" fmla="*/ 2147483647 w 134"/>
              <a:gd name="T33" fmla="*/ 2147483647 h 282"/>
              <a:gd name="T34" fmla="*/ 2147483647 w 134"/>
              <a:gd name="T35" fmla="*/ 2147483647 h 282"/>
              <a:gd name="T36" fmla="*/ 2147483647 w 134"/>
              <a:gd name="T37" fmla="*/ 2147483647 h 282"/>
              <a:gd name="T38" fmla="*/ 2147483647 w 134"/>
              <a:gd name="T39" fmla="*/ 2147483647 h 282"/>
              <a:gd name="T40" fmla="*/ 2147483647 w 134"/>
              <a:gd name="T41" fmla="*/ 2147483647 h 282"/>
              <a:gd name="T42" fmla="*/ 2147483647 w 134"/>
              <a:gd name="T43" fmla="*/ 2147483647 h 282"/>
              <a:gd name="T44" fmla="*/ 2147483647 w 134"/>
              <a:gd name="T45" fmla="*/ 2147483647 h 282"/>
              <a:gd name="T46" fmla="*/ 2147483647 w 134"/>
              <a:gd name="T47" fmla="*/ 2147483647 h 282"/>
              <a:gd name="T48" fmla="*/ 2147483647 w 134"/>
              <a:gd name="T49" fmla="*/ 2147483647 h 282"/>
              <a:gd name="T50" fmla="*/ 2147483647 w 134"/>
              <a:gd name="T51" fmla="*/ 2147483647 h 282"/>
              <a:gd name="T52" fmla="*/ 2147483647 w 134"/>
              <a:gd name="T53" fmla="*/ 2147483647 h 282"/>
              <a:gd name="T54" fmla="*/ 2147483647 w 134"/>
              <a:gd name="T55" fmla="*/ 2147483647 h 282"/>
              <a:gd name="T56" fmla="*/ 2147483647 w 134"/>
              <a:gd name="T57" fmla="*/ 2147483647 h 282"/>
              <a:gd name="T58" fmla="*/ 2147483647 w 134"/>
              <a:gd name="T59" fmla="*/ 2147483647 h 282"/>
              <a:gd name="T60" fmla="*/ 2147483647 w 134"/>
              <a:gd name="T61" fmla="*/ 2147483647 h 282"/>
              <a:gd name="T62" fmla="*/ 2147483647 w 134"/>
              <a:gd name="T63" fmla="*/ 2147483647 h 282"/>
              <a:gd name="T64" fmla="*/ 2147483647 w 134"/>
              <a:gd name="T65" fmla="*/ 2147483647 h 282"/>
              <a:gd name="T66" fmla="*/ 2147483647 w 134"/>
              <a:gd name="T67" fmla="*/ 2147483647 h 282"/>
              <a:gd name="T68" fmla="*/ 2147483647 w 134"/>
              <a:gd name="T69" fmla="*/ 2147483647 h 282"/>
              <a:gd name="T70" fmla="*/ 2147483647 w 134"/>
              <a:gd name="T71" fmla="*/ 2147483647 h 282"/>
              <a:gd name="T72" fmla="*/ 2147483647 w 134"/>
              <a:gd name="T73" fmla="*/ 2147483647 h 282"/>
              <a:gd name="T74" fmla="*/ 0 w 134"/>
              <a:gd name="T75" fmla="*/ 2147483647 h 282"/>
              <a:gd name="T76" fmla="*/ 2147483647 w 134"/>
              <a:gd name="T77" fmla="*/ 2147483647 h 282"/>
              <a:gd name="T78" fmla="*/ 2147483647 w 134"/>
              <a:gd name="T79" fmla="*/ 2147483647 h 282"/>
              <a:gd name="T80" fmla="*/ 2147483647 w 134"/>
              <a:gd name="T81" fmla="*/ 2147483647 h 282"/>
              <a:gd name="T82" fmla="*/ 2147483647 w 134"/>
              <a:gd name="T83" fmla="*/ 2147483647 h 282"/>
              <a:gd name="T84" fmla="*/ 2147483647 w 134"/>
              <a:gd name="T85" fmla="*/ 2147483647 h 282"/>
              <a:gd name="T86" fmla="*/ 2147483647 w 134"/>
              <a:gd name="T87" fmla="*/ 2147483647 h 282"/>
              <a:gd name="T88" fmla="*/ 2147483647 w 134"/>
              <a:gd name="T89" fmla="*/ 2147483647 h 282"/>
              <a:gd name="T90" fmla="*/ 2147483647 w 134"/>
              <a:gd name="T91" fmla="*/ 2147483647 h 282"/>
              <a:gd name="T92" fmla="*/ 2147483647 w 134"/>
              <a:gd name="T93" fmla="*/ 2147483647 h 282"/>
              <a:gd name="T94" fmla="*/ 2147483647 w 134"/>
              <a:gd name="T95" fmla="*/ 2147483647 h 282"/>
              <a:gd name="T96" fmla="*/ 2147483647 w 134"/>
              <a:gd name="T97" fmla="*/ 2147483647 h 282"/>
              <a:gd name="T98" fmla="*/ 2147483647 w 134"/>
              <a:gd name="T99" fmla="*/ 2147483647 h 282"/>
              <a:gd name="T100" fmla="*/ 2147483647 w 134"/>
              <a:gd name="T101" fmla="*/ 2147483647 h 282"/>
              <a:gd name="T102" fmla="*/ 2147483647 w 134"/>
              <a:gd name="T103" fmla="*/ 2147483647 h 282"/>
              <a:gd name="T104" fmla="*/ 2147483647 w 134"/>
              <a:gd name="T105" fmla="*/ 2147483647 h 282"/>
              <a:gd name="T106" fmla="*/ 2147483647 w 134"/>
              <a:gd name="T107" fmla="*/ 2147483647 h 282"/>
              <a:gd name="T108" fmla="*/ 2147483647 w 134"/>
              <a:gd name="T109" fmla="*/ 2147483647 h 282"/>
              <a:gd name="T110" fmla="*/ 2147483647 w 134"/>
              <a:gd name="T111" fmla="*/ 2147483647 h 282"/>
              <a:gd name="T112" fmla="*/ 2147483647 w 134"/>
              <a:gd name="T113" fmla="*/ 2147483647 h 282"/>
              <a:gd name="T114" fmla="*/ 2147483647 w 134"/>
              <a:gd name="T115" fmla="*/ 0 h 282"/>
              <a:gd name="T116" fmla="*/ 2147483647 w 134"/>
              <a:gd name="T117" fmla="*/ 2147483647 h 282"/>
              <a:gd name="T118" fmla="*/ 2147483647 w 134"/>
              <a:gd name="T119" fmla="*/ 2147483647 h 282"/>
              <a:gd name="T120" fmla="*/ 2147483647 w 134"/>
              <a:gd name="T121" fmla="*/ 2147483647 h 282"/>
              <a:gd name="T122" fmla="*/ 2147483647 w 134"/>
              <a:gd name="T123" fmla="*/ 2147483647 h 2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4" h="282">
                <a:moveTo>
                  <a:pt x="114" y="26"/>
                </a:moveTo>
                <a:lnTo>
                  <a:pt x="116" y="30"/>
                </a:lnTo>
                <a:lnTo>
                  <a:pt x="114" y="36"/>
                </a:lnTo>
                <a:lnTo>
                  <a:pt x="112" y="60"/>
                </a:lnTo>
                <a:lnTo>
                  <a:pt x="106" y="66"/>
                </a:lnTo>
                <a:lnTo>
                  <a:pt x="104" y="66"/>
                </a:lnTo>
                <a:lnTo>
                  <a:pt x="104" y="64"/>
                </a:lnTo>
                <a:lnTo>
                  <a:pt x="104" y="62"/>
                </a:lnTo>
                <a:lnTo>
                  <a:pt x="102" y="64"/>
                </a:lnTo>
                <a:lnTo>
                  <a:pt x="98" y="72"/>
                </a:lnTo>
                <a:lnTo>
                  <a:pt x="94" y="82"/>
                </a:lnTo>
                <a:lnTo>
                  <a:pt x="94" y="86"/>
                </a:lnTo>
                <a:lnTo>
                  <a:pt x="96" y="92"/>
                </a:lnTo>
                <a:lnTo>
                  <a:pt x="98" y="94"/>
                </a:lnTo>
                <a:lnTo>
                  <a:pt x="104" y="94"/>
                </a:lnTo>
                <a:lnTo>
                  <a:pt x="114" y="92"/>
                </a:lnTo>
                <a:lnTo>
                  <a:pt x="122" y="88"/>
                </a:lnTo>
                <a:lnTo>
                  <a:pt x="126" y="94"/>
                </a:lnTo>
                <a:lnTo>
                  <a:pt x="130" y="104"/>
                </a:lnTo>
                <a:lnTo>
                  <a:pt x="132" y="138"/>
                </a:lnTo>
                <a:lnTo>
                  <a:pt x="134" y="168"/>
                </a:lnTo>
                <a:lnTo>
                  <a:pt x="130" y="156"/>
                </a:lnTo>
                <a:lnTo>
                  <a:pt x="130" y="148"/>
                </a:lnTo>
                <a:lnTo>
                  <a:pt x="130" y="144"/>
                </a:lnTo>
                <a:lnTo>
                  <a:pt x="130" y="140"/>
                </a:lnTo>
                <a:lnTo>
                  <a:pt x="128" y="134"/>
                </a:lnTo>
                <a:lnTo>
                  <a:pt x="126" y="136"/>
                </a:lnTo>
                <a:lnTo>
                  <a:pt x="126" y="148"/>
                </a:lnTo>
                <a:lnTo>
                  <a:pt x="126" y="168"/>
                </a:lnTo>
                <a:lnTo>
                  <a:pt x="126" y="172"/>
                </a:lnTo>
                <a:lnTo>
                  <a:pt x="128" y="174"/>
                </a:lnTo>
                <a:lnTo>
                  <a:pt x="130" y="176"/>
                </a:lnTo>
                <a:lnTo>
                  <a:pt x="128" y="180"/>
                </a:lnTo>
                <a:lnTo>
                  <a:pt x="126" y="184"/>
                </a:lnTo>
                <a:lnTo>
                  <a:pt x="118" y="196"/>
                </a:lnTo>
                <a:lnTo>
                  <a:pt x="112" y="204"/>
                </a:lnTo>
                <a:lnTo>
                  <a:pt x="116" y="208"/>
                </a:lnTo>
                <a:lnTo>
                  <a:pt x="114" y="212"/>
                </a:lnTo>
                <a:lnTo>
                  <a:pt x="112" y="210"/>
                </a:lnTo>
                <a:lnTo>
                  <a:pt x="110" y="212"/>
                </a:lnTo>
                <a:lnTo>
                  <a:pt x="108" y="216"/>
                </a:lnTo>
                <a:lnTo>
                  <a:pt x="110" y="218"/>
                </a:lnTo>
                <a:lnTo>
                  <a:pt x="112" y="218"/>
                </a:lnTo>
                <a:lnTo>
                  <a:pt x="114" y="222"/>
                </a:lnTo>
                <a:lnTo>
                  <a:pt x="106" y="228"/>
                </a:lnTo>
                <a:lnTo>
                  <a:pt x="106" y="226"/>
                </a:lnTo>
                <a:lnTo>
                  <a:pt x="102" y="228"/>
                </a:lnTo>
                <a:lnTo>
                  <a:pt x="94" y="234"/>
                </a:lnTo>
                <a:lnTo>
                  <a:pt x="98" y="234"/>
                </a:lnTo>
                <a:lnTo>
                  <a:pt x="100" y="236"/>
                </a:lnTo>
                <a:lnTo>
                  <a:pt x="98" y="246"/>
                </a:lnTo>
                <a:lnTo>
                  <a:pt x="94" y="258"/>
                </a:lnTo>
                <a:lnTo>
                  <a:pt x="92" y="266"/>
                </a:lnTo>
                <a:lnTo>
                  <a:pt x="88" y="274"/>
                </a:lnTo>
                <a:lnTo>
                  <a:pt x="86" y="278"/>
                </a:lnTo>
                <a:lnTo>
                  <a:pt x="84" y="278"/>
                </a:lnTo>
                <a:lnTo>
                  <a:pt x="82" y="280"/>
                </a:lnTo>
                <a:lnTo>
                  <a:pt x="78" y="282"/>
                </a:lnTo>
                <a:lnTo>
                  <a:pt x="76" y="282"/>
                </a:lnTo>
                <a:lnTo>
                  <a:pt x="74" y="276"/>
                </a:lnTo>
                <a:lnTo>
                  <a:pt x="74" y="272"/>
                </a:lnTo>
                <a:lnTo>
                  <a:pt x="76" y="268"/>
                </a:lnTo>
                <a:lnTo>
                  <a:pt x="76" y="264"/>
                </a:lnTo>
                <a:lnTo>
                  <a:pt x="78" y="260"/>
                </a:lnTo>
                <a:lnTo>
                  <a:pt x="78" y="256"/>
                </a:lnTo>
                <a:lnTo>
                  <a:pt x="76" y="254"/>
                </a:lnTo>
                <a:lnTo>
                  <a:pt x="72" y="252"/>
                </a:lnTo>
                <a:lnTo>
                  <a:pt x="60" y="250"/>
                </a:lnTo>
                <a:lnTo>
                  <a:pt x="56" y="252"/>
                </a:lnTo>
                <a:lnTo>
                  <a:pt x="48" y="252"/>
                </a:lnTo>
                <a:lnTo>
                  <a:pt x="32" y="246"/>
                </a:lnTo>
                <a:lnTo>
                  <a:pt x="24" y="242"/>
                </a:lnTo>
                <a:lnTo>
                  <a:pt x="20" y="240"/>
                </a:lnTo>
                <a:lnTo>
                  <a:pt x="8" y="232"/>
                </a:lnTo>
                <a:lnTo>
                  <a:pt x="6" y="228"/>
                </a:lnTo>
                <a:lnTo>
                  <a:pt x="0" y="216"/>
                </a:lnTo>
                <a:lnTo>
                  <a:pt x="6" y="198"/>
                </a:lnTo>
                <a:lnTo>
                  <a:pt x="8" y="194"/>
                </a:lnTo>
                <a:lnTo>
                  <a:pt x="10" y="192"/>
                </a:lnTo>
                <a:lnTo>
                  <a:pt x="12" y="188"/>
                </a:lnTo>
                <a:lnTo>
                  <a:pt x="14" y="186"/>
                </a:lnTo>
                <a:lnTo>
                  <a:pt x="20" y="184"/>
                </a:lnTo>
                <a:lnTo>
                  <a:pt x="28" y="180"/>
                </a:lnTo>
                <a:lnTo>
                  <a:pt x="32" y="178"/>
                </a:lnTo>
                <a:lnTo>
                  <a:pt x="36" y="174"/>
                </a:lnTo>
                <a:lnTo>
                  <a:pt x="36" y="166"/>
                </a:lnTo>
                <a:lnTo>
                  <a:pt x="40" y="160"/>
                </a:lnTo>
                <a:lnTo>
                  <a:pt x="42" y="156"/>
                </a:lnTo>
                <a:lnTo>
                  <a:pt x="62" y="140"/>
                </a:lnTo>
                <a:lnTo>
                  <a:pt x="62" y="136"/>
                </a:lnTo>
                <a:lnTo>
                  <a:pt x="56" y="132"/>
                </a:lnTo>
                <a:lnTo>
                  <a:pt x="44" y="124"/>
                </a:lnTo>
                <a:lnTo>
                  <a:pt x="30" y="114"/>
                </a:lnTo>
                <a:lnTo>
                  <a:pt x="22" y="104"/>
                </a:lnTo>
                <a:lnTo>
                  <a:pt x="8" y="100"/>
                </a:lnTo>
                <a:lnTo>
                  <a:pt x="6" y="90"/>
                </a:lnTo>
                <a:lnTo>
                  <a:pt x="4" y="86"/>
                </a:lnTo>
                <a:lnTo>
                  <a:pt x="4" y="78"/>
                </a:lnTo>
                <a:lnTo>
                  <a:pt x="6" y="76"/>
                </a:lnTo>
                <a:lnTo>
                  <a:pt x="10" y="74"/>
                </a:lnTo>
                <a:lnTo>
                  <a:pt x="12" y="66"/>
                </a:lnTo>
                <a:lnTo>
                  <a:pt x="12" y="62"/>
                </a:lnTo>
                <a:lnTo>
                  <a:pt x="8" y="58"/>
                </a:lnTo>
                <a:lnTo>
                  <a:pt x="4" y="56"/>
                </a:lnTo>
                <a:lnTo>
                  <a:pt x="2" y="52"/>
                </a:lnTo>
                <a:lnTo>
                  <a:pt x="4" y="48"/>
                </a:lnTo>
                <a:lnTo>
                  <a:pt x="6" y="48"/>
                </a:lnTo>
                <a:lnTo>
                  <a:pt x="10" y="44"/>
                </a:lnTo>
                <a:lnTo>
                  <a:pt x="14" y="38"/>
                </a:lnTo>
                <a:lnTo>
                  <a:pt x="20" y="24"/>
                </a:lnTo>
                <a:lnTo>
                  <a:pt x="20" y="20"/>
                </a:lnTo>
                <a:lnTo>
                  <a:pt x="20" y="18"/>
                </a:lnTo>
                <a:lnTo>
                  <a:pt x="20" y="12"/>
                </a:lnTo>
                <a:lnTo>
                  <a:pt x="24" y="6"/>
                </a:lnTo>
                <a:lnTo>
                  <a:pt x="26" y="4"/>
                </a:lnTo>
                <a:lnTo>
                  <a:pt x="30" y="0"/>
                </a:lnTo>
                <a:lnTo>
                  <a:pt x="46" y="6"/>
                </a:lnTo>
                <a:lnTo>
                  <a:pt x="52" y="6"/>
                </a:lnTo>
                <a:lnTo>
                  <a:pt x="70" y="12"/>
                </a:lnTo>
                <a:lnTo>
                  <a:pt x="76" y="14"/>
                </a:lnTo>
                <a:lnTo>
                  <a:pt x="100" y="22"/>
                </a:lnTo>
                <a:lnTo>
                  <a:pt x="104" y="22"/>
                </a:lnTo>
                <a:lnTo>
                  <a:pt x="110" y="24"/>
                </a:lnTo>
                <a:lnTo>
                  <a:pt x="114" y="26"/>
                </a:lnTo>
                <a:close/>
              </a:path>
            </a:pathLst>
          </a:custGeom>
          <a:solidFill>
            <a:srgbClr val="CDEAFF"/>
          </a:solidFill>
          <a:ln w="3175" cmpd="sng">
            <a:solidFill>
              <a:srgbClr val="808080"/>
            </a:solidFill>
            <a:round/>
            <a:headEnd/>
            <a:tailEnd/>
          </a:ln>
        </p:spPr>
        <p:txBody>
          <a:bodyPr/>
          <a:lstStyle/>
          <a:p>
            <a:endParaRPr lang="en-US" dirty="0"/>
          </a:p>
        </p:txBody>
      </p:sp>
      <p:sp>
        <p:nvSpPr>
          <p:cNvPr id="3" name="Freeform 1065"/>
          <p:cNvSpPr>
            <a:spLocks/>
          </p:cNvSpPr>
          <p:nvPr/>
        </p:nvSpPr>
        <p:spPr bwMode="auto">
          <a:xfrm>
            <a:off x="3919538" y="2711451"/>
            <a:ext cx="1155700" cy="841375"/>
          </a:xfrm>
          <a:custGeom>
            <a:avLst/>
            <a:gdLst>
              <a:gd name="T0" fmla="*/ 0 w 728"/>
              <a:gd name="T1" fmla="*/ 2147483647 h 530"/>
              <a:gd name="T2" fmla="*/ 2147483647 w 728"/>
              <a:gd name="T3" fmla="*/ 2147483647 h 530"/>
              <a:gd name="T4" fmla="*/ 2147483647 w 728"/>
              <a:gd name="T5" fmla="*/ 2147483647 h 530"/>
              <a:gd name="T6" fmla="*/ 2147483647 w 728"/>
              <a:gd name="T7" fmla="*/ 2147483647 h 530"/>
              <a:gd name="T8" fmla="*/ 2147483647 w 728"/>
              <a:gd name="T9" fmla="*/ 2147483647 h 530"/>
              <a:gd name="T10" fmla="*/ 2147483647 w 728"/>
              <a:gd name="T11" fmla="*/ 0 h 530"/>
              <a:gd name="T12" fmla="*/ 2147483647 w 728"/>
              <a:gd name="T13" fmla="*/ 2147483647 h 530"/>
              <a:gd name="T14" fmla="*/ 2147483647 w 728"/>
              <a:gd name="T15" fmla="*/ 2147483647 h 530"/>
              <a:gd name="T16" fmla="*/ 2147483647 w 728"/>
              <a:gd name="T17" fmla="*/ 2147483647 h 530"/>
              <a:gd name="T18" fmla="*/ 2147483647 w 728"/>
              <a:gd name="T19" fmla="*/ 2147483647 h 530"/>
              <a:gd name="T20" fmla="*/ 2147483647 w 728"/>
              <a:gd name="T21" fmla="*/ 2147483647 h 530"/>
              <a:gd name="T22" fmla="*/ 2147483647 w 728"/>
              <a:gd name="T23" fmla="*/ 2147483647 h 530"/>
              <a:gd name="T24" fmla="*/ 2147483647 w 728"/>
              <a:gd name="T25" fmla="*/ 2147483647 h 530"/>
              <a:gd name="T26" fmla="*/ 2147483647 w 728"/>
              <a:gd name="T27" fmla="*/ 2147483647 h 530"/>
              <a:gd name="T28" fmla="*/ 2147483647 w 728"/>
              <a:gd name="T29" fmla="*/ 2147483647 h 530"/>
              <a:gd name="T30" fmla="*/ 2147483647 w 728"/>
              <a:gd name="T31" fmla="*/ 2147483647 h 530"/>
              <a:gd name="T32" fmla="*/ 2147483647 w 728"/>
              <a:gd name="T33" fmla="*/ 2147483647 h 530"/>
              <a:gd name="T34" fmla="*/ 2147483647 w 728"/>
              <a:gd name="T35" fmla="*/ 2147483647 h 530"/>
              <a:gd name="T36" fmla="*/ 2147483647 w 728"/>
              <a:gd name="T37" fmla="*/ 2147483647 h 530"/>
              <a:gd name="T38" fmla="*/ 2147483647 w 728"/>
              <a:gd name="T39" fmla="*/ 2147483647 h 530"/>
              <a:gd name="T40" fmla="*/ 2147483647 w 728"/>
              <a:gd name="T41" fmla="*/ 2147483647 h 530"/>
              <a:gd name="T42" fmla="*/ 2147483647 w 728"/>
              <a:gd name="T43" fmla="*/ 2147483647 h 530"/>
              <a:gd name="T44" fmla="*/ 2147483647 w 728"/>
              <a:gd name="T45" fmla="*/ 2147483647 h 530"/>
              <a:gd name="T46" fmla="*/ 2147483647 w 728"/>
              <a:gd name="T47" fmla="*/ 2147483647 h 530"/>
              <a:gd name="T48" fmla="*/ 2147483647 w 728"/>
              <a:gd name="T49" fmla="*/ 2147483647 h 530"/>
              <a:gd name="T50" fmla="*/ 2147483647 w 728"/>
              <a:gd name="T51" fmla="*/ 2147483647 h 530"/>
              <a:gd name="T52" fmla="*/ 2147483647 w 728"/>
              <a:gd name="T53" fmla="*/ 2147483647 h 530"/>
              <a:gd name="T54" fmla="*/ 2147483647 w 728"/>
              <a:gd name="T55" fmla="*/ 2147483647 h 530"/>
              <a:gd name="T56" fmla="*/ 2147483647 w 728"/>
              <a:gd name="T57" fmla="*/ 2147483647 h 530"/>
              <a:gd name="T58" fmla="*/ 2147483647 w 728"/>
              <a:gd name="T59" fmla="*/ 2147483647 h 530"/>
              <a:gd name="T60" fmla="*/ 2147483647 w 728"/>
              <a:gd name="T61" fmla="*/ 2147483647 h 530"/>
              <a:gd name="T62" fmla="*/ 2147483647 w 728"/>
              <a:gd name="T63" fmla="*/ 2147483647 h 530"/>
              <a:gd name="T64" fmla="*/ 2147483647 w 728"/>
              <a:gd name="T65" fmla="*/ 2147483647 h 530"/>
              <a:gd name="T66" fmla="*/ 2147483647 w 728"/>
              <a:gd name="T67" fmla="*/ 2147483647 h 530"/>
              <a:gd name="T68" fmla="*/ 2147483647 w 728"/>
              <a:gd name="T69" fmla="*/ 2147483647 h 530"/>
              <a:gd name="T70" fmla="*/ 2147483647 w 728"/>
              <a:gd name="T71" fmla="*/ 2147483647 h 530"/>
              <a:gd name="T72" fmla="*/ 2147483647 w 728"/>
              <a:gd name="T73" fmla="*/ 2147483647 h 530"/>
              <a:gd name="T74" fmla="*/ 2147483647 w 728"/>
              <a:gd name="T75" fmla="*/ 2147483647 h 530"/>
              <a:gd name="T76" fmla="*/ 2147483647 w 728"/>
              <a:gd name="T77" fmla="*/ 2147483647 h 530"/>
              <a:gd name="T78" fmla="*/ 2147483647 w 728"/>
              <a:gd name="T79" fmla="*/ 2147483647 h 530"/>
              <a:gd name="T80" fmla="*/ 2147483647 w 728"/>
              <a:gd name="T81" fmla="*/ 2147483647 h 530"/>
              <a:gd name="T82" fmla="*/ 2147483647 w 728"/>
              <a:gd name="T83" fmla="*/ 2147483647 h 530"/>
              <a:gd name="T84" fmla="*/ 2147483647 w 728"/>
              <a:gd name="T85" fmla="*/ 2147483647 h 530"/>
              <a:gd name="T86" fmla="*/ 2147483647 w 728"/>
              <a:gd name="T87" fmla="*/ 2147483647 h 530"/>
              <a:gd name="T88" fmla="*/ 2147483647 w 728"/>
              <a:gd name="T89" fmla="*/ 2147483647 h 530"/>
              <a:gd name="T90" fmla="*/ 2147483647 w 728"/>
              <a:gd name="T91" fmla="*/ 2147483647 h 530"/>
              <a:gd name="T92" fmla="*/ 2147483647 w 728"/>
              <a:gd name="T93" fmla="*/ 2147483647 h 530"/>
              <a:gd name="T94" fmla="*/ 2147483647 w 728"/>
              <a:gd name="T95" fmla="*/ 2147483647 h 53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28" h="530">
                <a:moveTo>
                  <a:pt x="0" y="462"/>
                </a:moveTo>
                <a:lnTo>
                  <a:pt x="0" y="456"/>
                </a:lnTo>
                <a:lnTo>
                  <a:pt x="4" y="438"/>
                </a:lnTo>
                <a:lnTo>
                  <a:pt x="16" y="356"/>
                </a:lnTo>
                <a:lnTo>
                  <a:pt x="22" y="314"/>
                </a:lnTo>
                <a:lnTo>
                  <a:pt x="28" y="274"/>
                </a:lnTo>
                <a:lnTo>
                  <a:pt x="34" y="234"/>
                </a:lnTo>
                <a:lnTo>
                  <a:pt x="40" y="194"/>
                </a:lnTo>
                <a:lnTo>
                  <a:pt x="62" y="54"/>
                </a:lnTo>
                <a:lnTo>
                  <a:pt x="66" y="34"/>
                </a:lnTo>
                <a:lnTo>
                  <a:pt x="68" y="10"/>
                </a:lnTo>
                <a:lnTo>
                  <a:pt x="70" y="0"/>
                </a:lnTo>
                <a:lnTo>
                  <a:pt x="164" y="12"/>
                </a:lnTo>
                <a:lnTo>
                  <a:pt x="258" y="24"/>
                </a:lnTo>
                <a:lnTo>
                  <a:pt x="352" y="34"/>
                </a:lnTo>
                <a:lnTo>
                  <a:pt x="446" y="44"/>
                </a:lnTo>
                <a:lnTo>
                  <a:pt x="540" y="52"/>
                </a:lnTo>
                <a:lnTo>
                  <a:pt x="588" y="56"/>
                </a:lnTo>
                <a:lnTo>
                  <a:pt x="602" y="56"/>
                </a:lnTo>
                <a:lnTo>
                  <a:pt x="614" y="58"/>
                </a:lnTo>
                <a:lnTo>
                  <a:pt x="624" y="58"/>
                </a:lnTo>
                <a:lnTo>
                  <a:pt x="632" y="58"/>
                </a:lnTo>
                <a:lnTo>
                  <a:pt x="640" y="60"/>
                </a:lnTo>
                <a:lnTo>
                  <a:pt x="656" y="60"/>
                </a:lnTo>
                <a:lnTo>
                  <a:pt x="662" y="62"/>
                </a:lnTo>
                <a:lnTo>
                  <a:pt x="676" y="62"/>
                </a:lnTo>
                <a:lnTo>
                  <a:pt x="686" y="62"/>
                </a:lnTo>
                <a:lnTo>
                  <a:pt x="692" y="64"/>
                </a:lnTo>
                <a:lnTo>
                  <a:pt x="698" y="64"/>
                </a:lnTo>
                <a:lnTo>
                  <a:pt x="704" y="64"/>
                </a:lnTo>
                <a:lnTo>
                  <a:pt x="708" y="64"/>
                </a:lnTo>
                <a:lnTo>
                  <a:pt x="722" y="64"/>
                </a:lnTo>
                <a:lnTo>
                  <a:pt x="728" y="66"/>
                </a:lnTo>
                <a:lnTo>
                  <a:pt x="724" y="110"/>
                </a:lnTo>
                <a:lnTo>
                  <a:pt x="724" y="136"/>
                </a:lnTo>
                <a:lnTo>
                  <a:pt x="720" y="170"/>
                </a:lnTo>
                <a:lnTo>
                  <a:pt x="720" y="176"/>
                </a:lnTo>
                <a:lnTo>
                  <a:pt x="720" y="182"/>
                </a:lnTo>
                <a:lnTo>
                  <a:pt x="720" y="188"/>
                </a:lnTo>
                <a:lnTo>
                  <a:pt x="718" y="212"/>
                </a:lnTo>
                <a:lnTo>
                  <a:pt x="716" y="222"/>
                </a:lnTo>
                <a:lnTo>
                  <a:pt x="716" y="238"/>
                </a:lnTo>
                <a:lnTo>
                  <a:pt x="714" y="250"/>
                </a:lnTo>
                <a:lnTo>
                  <a:pt x="714" y="258"/>
                </a:lnTo>
                <a:lnTo>
                  <a:pt x="708" y="344"/>
                </a:lnTo>
                <a:lnTo>
                  <a:pt x="708" y="358"/>
                </a:lnTo>
                <a:lnTo>
                  <a:pt x="708" y="366"/>
                </a:lnTo>
                <a:lnTo>
                  <a:pt x="706" y="388"/>
                </a:lnTo>
                <a:lnTo>
                  <a:pt x="704" y="420"/>
                </a:lnTo>
                <a:lnTo>
                  <a:pt x="696" y="530"/>
                </a:lnTo>
                <a:lnTo>
                  <a:pt x="648" y="528"/>
                </a:lnTo>
                <a:lnTo>
                  <a:pt x="640" y="528"/>
                </a:lnTo>
                <a:lnTo>
                  <a:pt x="630" y="526"/>
                </a:lnTo>
                <a:lnTo>
                  <a:pt x="626" y="526"/>
                </a:lnTo>
                <a:lnTo>
                  <a:pt x="612" y="524"/>
                </a:lnTo>
                <a:lnTo>
                  <a:pt x="604" y="524"/>
                </a:lnTo>
                <a:lnTo>
                  <a:pt x="580" y="522"/>
                </a:lnTo>
                <a:lnTo>
                  <a:pt x="570" y="522"/>
                </a:lnTo>
                <a:lnTo>
                  <a:pt x="564" y="522"/>
                </a:lnTo>
                <a:lnTo>
                  <a:pt x="550" y="520"/>
                </a:lnTo>
                <a:lnTo>
                  <a:pt x="540" y="520"/>
                </a:lnTo>
                <a:lnTo>
                  <a:pt x="534" y="520"/>
                </a:lnTo>
                <a:lnTo>
                  <a:pt x="524" y="518"/>
                </a:lnTo>
                <a:lnTo>
                  <a:pt x="516" y="518"/>
                </a:lnTo>
                <a:lnTo>
                  <a:pt x="504" y="516"/>
                </a:lnTo>
                <a:lnTo>
                  <a:pt x="498" y="516"/>
                </a:lnTo>
                <a:lnTo>
                  <a:pt x="490" y="516"/>
                </a:lnTo>
                <a:lnTo>
                  <a:pt x="460" y="514"/>
                </a:lnTo>
                <a:lnTo>
                  <a:pt x="448" y="512"/>
                </a:lnTo>
                <a:lnTo>
                  <a:pt x="432" y="510"/>
                </a:lnTo>
                <a:lnTo>
                  <a:pt x="412" y="508"/>
                </a:lnTo>
                <a:lnTo>
                  <a:pt x="354" y="504"/>
                </a:lnTo>
                <a:lnTo>
                  <a:pt x="336" y="502"/>
                </a:lnTo>
                <a:lnTo>
                  <a:pt x="318" y="500"/>
                </a:lnTo>
                <a:lnTo>
                  <a:pt x="298" y="498"/>
                </a:lnTo>
                <a:lnTo>
                  <a:pt x="288" y="496"/>
                </a:lnTo>
                <a:lnTo>
                  <a:pt x="280" y="496"/>
                </a:lnTo>
                <a:lnTo>
                  <a:pt x="272" y="494"/>
                </a:lnTo>
                <a:lnTo>
                  <a:pt x="266" y="494"/>
                </a:lnTo>
                <a:lnTo>
                  <a:pt x="258" y="494"/>
                </a:lnTo>
                <a:lnTo>
                  <a:pt x="252" y="492"/>
                </a:lnTo>
                <a:lnTo>
                  <a:pt x="246" y="492"/>
                </a:lnTo>
                <a:lnTo>
                  <a:pt x="196" y="486"/>
                </a:lnTo>
                <a:lnTo>
                  <a:pt x="192" y="486"/>
                </a:lnTo>
                <a:lnTo>
                  <a:pt x="172" y="484"/>
                </a:lnTo>
                <a:lnTo>
                  <a:pt x="164" y="482"/>
                </a:lnTo>
                <a:lnTo>
                  <a:pt x="160" y="482"/>
                </a:lnTo>
                <a:lnTo>
                  <a:pt x="124" y="478"/>
                </a:lnTo>
                <a:lnTo>
                  <a:pt x="110" y="476"/>
                </a:lnTo>
                <a:lnTo>
                  <a:pt x="106" y="476"/>
                </a:lnTo>
                <a:lnTo>
                  <a:pt x="94" y="474"/>
                </a:lnTo>
                <a:lnTo>
                  <a:pt x="84" y="472"/>
                </a:lnTo>
                <a:lnTo>
                  <a:pt x="78" y="472"/>
                </a:lnTo>
                <a:lnTo>
                  <a:pt x="70" y="470"/>
                </a:lnTo>
                <a:lnTo>
                  <a:pt x="64" y="470"/>
                </a:lnTo>
                <a:lnTo>
                  <a:pt x="60" y="470"/>
                </a:lnTo>
                <a:lnTo>
                  <a:pt x="0" y="462"/>
                </a:lnTo>
                <a:close/>
              </a:path>
            </a:pathLst>
          </a:custGeom>
          <a:solidFill>
            <a:srgbClr val="FFFFAF"/>
          </a:solidFill>
          <a:ln w="3175" cmpd="sng">
            <a:solidFill>
              <a:srgbClr val="808080"/>
            </a:solidFill>
            <a:round/>
            <a:headEnd/>
            <a:tailEnd/>
          </a:ln>
        </p:spPr>
        <p:txBody>
          <a:bodyPr/>
          <a:lstStyle/>
          <a:p>
            <a:endParaRPr lang="en-US" dirty="0"/>
          </a:p>
        </p:txBody>
      </p:sp>
      <p:sp>
        <p:nvSpPr>
          <p:cNvPr id="2072" name="Freeform 1066"/>
          <p:cNvSpPr>
            <a:spLocks/>
          </p:cNvSpPr>
          <p:nvPr/>
        </p:nvSpPr>
        <p:spPr bwMode="auto">
          <a:xfrm>
            <a:off x="8050213" y="2724150"/>
            <a:ext cx="704850" cy="654050"/>
          </a:xfrm>
          <a:custGeom>
            <a:avLst/>
            <a:gdLst>
              <a:gd name="T0" fmla="*/ 2147483647 w 444"/>
              <a:gd name="T1" fmla="*/ 2147483647 h 412"/>
              <a:gd name="T2" fmla="*/ 2147483647 w 444"/>
              <a:gd name="T3" fmla="*/ 2147483647 h 412"/>
              <a:gd name="T4" fmla="*/ 2147483647 w 444"/>
              <a:gd name="T5" fmla="*/ 2147483647 h 412"/>
              <a:gd name="T6" fmla="*/ 0 w 444"/>
              <a:gd name="T7" fmla="*/ 2147483647 h 412"/>
              <a:gd name="T8" fmla="*/ 0 w 444"/>
              <a:gd name="T9" fmla="*/ 2147483647 h 412"/>
              <a:gd name="T10" fmla="*/ 2147483647 w 444"/>
              <a:gd name="T11" fmla="*/ 2147483647 h 412"/>
              <a:gd name="T12" fmla="*/ 2147483647 w 444"/>
              <a:gd name="T13" fmla="*/ 2147483647 h 412"/>
              <a:gd name="T14" fmla="*/ 2147483647 w 444"/>
              <a:gd name="T15" fmla="*/ 2147483647 h 412"/>
              <a:gd name="T16" fmla="*/ 2147483647 w 444"/>
              <a:gd name="T17" fmla="*/ 2147483647 h 412"/>
              <a:gd name="T18" fmla="*/ 2147483647 w 444"/>
              <a:gd name="T19" fmla="*/ 2147483647 h 412"/>
              <a:gd name="T20" fmla="*/ 2147483647 w 444"/>
              <a:gd name="T21" fmla="*/ 2147483647 h 412"/>
              <a:gd name="T22" fmla="*/ 2147483647 w 444"/>
              <a:gd name="T23" fmla="*/ 2147483647 h 412"/>
              <a:gd name="T24" fmla="*/ 2147483647 w 444"/>
              <a:gd name="T25" fmla="*/ 2147483647 h 412"/>
              <a:gd name="T26" fmla="*/ 2147483647 w 444"/>
              <a:gd name="T27" fmla="*/ 2147483647 h 412"/>
              <a:gd name="T28" fmla="*/ 2147483647 w 444"/>
              <a:gd name="T29" fmla="*/ 2147483647 h 412"/>
              <a:gd name="T30" fmla="*/ 2147483647 w 444"/>
              <a:gd name="T31" fmla="*/ 2147483647 h 412"/>
              <a:gd name="T32" fmla="*/ 2147483647 w 444"/>
              <a:gd name="T33" fmla="*/ 2147483647 h 412"/>
              <a:gd name="T34" fmla="*/ 2147483647 w 444"/>
              <a:gd name="T35" fmla="*/ 2147483647 h 412"/>
              <a:gd name="T36" fmla="*/ 2147483647 w 444"/>
              <a:gd name="T37" fmla="*/ 2147483647 h 412"/>
              <a:gd name="T38" fmla="*/ 2147483647 w 444"/>
              <a:gd name="T39" fmla="*/ 2147483647 h 412"/>
              <a:gd name="T40" fmla="*/ 2147483647 w 444"/>
              <a:gd name="T41" fmla="*/ 2147483647 h 412"/>
              <a:gd name="T42" fmla="*/ 2147483647 w 444"/>
              <a:gd name="T43" fmla="*/ 2147483647 h 412"/>
              <a:gd name="T44" fmla="*/ 2147483647 w 444"/>
              <a:gd name="T45" fmla="*/ 2147483647 h 412"/>
              <a:gd name="T46" fmla="*/ 2147483647 w 444"/>
              <a:gd name="T47" fmla="*/ 2147483647 h 412"/>
              <a:gd name="T48" fmla="*/ 2147483647 w 444"/>
              <a:gd name="T49" fmla="*/ 2147483647 h 412"/>
              <a:gd name="T50" fmla="*/ 2147483647 w 444"/>
              <a:gd name="T51" fmla="*/ 2147483647 h 412"/>
              <a:gd name="T52" fmla="*/ 2147483647 w 444"/>
              <a:gd name="T53" fmla="*/ 2147483647 h 412"/>
              <a:gd name="T54" fmla="*/ 2147483647 w 444"/>
              <a:gd name="T55" fmla="*/ 2147483647 h 412"/>
              <a:gd name="T56" fmla="*/ 2147483647 w 444"/>
              <a:gd name="T57" fmla="*/ 2147483647 h 412"/>
              <a:gd name="T58" fmla="*/ 2147483647 w 444"/>
              <a:gd name="T59" fmla="*/ 2147483647 h 412"/>
              <a:gd name="T60" fmla="*/ 2147483647 w 444"/>
              <a:gd name="T61" fmla="*/ 2147483647 h 412"/>
              <a:gd name="T62" fmla="*/ 2147483647 w 444"/>
              <a:gd name="T63" fmla="*/ 2147483647 h 412"/>
              <a:gd name="T64" fmla="*/ 2147483647 w 444"/>
              <a:gd name="T65" fmla="*/ 2147483647 h 412"/>
              <a:gd name="T66" fmla="*/ 2147483647 w 444"/>
              <a:gd name="T67" fmla="*/ 2147483647 h 412"/>
              <a:gd name="T68" fmla="*/ 2147483647 w 444"/>
              <a:gd name="T69" fmla="*/ 2147483647 h 412"/>
              <a:gd name="T70" fmla="*/ 2147483647 w 444"/>
              <a:gd name="T71" fmla="*/ 2147483647 h 412"/>
              <a:gd name="T72" fmla="*/ 2147483647 w 444"/>
              <a:gd name="T73" fmla="*/ 2147483647 h 412"/>
              <a:gd name="T74" fmla="*/ 2147483647 w 444"/>
              <a:gd name="T75" fmla="*/ 2147483647 h 412"/>
              <a:gd name="T76" fmla="*/ 2147483647 w 444"/>
              <a:gd name="T77" fmla="*/ 2147483647 h 412"/>
              <a:gd name="T78" fmla="*/ 2147483647 w 444"/>
              <a:gd name="T79" fmla="*/ 2147483647 h 412"/>
              <a:gd name="T80" fmla="*/ 2147483647 w 444"/>
              <a:gd name="T81" fmla="*/ 2147483647 h 412"/>
              <a:gd name="T82" fmla="*/ 2147483647 w 444"/>
              <a:gd name="T83" fmla="*/ 2147483647 h 412"/>
              <a:gd name="T84" fmla="*/ 2147483647 w 444"/>
              <a:gd name="T85" fmla="*/ 2147483647 h 412"/>
              <a:gd name="T86" fmla="*/ 2147483647 w 444"/>
              <a:gd name="T87" fmla="*/ 2147483647 h 412"/>
              <a:gd name="T88" fmla="*/ 2147483647 w 444"/>
              <a:gd name="T89" fmla="*/ 2147483647 h 412"/>
              <a:gd name="T90" fmla="*/ 2147483647 w 444"/>
              <a:gd name="T91" fmla="*/ 2147483647 h 412"/>
              <a:gd name="T92" fmla="*/ 2147483647 w 444"/>
              <a:gd name="T93" fmla="*/ 2147483647 h 412"/>
              <a:gd name="T94" fmla="*/ 2147483647 w 444"/>
              <a:gd name="T95" fmla="*/ 2147483647 h 4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44" h="412">
                <a:moveTo>
                  <a:pt x="76" y="378"/>
                </a:moveTo>
                <a:lnTo>
                  <a:pt x="70" y="378"/>
                </a:lnTo>
                <a:lnTo>
                  <a:pt x="66" y="378"/>
                </a:lnTo>
                <a:lnTo>
                  <a:pt x="58" y="376"/>
                </a:lnTo>
                <a:lnTo>
                  <a:pt x="58" y="374"/>
                </a:lnTo>
                <a:lnTo>
                  <a:pt x="52" y="370"/>
                </a:lnTo>
                <a:lnTo>
                  <a:pt x="48" y="368"/>
                </a:lnTo>
                <a:lnTo>
                  <a:pt x="38" y="360"/>
                </a:lnTo>
                <a:lnTo>
                  <a:pt x="28" y="352"/>
                </a:lnTo>
                <a:lnTo>
                  <a:pt x="28" y="350"/>
                </a:lnTo>
                <a:lnTo>
                  <a:pt x="26" y="344"/>
                </a:lnTo>
                <a:lnTo>
                  <a:pt x="20" y="336"/>
                </a:lnTo>
                <a:lnTo>
                  <a:pt x="14" y="332"/>
                </a:lnTo>
                <a:lnTo>
                  <a:pt x="10" y="328"/>
                </a:lnTo>
                <a:lnTo>
                  <a:pt x="0" y="316"/>
                </a:lnTo>
                <a:lnTo>
                  <a:pt x="0" y="314"/>
                </a:lnTo>
                <a:lnTo>
                  <a:pt x="0" y="310"/>
                </a:lnTo>
                <a:lnTo>
                  <a:pt x="2" y="306"/>
                </a:lnTo>
                <a:lnTo>
                  <a:pt x="2" y="296"/>
                </a:lnTo>
                <a:lnTo>
                  <a:pt x="0" y="292"/>
                </a:lnTo>
                <a:lnTo>
                  <a:pt x="0" y="286"/>
                </a:lnTo>
                <a:lnTo>
                  <a:pt x="4" y="286"/>
                </a:lnTo>
                <a:lnTo>
                  <a:pt x="24" y="278"/>
                </a:lnTo>
                <a:lnTo>
                  <a:pt x="26" y="276"/>
                </a:lnTo>
                <a:lnTo>
                  <a:pt x="24" y="272"/>
                </a:lnTo>
                <a:lnTo>
                  <a:pt x="24" y="270"/>
                </a:lnTo>
                <a:lnTo>
                  <a:pt x="24" y="266"/>
                </a:lnTo>
                <a:lnTo>
                  <a:pt x="26" y="262"/>
                </a:lnTo>
                <a:lnTo>
                  <a:pt x="28" y="260"/>
                </a:lnTo>
                <a:lnTo>
                  <a:pt x="30" y="260"/>
                </a:lnTo>
                <a:lnTo>
                  <a:pt x="32" y="260"/>
                </a:lnTo>
                <a:lnTo>
                  <a:pt x="34" y="258"/>
                </a:lnTo>
                <a:lnTo>
                  <a:pt x="32" y="244"/>
                </a:lnTo>
                <a:lnTo>
                  <a:pt x="32" y="234"/>
                </a:lnTo>
                <a:lnTo>
                  <a:pt x="34" y="220"/>
                </a:lnTo>
                <a:lnTo>
                  <a:pt x="36" y="216"/>
                </a:lnTo>
                <a:lnTo>
                  <a:pt x="42" y="210"/>
                </a:lnTo>
                <a:lnTo>
                  <a:pt x="42" y="208"/>
                </a:lnTo>
                <a:lnTo>
                  <a:pt x="52" y="212"/>
                </a:lnTo>
                <a:lnTo>
                  <a:pt x="54" y="214"/>
                </a:lnTo>
                <a:lnTo>
                  <a:pt x="54" y="218"/>
                </a:lnTo>
                <a:lnTo>
                  <a:pt x="54" y="222"/>
                </a:lnTo>
                <a:lnTo>
                  <a:pt x="58" y="224"/>
                </a:lnTo>
                <a:lnTo>
                  <a:pt x="68" y="216"/>
                </a:lnTo>
                <a:lnTo>
                  <a:pt x="66" y="206"/>
                </a:lnTo>
                <a:lnTo>
                  <a:pt x="64" y="186"/>
                </a:lnTo>
                <a:lnTo>
                  <a:pt x="66" y="182"/>
                </a:lnTo>
                <a:lnTo>
                  <a:pt x="70" y="176"/>
                </a:lnTo>
                <a:lnTo>
                  <a:pt x="82" y="164"/>
                </a:lnTo>
                <a:lnTo>
                  <a:pt x="88" y="156"/>
                </a:lnTo>
                <a:lnTo>
                  <a:pt x="92" y="156"/>
                </a:lnTo>
                <a:lnTo>
                  <a:pt x="94" y="158"/>
                </a:lnTo>
                <a:lnTo>
                  <a:pt x="96" y="160"/>
                </a:lnTo>
                <a:lnTo>
                  <a:pt x="98" y="162"/>
                </a:lnTo>
                <a:lnTo>
                  <a:pt x="102" y="160"/>
                </a:lnTo>
                <a:lnTo>
                  <a:pt x="112" y="154"/>
                </a:lnTo>
                <a:lnTo>
                  <a:pt x="120" y="144"/>
                </a:lnTo>
                <a:lnTo>
                  <a:pt x="122" y="140"/>
                </a:lnTo>
                <a:lnTo>
                  <a:pt x="126" y="134"/>
                </a:lnTo>
                <a:lnTo>
                  <a:pt x="128" y="132"/>
                </a:lnTo>
                <a:lnTo>
                  <a:pt x="130" y="130"/>
                </a:lnTo>
                <a:lnTo>
                  <a:pt x="134" y="126"/>
                </a:lnTo>
                <a:lnTo>
                  <a:pt x="138" y="122"/>
                </a:lnTo>
                <a:lnTo>
                  <a:pt x="140" y="114"/>
                </a:lnTo>
                <a:lnTo>
                  <a:pt x="140" y="108"/>
                </a:lnTo>
                <a:lnTo>
                  <a:pt x="140" y="102"/>
                </a:lnTo>
                <a:lnTo>
                  <a:pt x="142" y="94"/>
                </a:lnTo>
                <a:lnTo>
                  <a:pt x="144" y="86"/>
                </a:lnTo>
                <a:lnTo>
                  <a:pt x="144" y="78"/>
                </a:lnTo>
                <a:lnTo>
                  <a:pt x="144" y="74"/>
                </a:lnTo>
                <a:lnTo>
                  <a:pt x="142" y="68"/>
                </a:lnTo>
                <a:lnTo>
                  <a:pt x="142" y="66"/>
                </a:lnTo>
                <a:lnTo>
                  <a:pt x="146" y="56"/>
                </a:lnTo>
                <a:lnTo>
                  <a:pt x="150" y="42"/>
                </a:lnTo>
                <a:lnTo>
                  <a:pt x="150" y="38"/>
                </a:lnTo>
                <a:lnTo>
                  <a:pt x="148" y="20"/>
                </a:lnTo>
                <a:lnTo>
                  <a:pt x="142" y="14"/>
                </a:lnTo>
                <a:lnTo>
                  <a:pt x="146" y="4"/>
                </a:lnTo>
                <a:lnTo>
                  <a:pt x="152" y="0"/>
                </a:lnTo>
                <a:lnTo>
                  <a:pt x="170" y="106"/>
                </a:lnTo>
                <a:lnTo>
                  <a:pt x="178" y="104"/>
                </a:lnTo>
                <a:lnTo>
                  <a:pt x="194" y="102"/>
                </a:lnTo>
                <a:lnTo>
                  <a:pt x="204" y="100"/>
                </a:lnTo>
                <a:lnTo>
                  <a:pt x="214" y="98"/>
                </a:lnTo>
                <a:lnTo>
                  <a:pt x="270" y="90"/>
                </a:lnTo>
                <a:lnTo>
                  <a:pt x="270" y="92"/>
                </a:lnTo>
                <a:lnTo>
                  <a:pt x="276" y="128"/>
                </a:lnTo>
                <a:lnTo>
                  <a:pt x="280" y="148"/>
                </a:lnTo>
                <a:lnTo>
                  <a:pt x="282" y="146"/>
                </a:lnTo>
                <a:lnTo>
                  <a:pt x="304" y="124"/>
                </a:lnTo>
                <a:lnTo>
                  <a:pt x="308" y="118"/>
                </a:lnTo>
                <a:lnTo>
                  <a:pt x="310" y="112"/>
                </a:lnTo>
                <a:lnTo>
                  <a:pt x="316" y="110"/>
                </a:lnTo>
                <a:lnTo>
                  <a:pt x="318" y="110"/>
                </a:lnTo>
                <a:lnTo>
                  <a:pt x="322" y="112"/>
                </a:lnTo>
                <a:lnTo>
                  <a:pt x="324" y="112"/>
                </a:lnTo>
                <a:lnTo>
                  <a:pt x="330" y="102"/>
                </a:lnTo>
                <a:lnTo>
                  <a:pt x="340" y="92"/>
                </a:lnTo>
                <a:lnTo>
                  <a:pt x="350" y="96"/>
                </a:lnTo>
                <a:lnTo>
                  <a:pt x="352" y="96"/>
                </a:lnTo>
                <a:lnTo>
                  <a:pt x="356" y="96"/>
                </a:lnTo>
                <a:lnTo>
                  <a:pt x="366" y="96"/>
                </a:lnTo>
                <a:lnTo>
                  <a:pt x="370" y="94"/>
                </a:lnTo>
                <a:lnTo>
                  <a:pt x="372" y="90"/>
                </a:lnTo>
                <a:lnTo>
                  <a:pt x="370" y="88"/>
                </a:lnTo>
                <a:lnTo>
                  <a:pt x="372" y="84"/>
                </a:lnTo>
                <a:lnTo>
                  <a:pt x="372" y="82"/>
                </a:lnTo>
                <a:lnTo>
                  <a:pt x="392" y="70"/>
                </a:lnTo>
                <a:lnTo>
                  <a:pt x="394" y="70"/>
                </a:lnTo>
                <a:lnTo>
                  <a:pt x="396" y="70"/>
                </a:lnTo>
                <a:lnTo>
                  <a:pt x="422" y="76"/>
                </a:lnTo>
                <a:lnTo>
                  <a:pt x="442" y="100"/>
                </a:lnTo>
                <a:lnTo>
                  <a:pt x="444" y="104"/>
                </a:lnTo>
                <a:lnTo>
                  <a:pt x="442" y="112"/>
                </a:lnTo>
                <a:lnTo>
                  <a:pt x="440" y="122"/>
                </a:lnTo>
                <a:lnTo>
                  <a:pt x="438" y="124"/>
                </a:lnTo>
                <a:lnTo>
                  <a:pt x="436" y="126"/>
                </a:lnTo>
                <a:lnTo>
                  <a:pt x="420" y="118"/>
                </a:lnTo>
                <a:lnTo>
                  <a:pt x="404" y="110"/>
                </a:lnTo>
                <a:lnTo>
                  <a:pt x="384" y="100"/>
                </a:lnTo>
                <a:lnTo>
                  <a:pt x="382" y="104"/>
                </a:lnTo>
                <a:lnTo>
                  <a:pt x="382" y="124"/>
                </a:lnTo>
                <a:lnTo>
                  <a:pt x="382" y="132"/>
                </a:lnTo>
                <a:lnTo>
                  <a:pt x="372" y="154"/>
                </a:lnTo>
                <a:lnTo>
                  <a:pt x="372" y="158"/>
                </a:lnTo>
                <a:lnTo>
                  <a:pt x="370" y="160"/>
                </a:lnTo>
                <a:lnTo>
                  <a:pt x="364" y="166"/>
                </a:lnTo>
                <a:lnTo>
                  <a:pt x="360" y="168"/>
                </a:lnTo>
                <a:lnTo>
                  <a:pt x="356" y="168"/>
                </a:lnTo>
                <a:lnTo>
                  <a:pt x="356" y="172"/>
                </a:lnTo>
                <a:lnTo>
                  <a:pt x="354" y="174"/>
                </a:lnTo>
                <a:lnTo>
                  <a:pt x="352" y="176"/>
                </a:lnTo>
                <a:lnTo>
                  <a:pt x="348" y="186"/>
                </a:lnTo>
                <a:lnTo>
                  <a:pt x="338" y="182"/>
                </a:lnTo>
                <a:lnTo>
                  <a:pt x="336" y="182"/>
                </a:lnTo>
                <a:lnTo>
                  <a:pt x="330" y="188"/>
                </a:lnTo>
                <a:lnTo>
                  <a:pt x="330" y="194"/>
                </a:lnTo>
                <a:lnTo>
                  <a:pt x="324" y="212"/>
                </a:lnTo>
                <a:lnTo>
                  <a:pt x="324" y="216"/>
                </a:lnTo>
                <a:lnTo>
                  <a:pt x="324" y="220"/>
                </a:lnTo>
                <a:lnTo>
                  <a:pt x="322" y="222"/>
                </a:lnTo>
                <a:lnTo>
                  <a:pt x="320" y="230"/>
                </a:lnTo>
                <a:lnTo>
                  <a:pt x="318" y="234"/>
                </a:lnTo>
                <a:lnTo>
                  <a:pt x="304" y="234"/>
                </a:lnTo>
                <a:lnTo>
                  <a:pt x="294" y="230"/>
                </a:lnTo>
                <a:lnTo>
                  <a:pt x="292" y="226"/>
                </a:lnTo>
                <a:lnTo>
                  <a:pt x="288" y="224"/>
                </a:lnTo>
                <a:lnTo>
                  <a:pt x="278" y="222"/>
                </a:lnTo>
                <a:lnTo>
                  <a:pt x="276" y="234"/>
                </a:lnTo>
                <a:lnTo>
                  <a:pt x="276" y="236"/>
                </a:lnTo>
                <a:lnTo>
                  <a:pt x="278" y="240"/>
                </a:lnTo>
                <a:lnTo>
                  <a:pt x="276" y="248"/>
                </a:lnTo>
                <a:lnTo>
                  <a:pt x="270" y="256"/>
                </a:lnTo>
                <a:lnTo>
                  <a:pt x="262" y="274"/>
                </a:lnTo>
                <a:lnTo>
                  <a:pt x="262" y="284"/>
                </a:lnTo>
                <a:lnTo>
                  <a:pt x="258" y="290"/>
                </a:lnTo>
                <a:lnTo>
                  <a:pt x="258" y="294"/>
                </a:lnTo>
                <a:lnTo>
                  <a:pt x="254" y="302"/>
                </a:lnTo>
                <a:lnTo>
                  <a:pt x="250" y="304"/>
                </a:lnTo>
                <a:lnTo>
                  <a:pt x="248" y="308"/>
                </a:lnTo>
                <a:lnTo>
                  <a:pt x="246" y="310"/>
                </a:lnTo>
                <a:lnTo>
                  <a:pt x="242" y="318"/>
                </a:lnTo>
                <a:lnTo>
                  <a:pt x="236" y="336"/>
                </a:lnTo>
                <a:lnTo>
                  <a:pt x="238" y="340"/>
                </a:lnTo>
                <a:lnTo>
                  <a:pt x="244" y="340"/>
                </a:lnTo>
                <a:lnTo>
                  <a:pt x="240" y="354"/>
                </a:lnTo>
                <a:lnTo>
                  <a:pt x="224" y="368"/>
                </a:lnTo>
                <a:lnTo>
                  <a:pt x="224" y="366"/>
                </a:lnTo>
                <a:lnTo>
                  <a:pt x="222" y="364"/>
                </a:lnTo>
                <a:lnTo>
                  <a:pt x="218" y="364"/>
                </a:lnTo>
                <a:lnTo>
                  <a:pt x="216" y="364"/>
                </a:lnTo>
                <a:lnTo>
                  <a:pt x="214" y="366"/>
                </a:lnTo>
                <a:lnTo>
                  <a:pt x="208" y="370"/>
                </a:lnTo>
                <a:lnTo>
                  <a:pt x="206" y="372"/>
                </a:lnTo>
                <a:lnTo>
                  <a:pt x="198" y="378"/>
                </a:lnTo>
                <a:lnTo>
                  <a:pt x="182" y="390"/>
                </a:lnTo>
                <a:lnTo>
                  <a:pt x="180" y="392"/>
                </a:lnTo>
                <a:lnTo>
                  <a:pt x="172" y="392"/>
                </a:lnTo>
                <a:lnTo>
                  <a:pt x="170" y="394"/>
                </a:lnTo>
                <a:lnTo>
                  <a:pt x="162" y="396"/>
                </a:lnTo>
                <a:lnTo>
                  <a:pt x="160" y="396"/>
                </a:lnTo>
                <a:lnTo>
                  <a:pt x="158" y="398"/>
                </a:lnTo>
                <a:lnTo>
                  <a:pt x="154" y="400"/>
                </a:lnTo>
                <a:lnTo>
                  <a:pt x="140" y="392"/>
                </a:lnTo>
                <a:lnTo>
                  <a:pt x="130" y="402"/>
                </a:lnTo>
                <a:lnTo>
                  <a:pt x="124" y="410"/>
                </a:lnTo>
                <a:lnTo>
                  <a:pt x="120" y="410"/>
                </a:lnTo>
                <a:lnTo>
                  <a:pt x="118" y="412"/>
                </a:lnTo>
                <a:lnTo>
                  <a:pt x="116" y="412"/>
                </a:lnTo>
                <a:lnTo>
                  <a:pt x="114" y="412"/>
                </a:lnTo>
                <a:lnTo>
                  <a:pt x="94" y="404"/>
                </a:lnTo>
                <a:lnTo>
                  <a:pt x="82" y="396"/>
                </a:lnTo>
                <a:lnTo>
                  <a:pt x="78" y="382"/>
                </a:lnTo>
                <a:lnTo>
                  <a:pt x="76" y="378"/>
                </a:lnTo>
                <a:close/>
              </a:path>
            </a:pathLst>
          </a:custGeom>
          <a:solidFill>
            <a:srgbClr val="FFB3B3"/>
          </a:solidFill>
          <a:ln w="3175" cmpd="sng">
            <a:solidFill>
              <a:srgbClr val="808080"/>
            </a:solidFill>
            <a:round/>
            <a:headEnd/>
            <a:tailEnd/>
          </a:ln>
        </p:spPr>
        <p:txBody>
          <a:bodyPr/>
          <a:lstStyle/>
          <a:p>
            <a:endParaRPr lang="en-US" dirty="0"/>
          </a:p>
        </p:txBody>
      </p:sp>
      <p:sp>
        <p:nvSpPr>
          <p:cNvPr id="2073" name="Freeform 1067"/>
          <p:cNvSpPr>
            <a:spLocks/>
          </p:cNvSpPr>
          <p:nvPr/>
        </p:nvSpPr>
        <p:spPr bwMode="auto">
          <a:xfrm>
            <a:off x="6008688" y="2898775"/>
            <a:ext cx="1054100" cy="844550"/>
          </a:xfrm>
          <a:custGeom>
            <a:avLst/>
            <a:gdLst>
              <a:gd name="T0" fmla="*/ 2147483647 w 664"/>
              <a:gd name="T1" fmla="*/ 2147483647 h 532"/>
              <a:gd name="T2" fmla="*/ 2147483647 w 664"/>
              <a:gd name="T3" fmla="*/ 2147483647 h 532"/>
              <a:gd name="T4" fmla="*/ 2147483647 w 664"/>
              <a:gd name="T5" fmla="*/ 2147483647 h 532"/>
              <a:gd name="T6" fmla="*/ 2147483647 w 664"/>
              <a:gd name="T7" fmla="*/ 2147483647 h 532"/>
              <a:gd name="T8" fmla="*/ 2147483647 w 664"/>
              <a:gd name="T9" fmla="*/ 2147483647 h 532"/>
              <a:gd name="T10" fmla="*/ 2147483647 w 664"/>
              <a:gd name="T11" fmla="*/ 2147483647 h 532"/>
              <a:gd name="T12" fmla="*/ 2147483647 w 664"/>
              <a:gd name="T13" fmla="*/ 2147483647 h 532"/>
              <a:gd name="T14" fmla="*/ 2147483647 w 664"/>
              <a:gd name="T15" fmla="*/ 2147483647 h 532"/>
              <a:gd name="T16" fmla="*/ 2147483647 w 664"/>
              <a:gd name="T17" fmla="*/ 2147483647 h 532"/>
              <a:gd name="T18" fmla="*/ 2147483647 w 664"/>
              <a:gd name="T19" fmla="*/ 2147483647 h 532"/>
              <a:gd name="T20" fmla="*/ 2147483647 w 664"/>
              <a:gd name="T21" fmla="*/ 2147483647 h 532"/>
              <a:gd name="T22" fmla="*/ 2147483647 w 664"/>
              <a:gd name="T23" fmla="*/ 2147483647 h 532"/>
              <a:gd name="T24" fmla="*/ 2147483647 w 664"/>
              <a:gd name="T25" fmla="*/ 2147483647 h 532"/>
              <a:gd name="T26" fmla="*/ 2147483647 w 664"/>
              <a:gd name="T27" fmla="*/ 2147483647 h 532"/>
              <a:gd name="T28" fmla="*/ 2147483647 w 664"/>
              <a:gd name="T29" fmla="*/ 2147483647 h 532"/>
              <a:gd name="T30" fmla="*/ 2147483647 w 664"/>
              <a:gd name="T31" fmla="*/ 2147483647 h 532"/>
              <a:gd name="T32" fmla="*/ 2147483647 w 664"/>
              <a:gd name="T33" fmla="*/ 2147483647 h 532"/>
              <a:gd name="T34" fmla="*/ 2147483647 w 664"/>
              <a:gd name="T35" fmla="*/ 2147483647 h 532"/>
              <a:gd name="T36" fmla="*/ 2147483647 w 664"/>
              <a:gd name="T37" fmla="*/ 2147483647 h 532"/>
              <a:gd name="T38" fmla="*/ 2147483647 w 664"/>
              <a:gd name="T39" fmla="*/ 2147483647 h 532"/>
              <a:gd name="T40" fmla="*/ 2147483647 w 664"/>
              <a:gd name="T41" fmla="*/ 2147483647 h 532"/>
              <a:gd name="T42" fmla="*/ 2147483647 w 664"/>
              <a:gd name="T43" fmla="*/ 2147483647 h 532"/>
              <a:gd name="T44" fmla="*/ 2147483647 w 664"/>
              <a:gd name="T45" fmla="*/ 2147483647 h 532"/>
              <a:gd name="T46" fmla="*/ 2147483647 w 664"/>
              <a:gd name="T47" fmla="*/ 2147483647 h 532"/>
              <a:gd name="T48" fmla="*/ 2147483647 w 664"/>
              <a:gd name="T49" fmla="*/ 2147483647 h 532"/>
              <a:gd name="T50" fmla="*/ 2147483647 w 664"/>
              <a:gd name="T51" fmla="*/ 2147483647 h 532"/>
              <a:gd name="T52" fmla="*/ 2147483647 w 664"/>
              <a:gd name="T53" fmla="*/ 2147483647 h 532"/>
              <a:gd name="T54" fmla="*/ 2147483647 w 664"/>
              <a:gd name="T55" fmla="*/ 2147483647 h 532"/>
              <a:gd name="T56" fmla="*/ 2147483647 w 664"/>
              <a:gd name="T57" fmla="*/ 2147483647 h 532"/>
              <a:gd name="T58" fmla="*/ 2147483647 w 664"/>
              <a:gd name="T59" fmla="*/ 2147483647 h 532"/>
              <a:gd name="T60" fmla="*/ 2147483647 w 664"/>
              <a:gd name="T61" fmla="*/ 2147483647 h 532"/>
              <a:gd name="T62" fmla="*/ 2147483647 w 664"/>
              <a:gd name="T63" fmla="*/ 2147483647 h 532"/>
              <a:gd name="T64" fmla="*/ 2147483647 w 664"/>
              <a:gd name="T65" fmla="*/ 2147483647 h 532"/>
              <a:gd name="T66" fmla="*/ 2147483647 w 664"/>
              <a:gd name="T67" fmla="*/ 2147483647 h 532"/>
              <a:gd name="T68" fmla="*/ 2147483647 w 664"/>
              <a:gd name="T69" fmla="*/ 2147483647 h 532"/>
              <a:gd name="T70" fmla="*/ 2147483647 w 664"/>
              <a:gd name="T71" fmla="*/ 2147483647 h 532"/>
              <a:gd name="T72" fmla="*/ 2147483647 w 664"/>
              <a:gd name="T73" fmla="*/ 2147483647 h 532"/>
              <a:gd name="T74" fmla="*/ 2147483647 w 664"/>
              <a:gd name="T75" fmla="*/ 0 h 532"/>
              <a:gd name="T76" fmla="*/ 2147483647 w 664"/>
              <a:gd name="T77" fmla="*/ 2147483647 h 532"/>
              <a:gd name="T78" fmla="*/ 2147483647 w 664"/>
              <a:gd name="T79" fmla="*/ 2147483647 h 532"/>
              <a:gd name="T80" fmla="*/ 2147483647 w 664"/>
              <a:gd name="T81" fmla="*/ 2147483647 h 532"/>
              <a:gd name="T82" fmla="*/ 2147483647 w 664"/>
              <a:gd name="T83" fmla="*/ 2147483647 h 532"/>
              <a:gd name="T84" fmla="*/ 2147483647 w 664"/>
              <a:gd name="T85" fmla="*/ 2147483647 h 532"/>
              <a:gd name="T86" fmla="*/ 2147483647 w 664"/>
              <a:gd name="T87" fmla="*/ 2147483647 h 532"/>
              <a:gd name="T88" fmla="*/ 2147483647 w 664"/>
              <a:gd name="T89" fmla="*/ 2147483647 h 532"/>
              <a:gd name="T90" fmla="*/ 2147483647 w 664"/>
              <a:gd name="T91" fmla="*/ 2147483647 h 532"/>
              <a:gd name="T92" fmla="*/ 2147483647 w 664"/>
              <a:gd name="T93" fmla="*/ 2147483647 h 532"/>
              <a:gd name="T94" fmla="*/ 2147483647 w 664"/>
              <a:gd name="T95" fmla="*/ 2147483647 h 532"/>
              <a:gd name="T96" fmla="*/ 2147483647 w 664"/>
              <a:gd name="T97" fmla="*/ 2147483647 h 532"/>
              <a:gd name="T98" fmla="*/ 2147483647 w 664"/>
              <a:gd name="T99" fmla="*/ 2147483647 h 532"/>
              <a:gd name="T100" fmla="*/ 2147483647 w 664"/>
              <a:gd name="T101" fmla="*/ 2147483647 h 532"/>
              <a:gd name="T102" fmla="*/ 2147483647 w 664"/>
              <a:gd name="T103" fmla="*/ 2147483647 h 532"/>
              <a:gd name="T104" fmla="*/ 2147483647 w 664"/>
              <a:gd name="T105" fmla="*/ 2147483647 h 532"/>
              <a:gd name="T106" fmla="*/ 2147483647 w 664"/>
              <a:gd name="T107" fmla="*/ 2147483647 h 532"/>
              <a:gd name="T108" fmla="*/ 2147483647 w 664"/>
              <a:gd name="T109" fmla="*/ 2147483647 h 532"/>
              <a:gd name="T110" fmla="*/ 2147483647 w 664"/>
              <a:gd name="T111" fmla="*/ 2147483647 h 532"/>
              <a:gd name="T112" fmla="*/ 2147483647 w 664"/>
              <a:gd name="T113" fmla="*/ 2147483647 h 532"/>
              <a:gd name="T114" fmla="*/ 2147483647 w 664"/>
              <a:gd name="T115" fmla="*/ 2147483647 h 532"/>
              <a:gd name="T116" fmla="*/ 2147483647 w 664"/>
              <a:gd name="T117" fmla="*/ 2147483647 h 532"/>
              <a:gd name="T118" fmla="*/ 2147483647 w 664"/>
              <a:gd name="T119" fmla="*/ 2147483647 h 532"/>
              <a:gd name="T120" fmla="*/ 2147483647 w 664"/>
              <a:gd name="T121" fmla="*/ 2147483647 h 532"/>
              <a:gd name="T122" fmla="*/ 2147483647 w 664"/>
              <a:gd name="T123" fmla="*/ 2147483647 h 53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32">
                <a:moveTo>
                  <a:pt x="664" y="410"/>
                </a:moveTo>
                <a:lnTo>
                  <a:pt x="664" y="420"/>
                </a:lnTo>
                <a:lnTo>
                  <a:pt x="664" y="424"/>
                </a:lnTo>
                <a:lnTo>
                  <a:pt x="660" y="428"/>
                </a:lnTo>
                <a:lnTo>
                  <a:pt x="658" y="438"/>
                </a:lnTo>
                <a:lnTo>
                  <a:pt x="658" y="442"/>
                </a:lnTo>
                <a:lnTo>
                  <a:pt x="662" y="444"/>
                </a:lnTo>
                <a:lnTo>
                  <a:pt x="662" y="446"/>
                </a:lnTo>
                <a:lnTo>
                  <a:pt x="656" y="458"/>
                </a:lnTo>
                <a:lnTo>
                  <a:pt x="654" y="458"/>
                </a:lnTo>
                <a:lnTo>
                  <a:pt x="652" y="458"/>
                </a:lnTo>
                <a:lnTo>
                  <a:pt x="650" y="456"/>
                </a:lnTo>
                <a:lnTo>
                  <a:pt x="646" y="452"/>
                </a:lnTo>
                <a:lnTo>
                  <a:pt x="642" y="452"/>
                </a:lnTo>
                <a:lnTo>
                  <a:pt x="638" y="468"/>
                </a:lnTo>
                <a:lnTo>
                  <a:pt x="636" y="472"/>
                </a:lnTo>
                <a:lnTo>
                  <a:pt x="632" y="472"/>
                </a:lnTo>
                <a:lnTo>
                  <a:pt x="632" y="468"/>
                </a:lnTo>
                <a:lnTo>
                  <a:pt x="632" y="464"/>
                </a:lnTo>
                <a:lnTo>
                  <a:pt x="630" y="460"/>
                </a:lnTo>
                <a:lnTo>
                  <a:pt x="626" y="460"/>
                </a:lnTo>
                <a:lnTo>
                  <a:pt x="624" y="462"/>
                </a:lnTo>
                <a:lnTo>
                  <a:pt x="624" y="466"/>
                </a:lnTo>
                <a:lnTo>
                  <a:pt x="624" y="468"/>
                </a:lnTo>
                <a:lnTo>
                  <a:pt x="626" y="470"/>
                </a:lnTo>
                <a:lnTo>
                  <a:pt x="628" y="482"/>
                </a:lnTo>
                <a:lnTo>
                  <a:pt x="628" y="484"/>
                </a:lnTo>
                <a:lnTo>
                  <a:pt x="624" y="486"/>
                </a:lnTo>
                <a:lnTo>
                  <a:pt x="622" y="486"/>
                </a:lnTo>
                <a:lnTo>
                  <a:pt x="620" y="488"/>
                </a:lnTo>
                <a:lnTo>
                  <a:pt x="616" y="502"/>
                </a:lnTo>
                <a:lnTo>
                  <a:pt x="616" y="516"/>
                </a:lnTo>
                <a:lnTo>
                  <a:pt x="612" y="528"/>
                </a:lnTo>
                <a:lnTo>
                  <a:pt x="594" y="528"/>
                </a:lnTo>
                <a:lnTo>
                  <a:pt x="560" y="532"/>
                </a:lnTo>
                <a:lnTo>
                  <a:pt x="550" y="532"/>
                </a:lnTo>
                <a:lnTo>
                  <a:pt x="546" y="532"/>
                </a:lnTo>
                <a:lnTo>
                  <a:pt x="548" y="530"/>
                </a:lnTo>
                <a:lnTo>
                  <a:pt x="550" y="524"/>
                </a:lnTo>
                <a:lnTo>
                  <a:pt x="552" y="520"/>
                </a:lnTo>
                <a:lnTo>
                  <a:pt x="554" y="518"/>
                </a:lnTo>
                <a:lnTo>
                  <a:pt x="560" y="508"/>
                </a:lnTo>
                <a:lnTo>
                  <a:pt x="564" y="508"/>
                </a:lnTo>
                <a:lnTo>
                  <a:pt x="570" y="506"/>
                </a:lnTo>
                <a:lnTo>
                  <a:pt x="576" y="496"/>
                </a:lnTo>
                <a:lnTo>
                  <a:pt x="576" y="486"/>
                </a:lnTo>
                <a:lnTo>
                  <a:pt x="564" y="472"/>
                </a:lnTo>
                <a:lnTo>
                  <a:pt x="540" y="474"/>
                </a:lnTo>
                <a:lnTo>
                  <a:pt x="520" y="474"/>
                </a:lnTo>
                <a:lnTo>
                  <a:pt x="504" y="476"/>
                </a:lnTo>
                <a:lnTo>
                  <a:pt x="492" y="476"/>
                </a:lnTo>
                <a:lnTo>
                  <a:pt x="480" y="476"/>
                </a:lnTo>
                <a:lnTo>
                  <a:pt x="470" y="476"/>
                </a:lnTo>
                <a:lnTo>
                  <a:pt x="462" y="478"/>
                </a:lnTo>
                <a:lnTo>
                  <a:pt x="446" y="478"/>
                </a:lnTo>
                <a:lnTo>
                  <a:pt x="438" y="478"/>
                </a:lnTo>
                <a:lnTo>
                  <a:pt x="434" y="478"/>
                </a:lnTo>
                <a:lnTo>
                  <a:pt x="408" y="480"/>
                </a:lnTo>
                <a:lnTo>
                  <a:pt x="398" y="480"/>
                </a:lnTo>
                <a:lnTo>
                  <a:pt x="394" y="480"/>
                </a:lnTo>
                <a:lnTo>
                  <a:pt x="388" y="482"/>
                </a:lnTo>
                <a:lnTo>
                  <a:pt x="378" y="482"/>
                </a:lnTo>
                <a:lnTo>
                  <a:pt x="374" y="482"/>
                </a:lnTo>
                <a:lnTo>
                  <a:pt x="366" y="482"/>
                </a:lnTo>
                <a:lnTo>
                  <a:pt x="358" y="482"/>
                </a:lnTo>
                <a:lnTo>
                  <a:pt x="326" y="482"/>
                </a:lnTo>
                <a:lnTo>
                  <a:pt x="324" y="482"/>
                </a:lnTo>
                <a:lnTo>
                  <a:pt x="320" y="484"/>
                </a:lnTo>
                <a:lnTo>
                  <a:pt x="314" y="484"/>
                </a:lnTo>
                <a:lnTo>
                  <a:pt x="310" y="484"/>
                </a:lnTo>
                <a:lnTo>
                  <a:pt x="288" y="484"/>
                </a:lnTo>
                <a:lnTo>
                  <a:pt x="284" y="484"/>
                </a:lnTo>
                <a:lnTo>
                  <a:pt x="276" y="484"/>
                </a:lnTo>
                <a:lnTo>
                  <a:pt x="272" y="484"/>
                </a:lnTo>
                <a:lnTo>
                  <a:pt x="262" y="486"/>
                </a:lnTo>
                <a:lnTo>
                  <a:pt x="258" y="486"/>
                </a:lnTo>
                <a:lnTo>
                  <a:pt x="254" y="486"/>
                </a:lnTo>
                <a:lnTo>
                  <a:pt x="250" y="486"/>
                </a:lnTo>
                <a:lnTo>
                  <a:pt x="244" y="486"/>
                </a:lnTo>
                <a:lnTo>
                  <a:pt x="232" y="486"/>
                </a:lnTo>
                <a:lnTo>
                  <a:pt x="214" y="486"/>
                </a:lnTo>
                <a:lnTo>
                  <a:pt x="210" y="486"/>
                </a:lnTo>
                <a:lnTo>
                  <a:pt x="202" y="488"/>
                </a:lnTo>
                <a:lnTo>
                  <a:pt x="196" y="488"/>
                </a:lnTo>
                <a:lnTo>
                  <a:pt x="192" y="488"/>
                </a:lnTo>
                <a:lnTo>
                  <a:pt x="168" y="488"/>
                </a:lnTo>
                <a:lnTo>
                  <a:pt x="160" y="488"/>
                </a:lnTo>
                <a:lnTo>
                  <a:pt x="152" y="488"/>
                </a:lnTo>
                <a:lnTo>
                  <a:pt x="118" y="488"/>
                </a:lnTo>
                <a:lnTo>
                  <a:pt x="118" y="484"/>
                </a:lnTo>
                <a:lnTo>
                  <a:pt x="118" y="450"/>
                </a:lnTo>
                <a:lnTo>
                  <a:pt x="116" y="430"/>
                </a:lnTo>
                <a:lnTo>
                  <a:pt x="116" y="414"/>
                </a:lnTo>
                <a:lnTo>
                  <a:pt x="116" y="410"/>
                </a:lnTo>
                <a:lnTo>
                  <a:pt x="116" y="398"/>
                </a:lnTo>
                <a:lnTo>
                  <a:pt x="116" y="374"/>
                </a:lnTo>
                <a:lnTo>
                  <a:pt x="116" y="348"/>
                </a:lnTo>
                <a:lnTo>
                  <a:pt x="116" y="338"/>
                </a:lnTo>
                <a:lnTo>
                  <a:pt x="114" y="330"/>
                </a:lnTo>
                <a:lnTo>
                  <a:pt x="114" y="270"/>
                </a:lnTo>
                <a:lnTo>
                  <a:pt x="114" y="184"/>
                </a:lnTo>
                <a:lnTo>
                  <a:pt x="102" y="178"/>
                </a:lnTo>
                <a:lnTo>
                  <a:pt x="100" y="176"/>
                </a:lnTo>
                <a:lnTo>
                  <a:pt x="92" y="174"/>
                </a:lnTo>
                <a:lnTo>
                  <a:pt x="86" y="162"/>
                </a:lnTo>
                <a:lnTo>
                  <a:pt x="84" y="158"/>
                </a:lnTo>
                <a:lnTo>
                  <a:pt x="80" y="152"/>
                </a:lnTo>
                <a:lnTo>
                  <a:pt x="72" y="144"/>
                </a:lnTo>
                <a:lnTo>
                  <a:pt x="66" y="138"/>
                </a:lnTo>
                <a:lnTo>
                  <a:pt x="64" y="132"/>
                </a:lnTo>
                <a:lnTo>
                  <a:pt x="78" y="112"/>
                </a:lnTo>
                <a:lnTo>
                  <a:pt x="80" y="112"/>
                </a:lnTo>
                <a:lnTo>
                  <a:pt x="84" y="112"/>
                </a:lnTo>
                <a:lnTo>
                  <a:pt x="88" y="112"/>
                </a:lnTo>
                <a:lnTo>
                  <a:pt x="86" y="102"/>
                </a:lnTo>
                <a:lnTo>
                  <a:pt x="80" y="92"/>
                </a:lnTo>
                <a:lnTo>
                  <a:pt x="72" y="92"/>
                </a:lnTo>
                <a:lnTo>
                  <a:pt x="70" y="96"/>
                </a:lnTo>
                <a:lnTo>
                  <a:pt x="66" y="96"/>
                </a:lnTo>
                <a:lnTo>
                  <a:pt x="62" y="96"/>
                </a:lnTo>
                <a:lnTo>
                  <a:pt x="48" y="84"/>
                </a:lnTo>
                <a:lnTo>
                  <a:pt x="46" y="82"/>
                </a:lnTo>
                <a:lnTo>
                  <a:pt x="44" y="82"/>
                </a:lnTo>
                <a:lnTo>
                  <a:pt x="40" y="78"/>
                </a:lnTo>
                <a:lnTo>
                  <a:pt x="36" y="70"/>
                </a:lnTo>
                <a:lnTo>
                  <a:pt x="28" y="58"/>
                </a:lnTo>
                <a:lnTo>
                  <a:pt x="20" y="48"/>
                </a:lnTo>
                <a:lnTo>
                  <a:pt x="14" y="42"/>
                </a:lnTo>
                <a:lnTo>
                  <a:pt x="10" y="30"/>
                </a:lnTo>
                <a:lnTo>
                  <a:pt x="8" y="22"/>
                </a:lnTo>
                <a:lnTo>
                  <a:pt x="4" y="20"/>
                </a:lnTo>
                <a:lnTo>
                  <a:pt x="2" y="18"/>
                </a:lnTo>
                <a:lnTo>
                  <a:pt x="0" y="14"/>
                </a:lnTo>
                <a:lnTo>
                  <a:pt x="2" y="12"/>
                </a:lnTo>
                <a:lnTo>
                  <a:pt x="4" y="12"/>
                </a:lnTo>
                <a:lnTo>
                  <a:pt x="14" y="12"/>
                </a:lnTo>
                <a:lnTo>
                  <a:pt x="38" y="12"/>
                </a:lnTo>
                <a:lnTo>
                  <a:pt x="44" y="12"/>
                </a:lnTo>
                <a:lnTo>
                  <a:pt x="80" y="12"/>
                </a:lnTo>
                <a:lnTo>
                  <a:pt x="90" y="12"/>
                </a:lnTo>
                <a:lnTo>
                  <a:pt x="118" y="12"/>
                </a:lnTo>
                <a:lnTo>
                  <a:pt x="126" y="12"/>
                </a:lnTo>
                <a:lnTo>
                  <a:pt x="158" y="12"/>
                </a:lnTo>
                <a:lnTo>
                  <a:pt x="190" y="12"/>
                </a:lnTo>
                <a:lnTo>
                  <a:pt x="244" y="8"/>
                </a:lnTo>
                <a:lnTo>
                  <a:pt x="262" y="8"/>
                </a:lnTo>
                <a:lnTo>
                  <a:pt x="300" y="6"/>
                </a:lnTo>
                <a:lnTo>
                  <a:pt x="334" y="4"/>
                </a:lnTo>
                <a:lnTo>
                  <a:pt x="344" y="4"/>
                </a:lnTo>
                <a:lnTo>
                  <a:pt x="350" y="2"/>
                </a:lnTo>
                <a:lnTo>
                  <a:pt x="358" y="2"/>
                </a:lnTo>
                <a:lnTo>
                  <a:pt x="380" y="0"/>
                </a:lnTo>
                <a:lnTo>
                  <a:pt x="386" y="6"/>
                </a:lnTo>
                <a:lnTo>
                  <a:pt x="402" y="20"/>
                </a:lnTo>
                <a:lnTo>
                  <a:pt x="404" y="24"/>
                </a:lnTo>
                <a:lnTo>
                  <a:pt x="406" y="24"/>
                </a:lnTo>
                <a:lnTo>
                  <a:pt x="412" y="28"/>
                </a:lnTo>
                <a:lnTo>
                  <a:pt x="410" y="30"/>
                </a:lnTo>
                <a:lnTo>
                  <a:pt x="408" y="36"/>
                </a:lnTo>
                <a:lnTo>
                  <a:pt x="408" y="40"/>
                </a:lnTo>
                <a:lnTo>
                  <a:pt x="406" y="42"/>
                </a:lnTo>
                <a:lnTo>
                  <a:pt x="406" y="46"/>
                </a:lnTo>
                <a:lnTo>
                  <a:pt x="406" y="48"/>
                </a:lnTo>
                <a:lnTo>
                  <a:pt x="406" y="56"/>
                </a:lnTo>
                <a:lnTo>
                  <a:pt x="410" y="72"/>
                </a:lnTo>
                <a:lnTo>
                  <a:pt x="416" y="82"/>
                </a:lnTo>
                <a:lnTo>
                  <a:pt x="420" y="92"/>
                </a:lnTo>
                <a:lnTo>
                  <a:pt x="422" y="102"/>
                </a:lnTo>
                <a:lnTo>
                  <a:pt x="424" y="104"/>
                </a:lnTo>
                <a:lnTo>
                  <a:pt x="426" y="106"/>
                </a:lnTo>
                <a:lnTo>
                  <a:pt x="428" y="108"/>
                </a:lnTo>
                <a:lnTo>
                  <a:pt x="434" y="112"/>
                </a:lnTo>
                <a:lnTo>
                  <a:pt x="436" y="114"/>
                </a:lnTo>
                <a:lnTo>
                  <a:pt x="446" y="122"/>
                </a:lnTo>
                <a:lnTo>
                  <a:pt x="454" y="130"/>
                </a:lnTo>
                <a:lnTo>
                  <a:pt x="454" y="132"/>
                </a:lnTo>
                <a:lnTo>
                  <a:pt x="456" y="134"/>
                </a:lnTo>
                <a:lnTo>
                  <a:pt x="464" y="138"/>
                </a:lnTo>
                <a:lnTo>
                  <a:pt x="468" y="140"/>
                </a:lnTo>
                <a:lnTo>
                  <a:pt x="472" y="142"/>
                </a:lnTo>
                <a:lnTo>
                  <a:pt x="474" y="144"/>
                </a:lnTo>
                <a:lnTo>
                  <a:pt x="482" y="150"/>
                </a:lnTo>
                <a:lnTo>
                  <a:pt x="486" y="156"/>
                </a:lnTo>
                <a:lnTo>
                  <a:pt x="488" y="162"/>
                </a:lnTo>
                <a:lnTo>
                  <a:pt x="490" y="170"/>
                </a:lnTo>
                <a:lnTo>
                  <a:pt x="492" y="180"/>
                </a:lnTo>
                <a:lnTo>
                  <a:pt x="494" y="186"/>
                </a:lnTo>
                <a:lnTo>
                  <a:pt x="496" y="190"/>
                </a:lnTo>
                <a:lnTo>
                  <a:pt x="498" y="196"/>
                </a:lnTo>
                <a:lnTo>
                  <a:pt x="502" y="198"/>
                </a:lnTo>
                <a:lnTo>
                  <a:pt x="504" y="198"/>
                </a:lnTo>
                <a:lnTo>
                  <a:pt x="508" y="196"/>
                </a:lnTo>
                <a:lnTo>
                  <a:pt x="510" y="192"/>
                </a:lnTo>
                <a:lnTo>
                  <a:pt x="512" y="190"/>
                </a:lnTo>
                <a:lnTo>
                  <a:pt x="514" y="186"/>
                </a:lnTo>
                <a:lnTo>
                  <a:pt x="518" y="186"/>
                </a:lnTo>
                <a:lnTo>
                  <a:pt x="520" y="186"/>
                </a:lnTo>
                <a:lnTo>
                  <a:pt x="536" y="192"/>
                </a:lnTo>
                <a:lnTo>
                  <a:pt x="546" y="196"/>
                </a:lnTo>
                <a:lnTo>
                  <a:pt x="550" y="200"/>
                </a:lnTo>
                <a:lnTo>
                  <a:pt x="550" y="202"/>
                </a:lnTo>
                <a:lnTo>
                  <a:pt x="550" y="204"/>
                </a:lnTo>
                <a:lnTo>
                  <a:pt x="546" y="206"/>
                </a:lnTo>
                <a:lnTo>
                  <a:pt x="544" y="210"/>
                </a:lnTo>
                <a:lnTo>
                  <a:pt x="542" y="216"/>
                </a:lnTo>
                <a:lnTo>
                  <a:pt x="544" y="218"/>
                </a:lnTo>
                <a:lnTo>
                  <a:pt x="544" y="224"/>
                </a:lnTo>
                <a:lnTo>
                  <a:pt x="538" y="242"/>
                </a:lnTo>
                <a:lnTo>
                  <a:pt x="532" y="254"/>
                </a:lnTo>
                <a:lnTo>
                  <a:pt x="530" y="256"/>
                </a:lnTo>
                <a:lnTo>
                  <a:pt x="528" y="260"/>
                </a:lnTo>
                <a:lnTo>
                  <a:pt x="528" y="262"/>
                </a:lnTo>
                <a:lnTo>
                  <a:pt x="528" y="266"/>
                </a:lnTo>
                <a:lnTo>
                  <a:pt x="530" y="268"/>
                </a:lnTo>
                <a:lnTo>
                  <a:pt x="530" y="272"/>
                </a:lnTo>
                <a:lnTo>
                  <a:pt x="532" y="274"/>
                </a:lnTo>
                <a:lnTo>
                  <a:pt x="534" y="276"/>
                </a:lnTo>
                <a:lnTo>
                  <a:pt x="542" y="284"/>
                </a:lnTo>
                <a:lnTo>
                  <a:pt x="556" y="294"/>
                </a:lnTo>
                <a:lnTo>
                  <a:pt x="572" y="308"/>
                </a:lnTo>
                <a:lnTo>
                  <a:pt x="582" y="308"/>
                </a:lnTo>
                <a:lnTo>
                  <a:pt x="596" y="314"/>
                </a:lnTo>
                <a:lnTo>
                  <a:pt x="598" y="314"/>
                </a:lnTo>
                <a:lnTo>
                  <a:pt x="602" y="320"/>
                </a:lnTo>
                <a:lnTo>
                  <a:pt x="604" y="324"/>
                </a:lnTo>
                <a:lnTo>
                  <a:pt x="608" y="326"/>
                </a:lnTo>
                <a:lnTo>
                  <a:pt x="612" y="328"/>
                </a:lnTo>
                <a:lnTo>
                  <a:pt x="614" y="328"/>
                </a:lnTo>
                <a:lnTo>
                  <a:pt x="618" y="330"/>
                </a:lnTo>
                <a:lnTo>
                  <a:pt x="620" y="338"/>
                </a:lnTo>
                <a:lnTo>
                  <a:pt x="618" y="342"/>
                </a:lnTo>
                <a:lnTo>
                  <a:pt x="618" y="344"/>
                </a:lnTo>
                <a:lnTo>
                  <a:pt x="620" y="348"/>
                </a:lnTo>
                <a:lnTo>
                  <a:pt x="622" y="350"/>
                </a:lnTo>
                <a:lnTo>
                  <a:pt x="624" y="354"/>
                </a:lnTo>
                <a:lnTo>
                  <a:pt x="626" y="356"/>
                </a:lnTo>
                <a:lnTo>
                  <a:pt x="628" y="360"/>
                </a:lnTo>
                <a:lnTo>
                  <a:pt x="628" y="364"/>
                </a:lnTo>
                <a:lnTo>
                  <a:pt x="626" y="368"/>
                </a:lnTo>
                <a:lnTo>
                  <a:pt x="624" y="370"/>
                </a:lnTo>
                <a:lnTo>
                  <a:pt x="622" y="372"/>
                </a:lnTo>
                <a:lnTo>
                  <a:pt x="622" y="374"/>
                </a:lnTo>
                <a:lnTo>
                  <a:pt x="622" y="378"/>
                </a:lnTo>
                <a:lnTo>
                  <a:pt x="628" y="386"/>
                </a:lnTo>
                <a:lnTo>
                  <a:pt x="632" y="392"/>
                </a:lnTo>
                <a:lnTo>
                  <a:pt x="636" y="402"/>
                </a:lnTo>
                <a:lnTo>
                  <a:pt x="640" y="404"/>
                </a:lnTo>
                <a:lnTo>
                  <a:pt x="646" y="408"/>
                </a:lnTo>
                <a:lnTo>
                  <a:pt x="660" y="410"/>
                </a:lnTo>
                <a:lnTo>
                  <a:pt x="664" y="410"/>
                </a:lnTo>
                <a:close/>
              </a:path>
            </a:pathLst>
          </a:custGeom>
          <a:solidFill>
            <a:srgbClr val="CEEAB0"/>
          </a:solidFill>
          <a:ln w="3175" cmpd="sng">
            <a:solidFill>
              <a:srgbClr val="808080"/>
            </a:solidFill>
            <a:round/>
            <a:headEnd/>
            <a:tailEnd/>
          </a:ln>
        </p:spPr>
        <p:txBody>
          <a:bodyPr/>
          <a:lstStyle/>
          <a:p>
            <a:endParaRPr lang="en-US" dirty="0"/>
          </a:p>
        </p:txBody>
      </p:sp>
      <p:sp>
        <p:nvSpPr>
          <p:cNvPr id="2074" name="Freeform 1068"/>
          <p:cNvSpPr>
            <a:spLocks/>
          </p:cNvSpPr>
          <p:nvPr/>
        </p:nvSpPr>
        <p:spPr bwMode="auto">
          <a:xfrm>
            <a:off x="5024438" y="3000375"/>
            <a:ext cx="1168400" cy="584200"/>
          </a:xfrm>
          <a:custGeom>
            <a:avLst/>
            <a:gdLst>
              <a:gd name="T0" fmla="*/ 2147483647 w 736"/>
              <a:gd name="T1" fmla="*/ 2147483647 h 368"/>
              <a:gd name="T2" fmla="*/ 2147483647 w 736"/>
              <a:gd name="T3" fmla="*/ 2147483647 h 368"/>
              <a:gd name="T4" fmla="*/ 2147483647 w 736"/>
              <a:gd name="T5" fmla="*/ 2147483647 h 368"/>
              <a:gd name="T6" fmla="*/ 2147483647 w 736"/>
              <a:gd name="T7" fmla="*/ 2147483647 h 368"/>
              <a:gd name="T8" fmla="*/ 2147483647 w 736"/>
              <a:gd name="T9" fmla="*/ 2147483647 h 368"/>
              <a:gd name="T10" fmla="*/ 2147483647 w 736"/>
              <a:gd name="T11" fmla="*/ 2147483647 h 368"/>
              <a:gd name="T12" fmla="*/ 2147483647 w 736"/>
              <a:gd name="T13" fmla="*/ 2147483647 h 368"/>
              <a:gd name="T14" fmla="*/ 2147483647 w 736"/>
              <a:gd name="T15" fmla="*/ 2147483647 h 368"/>
              <a:gd name="T16" fmla="*/ 2147483647 w 736"/>
              <a:gd name="T17" fmla="*/ 2147483647 h 368"/>
              <a:gd name="T18" fmla="*/ 2147483647 w 736"/>
              <a:gd name="T19" fmla="*/ 2147483647 h 368"/>
              <a:gd name="T20" fmla="*/ 2147483647 w 736"/>
              <a:gd name="T21" fmla="*/ 2147483647 h 368"/>
              <a:gd name="T22" fmla="*/ 2147483647 w 736"/>
              <a:gd name="T23" fmla="*/ 2147483647 h 368"/>
              <a:gd name="T24" fmla="*/ 2147483647 w 736"/>
              <a:gd name="T25" fmla="*/ 2147483647 h 368"/>
              <a:gd name="T26" fmla="*/ 2147483647 w 736"/>
              <a:gd name="T27" fmla="*/ 2147483647 h 368"/>
              <a:gd name="T28" fmla="*/ 2147483647 w 736"/>
              <a:gd name="T29" fmla="*/ 2147483647 h 368"/>
              <a:gd name="T30" fmla="*/ 2147483647 w 736"/>
              <a:gd name="T31" fmla="*/ 2147483647 h 368"/>
              <a:gd name="T32" fmla="*/ 2147483647 w 736"/>
              <a:gd name="T33" fmla="*/ 2147483647 h 368"/>
              <a:gd name="T34" fmla="*/ 2147483647 w 736"/>
              <a:gd name="T35" fmla="*/ 2147483647 h 368"/>
              <a:gd name="T36" fmla="*/ 2147483647 w 736"/>
              <a:gd name="T37" fmla="*/ 2147483647 h 368"/>
              <a:gd name="T38" fmla="*/ 2147483647 w 736"/>
              <a:gd name="T39" fmla="*/ 2147483647 h 368"/>
              <a:gd name="T40" fmla="*/ 2147483647 w 736"/>
              <a:gd name="T41" fmla="*/ 2147483647 h 368"/>
              <a:gd name="T42" fmla="*/ 2147483647 w 736"/>
              <a:gd name="T43" fmla="*/ 0 h 368"/>
              <a:gd name="T44" fmla="*/ 2147483647 w 736"/>
              <a:gd name="T45" fmla="*/ 2147483647 h 368"/>
              <a:gd name="T46" fmla="*/ 2147483647 w 736"/>
              <a:gd name="T47" fmla="*/ 2147483647 h 368"/>
              <a:gd name="T48" fmla="*/ 2147483647 w 736"/>
              <a:gd name="T49" fmla="*/ 2147483647 h 368"/>
              <a:gd name="T50" fmla="*/ 2147483647 w 736"/>
              <a:gd name="T51" fmla="*/ 2147483647 h 368"/>
              <a:gd name="T52" fmla="*/ 2147483647 w 736"/>
              <a:gd name="T53" fmla="*/ 2147483647 h 368"/>
              <a:gd name="T54" fmla="*/ 2147483647 w 736"/>
              <a:gd name="T55" fmla="*/ 2147483647 h 368"/>
              <a:gd name="T56" fmla="*/ 2147483647 w 736"/>
              <a:gd name="T57" fmla="*/ 2147483647 h 368"/>
              <a:gd name="T58" fmla="*/ 2147483647 w 736"/>
              <a:gd name="T59" fmla="*/ 2147483647 h 368"/>
              <a:gd name="T60" fmla="*/ 2147483647 w 736"/>
              <a:gd name="T61" fmla="*/ 2147483647 h 368"/>
              <a:gd name="T62" fmla="*/ 2147483647 w 736"/>
              <a:gd name="T63" fmla="*/ 2147483647 h 368"/>
              <a:gd name="T64" fmla="*/ 2147483647 w 736"/>
              <a:gd name="T65" fmla="*/ 2147483647 h 368"/>
              <a:gd name="T66" fmla="*/ 2147483647 w 736"/>
              <a:gd name="T67" fmla="*/ 2147483647 h 368"/>
              <a:gd name="T68" fmla="*/ 2147483647 w 736"/>
              <a:gd name="T69" fmla="*/ 2147483647 h 368"/>
              <a:gd name="T70" fmla="*/ 2147483647 w 736"/>
              <a:gd name="T71" fmla="*/ 2147483647 h 368"/>
              <a:gd name="T72" fmla="*/ 2147483647 w 736"/>
              <a:gd name="T73" fmla="*/ 2147483647 h 368"/>
              <a:gd name="T74" fmla="*/ 2147483647 w 736"/>
              <a:gd name="T75" fmla="*/ 2147483647 h 368"/>
              <a:gd name="T76" fmla="*/ 2147483647 w 736"/>
              <a:gd name="T77" fmla="*/ 2147483647 h 368"/>
              <a:gd name="T78" fmla="*/ 2147483647 w 736"/>
              <a:gd name="T79" fmla="*/ 2147483647 h 368"/>
              <a:gd name="T80" fmla="*/ 2147483647 w 736"/>
              <a:gd name="T81" fmla="*/ 2147483647 h 368"/>
              <a:gd name="T82" fmla="*/ 2147483647 w 736"/>
              <a:gd name="T83" fmla="*/ 2147483647 h 368"/>
              <a:gd name="T84" fmla="*/ 2147483647 w 736"/>
              <a:gd name="T85" fmla="*/ 2147483647 h 368"/>
              <a:gd name="T86" fmla="*/ 2147483647 w 736"/>
              <a:gd name="T87" fmla="*/ 2147483647 h 368"/>
              <a:gd name="T88" fmla="*/ 2147483647 w 736"/>
              <a:gd name="T89" fmla="*/ 2147483647 h 368"/>
              <a:gd name="T90" fmla="*/ 2147483647 w 736"/>
              <a:gd name="T91" fmla="*/ 2147483647 h 368"/>
              <a:gd name="T92" fmla="*/ 2147483647 w 736"/>
              <a:gd name="T93" fmla="*/ 2147483647 h 368"/>
              <a:gd name="T94" fmla="*/ 2147483647 w 736"/>
              <a:gd name="T95" fmla="*/ 2147483647 h 368"/>
              <a:gd name="T96" fmla="*/ 2147483647 w 736"/>
              <a:gd name="T97" fmla="*/ 2147483647 h 368"/>
              <a:gd name="T98" fmla="*/ 2147483647 w 736"/>
              <a:gd name="T99" fmla="*/ 2147483647 h 368"/>
              <a:gd name="T100" fmla="*/ 2147483647 w 736"/>
              <a:gd name="T101" fmla="*/ 2147483647 h 368"/>
              <a:gd name="T102" fmla="*/ 2147483647 w 736"/>
              <a:gd name="T103" fmla="*/ 2147483647 h 368"/>
              <a:gd name="T104" fmla="*/ 2147483647 w 736"/>
              <a:gd name="T105" fmla="*/ 2147483647 h 3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36" h="368">
                <a:moveTo>
                  <a:pt x="736" y="366"/>
                </a:moveTo>
                <a:lnTo>
                  <a:pt x="654" y="366"/>
                </a:lnTo>
                <a:lnTo>
                  <a:pt x="638" y="368"/>
                </a:lnTo>
                <a:lnTo>
                  <a:pt x="624" y="368"/>
                </a:lnTo>
                <a:lnTo>
                  <a:pt x="620" y="368"/>
                </a:lnTo>
                <a:lnTo>
                  <a:pt x="610" y="368"/>
                </a:lnTo>
                <a:lnTo>
                  <a:pt x="600" y="368"/>
                </a:lnTo>
                <a:lnTo>
                  <a:pt x="592" y="368"/>
                </a:lnTo>
                <a:lnTo>
                  <a:pt x="564" y="366"/>
                </a:lnTo>
                <a:lnTo>
                  <a:pt x="558" y="366"/>
                </a:lnTo>
                <a:lnTo>
                  <a:pt x="546" y="366"/>
                </a:lnTo>
                <a:lnTo>
                  <a:pt x="542" y="366"/>
                </a:lnTo>
                <a:lnTo>
                  <a:pt x="518" y="366"/>
                </a:lnTo>
                <a:lnTo>
                  <a:pt x="498" y="366"/>
                </a:lnTo>
                <a:lnTo>
                  <a:pt x="490" y="366"/>
                </a:lnTo>
                <a:lnTo>
                  <a:pt x="486" y="366"/>
                </a:lnTo>
                <a:lnTo>
                  <a:pt x="474" y="366"/>
                </a:lnTo>
                <a:lnTo>
                  <a:pt x="456" y="366"/>
                </a:lnTo>
                <a:lnTo>
                  <a:pt x="436" y="366"/>
                </a:lnTo>
                <a:lnTo>
                  <a:pt x="434" y="366"/>
                </a:lnTo>
                <a:lnTo>
                  <a:pt x="430" y="366"/>
                </a:lnTo>
                <a:lnTo>
                  <a:pt x="414" y="366"/>
                </a:lnTo>
                <a:lnTo>
                  <a:pt x="406" y="364"/>
                </a:lnTo>
                <a:lnTo>
                  <a:pt x="398" y="364"/>
                </a:lnTo>
                <a:lnTo>
                  <a:pt x="380" y="364"/>
                </a:lnTo>
                <a:lnTo>
                  <a:pt x="354" y="364"/>
                </a:lnTo>
                <a:lnTo>
                  <a:pt x="350" y="364"/>
                </a:lnTo>
                <a:lnTo>
                  <a:pt x="338" y="364"/>
                </a:lnTo>
                <a:lnTo>
                  <a:pt x="334" y="364"/>
                </a:lnTo>
                <a:lnTo>
                  <a:pt x="320" y="364"/>
                </a:lnTo>
                <a:lnTo>
                  <a:pt x="314" y="364"/>
                </a:lnTo>
                <a:lnTo>
                  <a:pt x="306" y="362"/>
                </a:lnTo>
                <a:lnTo>
                  <a:pt x="300" y="362"/>
                </a:lnTo>
                <a:lnTo>
                  <a:pt x="292" y="362"/>
                </a:lnTo>
                <a:lnTo>
                  <a:pt x="282" y="362"/>
                </a:lnTo>
                <a:lnTo>
                  <a:pt x="272" y="362"/>
                </a:lnTo>
                <a:lnTo>
                  <a:pt x="258" y="362"/>
                </a:lnTo>
                <a:lnTo>
                  <a:pt x="242" y="360"/>
                </a:lnTo>
                <a:lnTo>
                  <a:pt x="204" y="358"/>
                </a:lnTo>
                <a:lnTo>
                  <a:pt x="200" y="358"/>
                </a:lnTo>
                <a:lnTo>
                  <a:pt x="158" y="358"/>
                </a:lnTo>
                <a:lnTo>
                  <a:pt x="140" y="356"/>
                </a:lnTo>
                <a:lnTo>
                  <a:pt x="126" y="356"/>
                </a:lnTo>
                <a:lnTo>
                  <a:pt x="114" y="354"/>
                </a:lnTo>
                <a:lnTo>
                  <a:pt x="104" y="354"/>
                </a:lnTo>
                <a:lnTo>
                  <a:pt x="96" y="354"/>
                </a:lnTo>
                <a:lnTo>
                  <a:pt x="72" y="352"/>
                </a:lnTo>
                <a:lnTo>
                  <a:pt x="64" y="352"/>
                </a:lnTo>
                <a:lnTo>
                  <a:pt x="52" y="352"/>
                </a:lnTo>
                <a:lnTo>
                  <a:pt x="46" y="352"/>
                </a:lnTo>
                <a:lnTo>
                  <a:pt x="40" y="352"/>
                </a:lnTo>
                <a:lnTo>
                  <a:pt x="36" y="350"/>
                </a:lnTo>
                <a:lnTo>
                  <a:pt x="0" y="348"/>
                </a:lnTo>
                <a:lnTo>
                  <a:pt x="8" y="238"/>
                </a:lnTo>
                <a:lnTo>
                  <a:pt x="10" y="206"/>
                </a:lnTo>
                <a:lnTo>
                  <a:pt x="12" y="184"/>
                </a:lnTo>
                <a:lnTo>
                  <a:pt x="12" y="176"/>
                </a:lnTo>
                <a:lnTo>
                  <a:pt x="12" y="162"/>
                </a:lnTo>
                <a:lnTo>
                  <a:pt x="18" y="76"/>
                </a:lnTo>
                <a:lnTo>
                  <a:pt x="18" y="68"/>
                </a:lnTo>
                <a:lnTo>
                  <a:pt x="20" y="56"/>
                </a:lnTo>
                <a:lnTo>
                  <a:pt x="20" y="40"/>
                </a:lnTo>
                <a:lnTo>
                  <a:pt x="22" y="30"/>
                </a:lnTo>
                <a:lnTo>
                  <a:pt x="24" y="6"/>
                </a:lnTo>
                <a:lnTo>
                  <a:pt x="24" y="0"/>
                </a:lnTo>
                <a:lnTo>
                  <a:pt x="26" y="0"/>
                </a:lnTo>
                <a:lnTo>
                  <a:pt x="40" y="0"/>
                </a:lnTo>
                <a:lnTo>
                  <a:pt x="44" y="2"/>
                </a:lnTo>
                <a:lnTo>
                  <a:pt x="46" y="2"/>
                </a:lnTo>
                <a:lnTo>
                  <a:pt x="50" y="2"/>
                </a:lnTo>
                <a:lnTo>
                  <a:pt x="52" y="2"/>
                </a:lnTo>
                <a:lnTo>
                  <a:pt x="56" y="2"/>
                </a:lnTo>
                <a:lnTo>
                  <a:pt x="60" y="2"/>
                </a:lnTo>
                <a:lnTo>
                  <a:pt x="64" y="2"/>
                </a:lnTo>
                <a:lnTo>
                  <a:pt x="70" y="2"/>
                </a:lnTo>
                <a:lnTo>
                  <a:pt x="82" y="2"/>
                </a:lnTo>
                <a:lnTo>
                  <a:pt x="96" y="4"/>
                </a:lnTo>
                <a:lnTo>
                  <a:pt x="104" y="4"/>
                </a:lnTo>
                <a:lnTo>
                  <a:pt x="112" y="4"/>
                </a:lnTo>
                <a:lnTo>
                  <a:pt x="120" y="4"/>
                </a:lnTo>
                <a:lnTo>
                  <a:pt x="128" y="6"/>
                </a:lnTo>
                <a:lnTo>
                  <a:pt x="132" y="6"/>
                </a:lnTo>
                <a:lnTo>
                  <a:pt x="136" y="6"/>
                </a:lnTo>
                <a:lnTo>
                  <a:pt x="152" y="6"/>
                </a:lnTo>
                <a:lnTo>
                  <a:pt x="156" y="8"/>
                </a:lnTo>
                <a:lnTo>
                  <a:pt x="162" y="8"/>
                </a:lnTo>
                <a:lnTo>
                  <a:pt x="208" y="8"/>
                </a:lnTo>
                <a:lnTo>
                  <a:pt x="216" y="10"/>
                </a:lnTo>
                <a:lnTo>
                  <a:pt x="266" y="12"/>
                </a:lnTo>
                <a:lnTo>
                  <a:pt x="280" y="12"/>
                </a:lnTo>
                <a:lnTo>
                  <a:pt x="292" y="12"/>
                </a:lnTo>
                <a:lnTo>
                  <a:pt x="302" y="12"/>
                </a:lnTo>
                <a:lnTo>
                  <a:pt x="308" y="14"/>
                </a:lnTo>
                <a:lnTo>
                  <a:pt x="316" y="14"/>
                </a:lnTo>
                <a:lnTo>
                  <a:pt x="324" y="14"/>
                </a:lnTo>
                <a:lnTo>
                  <a:pt x="330" y="14"/>
                </a:lnTo>
                <a:lnTo>
                  <a:pt x="338" y="14"/>
                </a:lnTo>
                <a:lnTo>
                  <a:pt x="344" y="14"/>
                </a:lnTo>
                <a:lnTo>
                  <a:pt x="350" y="14"/>
                </a:lnTo>
                <a:lnTo>
                  <a:pt x="362" y="14"/>
                </a:lnTo>
                <a:lnTo>
                  <a:pt x="366" y="14"/>
                </a:lnTo>
                <a:lnTo>
                  <a:pt x="376" y="14"/>
                </a:lnTo>
                <a:lnTo>
                  <a:pt x="382" y="14"/>
                </a:lnTo>
                <a:lnTo>
                  <a:pt x="386" y="14"/>
                </a:lnTo>
                <a:lnTo>
                  <a:pt x="394" y="14"/>
                </a:lnTo>
                <a:lnTo>
                  <a:pt x="400" y="16"/>
                </a:lnTo>
                <a:lnTo>
                  <a:pt x="408" y="16"/>
                </a:lnTo>
                <a:lnTo>
                  <a:pt x="416" y="16"/>
                </a:lnTo>
                <a:lnTo>
                  <a:pt x="420" y="16"/>
                </a:lnTo>
                <a:lnTo>
                  <a:pt x="424" y="16"/>
                </a:lnTo>
                <a:lnTo>
                  <a:pt x="434" y="16"/>
                </a:lnTo>
                <a:lnTo>
                  <a:pt x="456" y="16"/>
                </a:lnTo>
                <a:lnTo>
                  <a:pt x="480" y="16"/>
                </a:lnTo>
                <a:lnTo>
                  <a:pt x="482" y="16"/>
                </a:lnTo>
                <a:lnTo>
                  <a:pt x="498" y="16"/>
                </a:lnTo>
                <a:lnTo>
                  <a:pt x="508" y="18"/>
                </a:lnTo>
                <a:lnTo>
                  <a:pt x="516" y="18"/>
                </a:lnTo>
                <a:lnTo>
                  <a:pt x="520" y="18"/>
                </a:lnTo>
                <a:lnTo>
                  <a:pt x="534" y="18"/>
                </a:lnTo>
                <a:lnTo>
                  <a:pt x="538" y="18"/>
                </a:lnTo>
                <a:lnTo>
                  <a:pt x="562" y="18"/>
                </a:lnTo>
                <a:lnTo>
                  <a:pt x="574" y="18"/>
                </a:lnTo>
                <a:lnTo>
                  <a:pt x="580" y="18"/>
                </a:lnTo>
                <a:lnTo>
                  <a:pt x="586" y="18"/>
                </a:lnTo>
                <a:lnTo>
                  <a:pt x="592" y="18"/>
                </a:lnTo>
                <a:lnTo>
                  <a:pt x="598" y="18"/>
                </a:lnTo>
                <a:lnTo>
                  <a:pt x="632" y="18"/>
                </a:lnTo>
                <a:lnTo>
                  <a:pt x="664" y="18"/>
                </a:lnTo>
                <a:lnTo>
                  <a:pt x="666" y="18"/>
                </a:lnTo>
                <a:lnTo>
                  <a:pt x="668" y="20"/>
                </a:lnTo>
                <a:lnTo>
                  <a:pt x="682" y="32"/>
                </a:lnTo>
                <a:lnTo>
                  <a:pt x="686" y="32"/>
                </a:lnTo>
                <a:lnTo>
                  <a:pt x="690" y="32"/>
                </a:lnTo>
                <a:lnTo>
                  <a:pt x="692" y="28"/>
                </a:lnTo>
                <a:lnTo>
                  <a:pt x="700" y="28"/>
                </a:lnTo>
                <a:lnTo>
                  <a:pt x="706" y="38"/>
                </a:lnTo>
                <a:lnTo>
                  <a:pt x="708" y="48"/>
                </a:lnTo>
                <a:lnTo>
                  <a:pt x="704" y="48"/>
                </a:lnTo>
                <a:lnTo>
                  <a:pt x="700" y="48"/>
                </a:lnTo>
                <a:lnTo>
                  <a:pt x="698" y="48"/>
                </a:lnTo>
                <a:lnTo>
                  <a:pt x="684" y="68"/>
                </a:lnTo>
                <a:lnTo>
                  <a:pt x="686" y="74"/>
                </a:lnTo>
                <a:lnTo>
                  <a:pt x="692" y="80"/>
                </a:lnTo>
                <a:lnTo>
                  <a:pt x="700" y="88"/>
                </a:lnTo>
                <a:lnTo>
                  <a:pt x="704" y="94"/>
                </a:lnTo>
                <a:lnTo>
                  <a:pt x="706" y="98"/>
                </a:lnTo>
                <a:lnTo>
                  <a:pt x="712" y="110"/>
                </a:lnTo>
                <a:lnTo>
                  <a:pt x="720" y="112"/>
                </a:lnTo>
                <a:lnTo>
                  <a:pt x="722" y="114"/>
                </a:lnTo>
                <a:lnTo>
                  <a:pt x="734" y="120"/>
                </a:lnTo>
                <a:lnTo>
                  <a:pt x="734" y="206"/>
                </a:lnTo>
                <a:lnTo>
                  <a:pt x="734" y="266"/>
                </a:lnTo>
                <a:lnTo>
                  <a:pt x="736" y="274"/>
                </a:lnTo>
                <a:lnTo>
                  <a:pt x="736" y="284"/>
                </a:lnTo>
                <a:lnTo>
                  <a:pt x="736" y="310"/>
                </a:lnTo>
                <a:lnTo>
                  <a:pt x="736" y="334"/>
                </a:lnTo>
                <a:lnTo>
                  <a:pt x="736" y="346"/>
                </a:lnTo>
                <a:lnTo>
                  <a:pt x="736" y="350"/>
                </a:lnTo>
                <a:lnTo>
                  <a:pt x="736" y="366"/>
                </a:lnTo>
                <a:close/>
              </a:path>
            </a:pathLst>
          </a:custGeom>
          <a:solidFill>
            <a:srgbClr val="CEEAB0"/>
          </a:solidFill>
          <a:ln w="3175" cmpd="sng">
            <a:solidFill>
              <a:srgbClr val="808080"/>
            </a:solidFill>
            <a:round/>
            <a:headEnd/>
            <a:tailEnd/>
          </a:ln>
        </p:spPr>
        <p:txBody>
          <a:bodyPr/>
          <a:lstStyle/>
          <a:p>
            <a:endParaRPr lang="en-US" dirty="0"/>
          </a:p>
        </p:txBody>
      </p:sp>
      <p:sp>
        <p:nvSpPr>
          <p:cNvPr id="2075" name="Freeform 1069"/>
          <p:cNvSpPr>
            <a:spLocks/>
          </p:cNvSpPr>
          <p:nvPr/>
        </p:nvSpPr>
        <p:spPr bwMode="auto">
          <a:xfrm>
            <a:off x="9028114" y="2727326"/>
            <a:ext cx="168275" cy="257175"/>
          </a:xfrm>
          <a:custGeom>
            <a:avLst/>
            <a:gdLst>
              <a:gd name="T0" fmla="*/ 2147483647 w 106"/>
              <a:gd name="T1" fmla="*/ 2147483647 h 162"/>
              <a:gd name="T2" fmla="*/ 2147483647 w 106"/>
              <a:gd name="T3" fmla="*/ 2147483647 h 162"/>
              <a:gd name="T4" fmla="*/ 2147483647 w 106"/>
              <a:gd name="T5" fmla="*/ 2147483647 h 162"/>
              <a:gd name="T6" fmla="*/ 2147483647 w 106"/>
              <a:gd name="T7" fmla="*/ 2147483647 h 162"/>
              <a:gd name="T8" fmla="*/ 2147483647 w 106"/>
              <a:gd name="T9" fmla="*/ 2147483647 h 162"/>
              <a:gd name="T10" fmla="*/ 2147483647 w 106"/>
              <a:gd name="T11" fmla="*/ 2147483647 h 162"/>
              <a:gd name="T12" fmla="*/ 2147483647 w 106"/>
              <a:gd name="T13" fmla="*/ 2147483647 h 162"/>
              <a:gd name="T14" fmla="*/ 2147483647 w 106"/>
              <a:gd name="T15" fmla="*/ 2147483647 h 162"/>
              <a:gd name="T16" fmla="*/ 2147483647 w 106"/>
              <a:gd name="T17" fmla="*/ 2147483647 h 162"/>
              <a:gd name="T18" fmla="*/ 2147483647 w 106"/>
              <a:gd name="T19" fmla="*/ 2147483647 h 162"/>
              <a:gd name="T20" fmla="*/ 2147483647 w 106"/>
              <a:gd name="T21" fmla="*/ 2147483647 h 162"/>
              <a:gd name="T22" fmla="*/ 2147483647 w 106"/>
              <a:gd name="T23" fmla="*/ 2147483647 h 162"/>
              <a:gd name="T24" fmla="*/ 2147483647 w 106"/>
              <a:gd name="T25" fmla="*/ 2147483647 h 162"/>
              <a:gd name="T26" fmla="*/ 2147483647 w 106"/>
              <a:gd name="T27" fmla="*/ 2147483647 h 162"/>
              <a:gd name="T28" fmla="*/ 2147483647 w 106"/>
              <a:gd name="T29" fmla="*/ 2147483647 h 162"/>
              <a:gd name="T30" fmla="*/ 2147483647 w 106"/>
              <a:gd name="T31" fmla="*/ 2147483647 h 162"/>
              <a:gd name="T32" fmla="*/ 2147483647 w 106"/>
              <a:gd name="T33" fmla="*/ 2147483647 h 162"/>
              <a:gd name="T34" fmla="*/ 2147483647 w 106"/>
              <a:gd name="T35" fmla="*/ 2147483647 h 162"/>
              <a:gd name="T36" fmla="*/ 2147483647 w 106"/>
              <a:gd name="T37" fmla="*/ 2147483647 h 162"/>
              <a:gd name="T38" fmla="*/ 2147483647 w 106"/>
              <a:gd name="T39" fmla="*/ 2147483647 h 162"/>
              <a:gd name="T40" fmla="*/ 2147483647 w 106"/>
              <a:gd name="T41" fmla="*/ 2147483647 h 162"/>
              <a:gd name="T42" fmla="*/ 2147483647 w 106"/>
              <a:gd name="T43" fmla="*/ 2147483647 h 162"/>
              <a:gd name="T44" fmla="*/ 2147483647 w 106"/>
              <a:gd name="T45" fmla="*/ 2147483647 h 162"/>
              <a:gd name="T46" fmla="*/ 2147483647 w 106"/>
              <a:gd name="T47" fmla="*/ 2147483647 h 162"/>
              <a:gd name="T48" fmla="*/ 2147483647 w 106"/>
              <a:gd name="T49" fmla="*/ 2147483647 h 162"/>
              <a:gd name="T50" fmla="*/ 2147483647 w 106"/>
              <a:gd name="T51" fmla="*/ 2147483647 h 162"/>
              <a:gd name="T52" fmla="*/ 2147483647 w 106"/>
              <a:gd name="T53" fmla="*/ 2147483647 h 162"/>
              <a:gd name="T54" fmla="*/ 2147483647 w 106"/>
              <a:gd name="T55" fmla="*/ 2147483647 h 162"/>
              <a:gd name="T56" fmla="*/ 2147483647 w 106"/>
              <a:gd name="T57" fmla="*/ 2147483647 h 162"/>
              <a:gd name="T58" fmla="*/ 2147483647 w 106"/>
              <a:gd name="T59" fmla="*/ 2147483647 h 162"/>
              <a:gd name="T60" fmla="*/ 2147483647 w 106"/>
              <a:gd name="T61" fmla="*/ 2147483647 h 162"/>
              <a:gd name="T62" fmla="*/ 2147483647 w 106"/>
              <a:gd name="T63" fmla="*/ 2147483647 h 162"/>
              <a:gd name="T64" fmla="*/ 2147483647 w 106"/>
              <a:gd name="T65" fmla="*/ 2147483647 h 162"/>
              <a:gd name="T66" fmla="*/ 2147483647 w 106"/>
              <a:gd name="T67" fmla="*/ 2147483647 h 162"/>
              <a:gd name="T68" fmla="*/ 2147483647 w 106"/>
              <a:gd name="T69" fmla="*/ 2147483647 h 162"/>
              <a:gd name="T70" fmla="*/ 2147483647 w 106"/>
              <a:gd name="T71" fmla="*/ 2147483647 h 162"/>
              <a:gd name="T72" fmla="*/ 2147483647 w 106"/>
              <a:gd name="T73" fmla="*/ 2147483647 h 162"/>
              <a:gd name="T74" fmla="*/ 2147483647 w 106"/>
              <a:gd name="T75" fmla="*/ 2147483647 h 162"/>
              <a:gd name="T76" fmla="*/ 2147483647 w 106"/>
              <a:gd name="T77" fmla="*/ 2147483647 h 162"/>
              <a:gd name="T78" fmla="*/ 2147483647 w 106"/>
              <a:gd name="T79" fmla="*/ 2147483647 h 162"/>
              <a:gd name="T80" fmla="*/ 0 w 106"/>
              <a:gd name="T81" fmla="*/ 2147483647 h 162"/>
              <a:gd name="T82" fmla="*/ 2147483647 w 106"/>
              <a:gd name="T83" fmla="*/ 2147483647 h 162"/>
              <a:gd name="T84" fmla="*/ 2147483647 w 106"/>
              <a:gd name="T85" fmla="*/ 2147483647 h 162"/>
              <a:gd name="T86" fmla="*/ 2147483647 w 106"/>
              <a:gd name="T87" fmla="*/ 2147483647 h 162"/>
              <a:gd name="T88" fmla="*/ 2147483647 w 106"/>
              <a:gd name="T89" fmla="*/ 2147483647 h 162"/>
              <a:gd name="T90" fmla="*/ 2147483647 w 106"/>
              <a:gd name="T91" fmla="*/ 2147483647 h 162"/>
              <a:gd name="T92" fmla="*/ 2147483647 w 106"/>
              <a:gd name="T93" fmla="*/ 2147483647 h 162"/>
              <a:gd name="T94" fmla="*/ 2147483647 w 106"/>
              <a:gd name="T95" fmla="*/ 2147483647 h 162"/>
              <a:gd name="T96" fmla="*/ 2147483647 w 106"/>
              <a:gd name="T97" fmla="*/ 2147483647 h 162"/>
              <a:gd name="T98" fmla="*/ 2147483647 w 106"/>
              <a:gd name="T99" fmla="*/ 2147483647 h 162"/>
              <a:gd name="T100" fmla="*/ 2147483647 w 106"/>
              <a:gd name="T101" fmla="*/ 2147483647 h 162"/>
              <a:gd name="T102" fmla="*/ 2147483647 w 106"/>
              <a:gd name="T103" fmla="*/ 0 h 162"/>
              <a:gd name="T104" fmla="*/ 2147483647 w 106"/>
              <a:gd name="T105" fmla="*/ 0 h 162"/>
              <a:gd name="T106" fmla="*/ 2147483647 w 106"/>
              <a:gd name="T107" fmla="*/ 0 h 162"/>
              <a:gd name="T108" fmla="*/ 2147483647 w 106"/>
              <a:gd name="T109" fmla="*/ 0 h 162"/>
              <a:gd name="T110" fmla="*/ 2147483647 w 106"/>
              <a:gd name="T111" fmla="*/ 2147483647 h 1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06" h="162">
                <a:moveTo>
                  <a:pt x="32" y="2"/>
                </a:moveTo>
                <a:lnTo>
                  <a:pt x="30" y="6"/>
                </a:lnTo>
                <a:lnTo>
                  <a:pt x="22" y="24"/>
                </a:lnTo>
                <a:lnTo>
                  <a:pt x="20" y="30"/>
                </a:lnTo>
                <a:lnTo>
                  <a:pt x="28" y="46"/>
                </a:lnTo>
                <a:lnTo>
                  <a:pt x="34" y="50"/>
                </a:lnTo>
                <a:lnTo>
                  <a:pt x="44" y="60"/>
                </a:lnTo>
                <a:lnTo>
                  <a:pt x="50" y="66"/>
                </a:lnTo>
                <a:lnTo>
                  <a:pt x="52" y="72"/>
                </a:lnTo>
                <a:lnTo>
                  <a:pt x="52" y="78"/>
                </a:lnTo>
                <a:lnTo>
                  <a:pt x="54" y="86"/>
                </a:lnTo>
                <a:lnTo>
                  <a:pt x="68" y="102"/>
                </a:lnTo>
                <a:lnTo>
                  <a:pt x="82" y="112"/>
                </a:lnTo>
                <a:lnTo>
                  <a:pt x="90" y="124"/>
                </a:lnTo>
                <a:lnTo>
                  <a:pt x="86" y="136"/>
                </a:lnTo>
                <a:lnTo>
                  <a:pt x="90" y="138"/>
                </a:lnTo>
                <a:lnTo>
                  <a:pt x="92" y="136"/>
                </a:lnTo>
                <a:lnTo>
                  <a:pt x="100" y="134"/>
                </a:lnTo>
                <a:lnTo>
                  <a:pt x="106" y="146"/>
                </a:lnTo>
                <a:lnTo>
                  <a:pt x="106" y="148"/>
                </a:lnTo>
                <a:lnTo>
                  <a:pt x="106" y="150"/>
                </a:lnTo>
                <a:lnTo>
                  <a:pt x="104" y="150"/>
                </a:lnTo>
                <a:lnTo>
                  <a:pt x="102" y="150"/>
                </a:lnTo>
                <a:lnTo>
                  <a:pt x="96" y="150"/>
                </a:lnTo>
                <a:lnTo>
                  <a:pt x="86" y="154"/>
                </a:lnTo>
                <a:lnTo>
                  <a:pt x="68" y="158"/>
                </a:lnTo>
                <a:lnTo>
                  <a:pt x="66" y="158"/>
                </a:lnTo>
                <a:lnTo>
                  <a:pt x="50" y="162"/>
                </a:lnTo>
                <a:lnTo>
                  <a:pt x="42" y="162"/>
                </a:lnTo>
                <a:lnTo>
                  <a:pt x="30" y="120"/>
                </a:lnTo>
                <a:lnTo>
                  <a:pt x="30" y="116"/>
                </a:lnTo>
                <a:lnTo>
                  <a:pt x="28" y="112"/>
                </a:lnTo>
                <a:lnTo>
                  <a:pt x="24" y="98"/>
                </a:lnTo>
                <a:lnTo>
                  <a:pt x="22" y="92"/>
                </a:lnTo>
                <a:lnTo>
                  <a:pt x="22" y="88"/>
                </a:lnTo>
                <a:lnTo>
                  <a:pt x="20" y="86"/>
                </a:lnTo>
                <a:lnTo>
                  <a:pt x="16" y="74"/>
                </a:lnTo>
                <a:lnTo>
                  <a:pt x="12" y="60"/>
                </a:lnTo>
                <a:lnTo>
                  <a:pt x="12" y="56"/>
                </a:lnTo>
                <a:lnTo>
                  <a:pt x="2" y="28"/>
                </a:lnTo>
                <a:lnTo>
                  <a:pt x="0" y="20"/>
                </a:lnTo>
                <a:lnTo>
                  <a:pt x="2" y="20"/>
                </a:lnTo>
                <a:lnTo>
                  <a:pt x="2" y="18"/>
                </a:lnTo>
                <a:lnTo>
                  <a:pt x="2" y="14"/>
                </a:lnTo>
                <a:lnTo>
                  <a:pt x="4" y="12"/>
                </a:lnTo>
                <a:lnTo>
                  <a:pt x="4" y="10"/>
                </a:lnTo>
                <a:lnTo>
                  <a:pt x="6" y="6"/>
                </a:lnTo>
                <a:lnTo>
                  <a:pt x="8" y="4"/>
                </a:lnTo>
                <a:lnTo>
                  <a:pt x="10" y="4"/>
                </a:lnTo>
                <a:lnTo>
                  <a:pt x="12" y="2"/>
                </a:lnTo>
                <a:lnTo>
                  <a:pt x="16" y="2"/>
                </a:lnTo>
                <a:lnTo>
                  <a:pt x="18" y="0"/>
                </a:lnTo>
                <a:lnTo>
                  <a:pt x="22" y="0"/>
                </a:lnTo>
                <a:lnTo>
                  <a:pt x="24" y="0"/>
                </a:lnTo>
                <a:lnTo>
                  <a:pt x="28" y="0"/>
                </a:lnTo>
                <a:lnTo>
                  <a:pt x="32" y="2"/>
                </a:lnTo>
                <a:close/>
              </a:path>
            </a:pathLst>
          </a:custGeom>
          <a:solidFill>
            <a:srgbClr val="CDEAFF"/>
          </a:solidFill>
          <a:ln w="3175" cmpd="sng">
            <a:solidFill>
              <a:srgbClr val="808080"/>
            </a:solidFill>
            <a:round/>
            <a:headEnd/>
            <a:tailEnd/>
          </a:ln>
        </p:spPr>
        <p:txBody>
          <a:bodyPr/>
          <a:lstStyle/>
          <a:p>
            <a:endParaRPr lang="en-US" dirty="0"/>
          </a:p>
        </p:txBody>
      </p:sp>
      <p:sp>
        <p:nvSpPr>
          <p:cNvPr id="2076" name="Freeform 1070"/>
          <p:cNvSpPr>
            <a:spLocks/>
          </p:cNvSpPr>
          <p:nvPr/>
        </p:nvSpPr>
        <p:spPr bwMode="auto">
          <a:xfrm>
            <a:off x="8859839" y="2930526"/>
            <a:ext cx="34925" cy="34925"/>
          </a:xfrm>
          <a:custGeom>
            <a:avLst/>
            <a:gdLst>
              <a:gd name="T0" fmla="*/ 2147483647 w 22"/>
              <a:gd name="T1" fmla="*/ 2147483647 h 22"/>
              <a:gd name="T2" fmla="*/ 2147483647 w 22"/>
              <a:gd name="T3" fmla="*/ 2147483647 h 22"/>
              <a:gd name="T4" fmla="*/ 2147483647 w 22"/>
              <a:gd name="T5" fmla="*/ 2147483647 h 22"/>
              <a:gd name="T6" fmla="*/ 2147483647 w 22"/>
              <a:gd name="T7" fmla="*/ 2147483647 h 22"/>
              <a:gd name="T8" fmla="*/ 2147483647 w 22"/>
              <a:gd name="T9" fmla="*/ 2147483647 h 22"/>
              <a:gd name="T10" fmla="*/ 0 w 22"/>
              <a:gd name="T11" fmla="*/ 2147483647 h 22"/>
              <a:gd name="T12" fmla="*/ 2147483647 w 22"/>
              <a:gd name="T13" fmla="*/ 0 h 22"/>
              <a:gd name="T14" fmla="*/ 2147483647 w 22"/>
              <a:gd name="T15" fmla="*/ 2147483647 h 22"/>
              <a:gd name="T16" fmla="*/ 2147483647 w 22"/>
              <a:gd name="T17" fmla="*/ 2147483647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22">
                <a:moveTo>
                  <a:pt x="14" y="22"/>
                </a:moveTo>
                <a:lnTo>
                  <a:pt x="14" y="20"/>
                </a:lnTo>
                <a:lnTo>
                  <a:pt x="12" y="14"/>
                </a:lnTo>
                <a:lnTo>
                  <a:pt x="8" y="10"/>
                </a:lnTo>
                <a:lnTo>
                  <a:pt x="2" y="8"/>
                </a:lnTo>
                <a:lnTo>
                  <a:pt x="0" y="6"/>
                </a:lnTo>
                <a:lnTo>
                  <a:pt x="8" y="0"/>
                </a:lnTo>
                <a:lnTo>
                  <a:pt x="22" y="8"/>
                </a:lnTo>
                <a:lnTo>
                  <a:pt x="14" y="22"/>
                </a:lnTo>
                <a:close/>
              </a:path>
            </a:pathLst>
          </a:custGeom>
          <a:solidFill>
            <a:srgbClr val="F1D380"/>
          </a:solidFill>
          <a:ln w="3175" cmpd="sng">
            <a:solidFill>
              <a:srgbClr val="808080"/>
            </a:solidFill>
            <a:round/>
            <a:headEnd/>
            <a:tailEnd/>
          </a:ln>
        </p:spPr>
        <p:txBody>
          <a:bodyPr/>
          <a:lstStyle/>
          <a:p>
            <a:endParaRPr lang="en-US" dirty="0"/>
          </a:p>
        </p:txBody>
      </p:sp>
      <p:sp>
        <p:nvSpPr>
          <p:cNvPr id="2077" name="Freeform 1071"/>
          <p:cNvSpPr>
            <a:spLocks/>
          </p:cNvSpPr>
          <p:nvPr/>
        </p:nvSpPr>
        <p:spPr bwMode="auto">
          <a:xfrm>
            <a:off x="8478839" y="2759076"/>
            <a:ext cx="714375" cy="327025"/>
          </a:xfrm>
          <a:custGeom>
            <a:avLst/>
            <a:gdLst>
              <a:gd name="T0" fmla="*/ 2147483647 w 450"/>
              <a:gd name="T1" fmla="*/ 2147483647 h 206"/>
              <a:gd name="T2" fmla="*/ 2147483647 w 450"/>
              <a:gd name="T3" fmla="*/ 2147483647 h 206"/>
              <a:gd name="T4" fmla="*/ 2147483647 w 450"/>
              <a:gd name="T5" fmla="*/ 2147483647 h 206"/>
              <a:gd name="T6" fmla="*/ 2147483647 w 450"/>
              <a:gd name="T7" fmla="*/ 2147483647 h 206"/>
              <a:gd name="T8" fmla="*/ 2147483647 w 450"/>
              <a:gd name="T9" fmla="*/ 2147483647 h 206"/>
              <a:gd name="T10" fmla="*/ 2147483647 w 450"/>
              <a:gd name="T11" fmla="*/ 2147483647 h 206"/>
              <a:gd name="T12" fmla="*/ 2147483647 w 450"/>
              <a:gd name="T13" fmla="*/ 2147483647 h 206"/>
              <a:gd name="T14" fmla="*/ 2147483647 w 450"/>
              <a:gd name="T15" fmla="*/ 2147483647 h 206"/>
              <a:gd name="T16" fmla="*/ 2147483647 w 450"/>
              <a:gd name="T17" fmla="*/ 2147483647 h 206"/>
              <a:gd name="T18" fmla="*/ 2147483647 w 450"/>
              <a:gd name="T19" fmla="*/ 2147483647 h 206"/>
              <a:gd name="T20" fmla="*/ 2147483647 w 450"/>
              <a:gd name="T21" fmla="*/ 2147483647 h 206"/>
              <a:gd name="T22" fmla="*/ 2147483647 w 450"/>
              <a:gd name="T23" fmla="*/ 2147483647 h 206"/>
              <a:gd name="T24" fmla="*/ 2147483647 w 450"/>
              <a:gd name="T25" fmla="*/ 2147483647 h 206"/>
              <a:gd name="T26" fmla="*/ 2147483647 w 450"/>
              <a:gd name="T27" fmla="*/ 2147483647 h 206"/>
              <a:gd name="T28" fmla="*/ 2147483647 w 450"/>
              <a:gd name="T29" fmla="*/ 2147483647 h 206"/>
              <a:gd name="T30" fmla="*/ 2147483647 w 450"/>
              <a:gd name="T31" fmla="*/ 2147483647 h 206"/>
              <a:gd name="T32" fmla="*/ 2147483647 w 450"/>
              <a:gd name="T33" fmla="*/ 2147483647 h 206"/>
              <a:gd name="T34" fmla="*/ 2147483647 w 450"/>
              <a:gd name="T35" fmla="*/ 2147483647 h 206"/>
              <a:gd name="T36" fmla="*/ 2147483647 w 450"/>
              <a:gd name="T37" fmla="*/ 2147483647 h 206"/>
              <a:gd name="T38" fmla="*/ 2147483647 w 450"/>
              <a:gd name="T39" fmla="*/ 2147483647 h 206"/>
              <a:gd name="T40" fmla="*/ 2147483647 w 450"/>
              <a:gd name="T41" fmla="*/ 2147483647 h 206"/>
              <a:gd name="T42" fmla="*/ 2147483647 w 450"/>
              <a:gd name="T43" fmla="*/ 2147483647 h 206"/>
              <a:gd name="T44" fmla="*/ 2147483647 w 450"/>
              <a:gd name="T45" fmla="*/ 2147483647 h 206"/>
              <a:gd name="T46" fmla="*/ 2147483647 w 450"/>
              <a:gd name="T47" fmla="*/ 2147483647 h 206"/>
              <a:gd name="T48" fmla="*/ 2147483647 w 450"/>
              <a:gd name="T49" fmla="*/ 2147483647 h 206"/>
              <a:gd name="T50" fmla="*/ 2147483647 w 450"/>
              <a:gd name="T51" fmla="*/ 2147483647 h 206"/>
              <a:gd name="T52" fmla="*/ 2147483647 w 450"/>
              <a:gd name="T53" fmla="*/ 2147483647 h 206"/>
              <a:gd name="T54" fmla="*/ 2147483647 w 450"/>
              <a:gd name="T55" fmla="*/ 2147483647 h 206"/>
              <a:gd name="T56" fmla="*/ 2147483647 w 450"/>
              <a:gd name="T57" fmla="*/ 2147483647 h 206"/>
              <a:gd name="T58" fmla="*/ 2147483647 w 450"/>
              <a:gd name="T59" fmla="*/ 2147483647 h 206"/>
              <a:gd name="T60" fmla="*/ 2147483647 w 450"/>
              <a:gd name="T61" fmla="*/ 2147483647 h 206"/>
              <a:gd name="T62" fmla="*/ 2147483647 w 450"/>
              <a:gd name="T63" fmla="*/ 2147483647 h 206"/>
              <a:gd name="T64" fmla="*/ 2147483647 w 450"/>
              <a:gd name="T65" fmla="*/ 2147483647 h 206"/>
              <a:gd name="T66" fmla="*/ 2147483647 w 450"/>
              <a:gd name="T67" fmla="*/ 2147483647 h 206"/>
              <a:gd name="T68" fmla="*/ 2147483647 w 450"/>
              <a:gd name="T69" fmla="*/ 2147483647 h 206"/>
              <a:gd name="T70" fmla="*/ 2147483647 w 450"/>
              <a:gd name="T71" fmla="*/ 2147483647 h 206"/>
              <a:gd name="T72" fmla="*/ 2147483647 w 450"/>
              <a:gd name="T73" fmla="*/ 2147483647 h 206"/>
              <a:gd name="T74" fmla="*/ 2147483647 w 450"/>
              <a:gd name="T75" fmla="*/ 2147483647 h 206"/>
              <a:gd name="T76" fmla="*/ 2147483647 w 450"/>
              <a:gd name="T77" fmla="*/ 2147483647 h 206"/>
              <a:gd name="T78" fmla="*/ 2147483647 w 450"/>
              <a:gd name="T79" fmla="*/ 2147483647 h 206"/>
              <a:gd name="T80" fmla="*/ 2147483647 w 450"/>
              <a:gd name="T81" fmla="*/ 2147483647 h 206"/>
              <a:gd name="T82" fmla="*/ 2147483647 w 450"/>
              <a:gd name="T83" fmla="*/ 2147483647 h 206"/>
              <a:gd name="T84" fmla="*/ 2147483647 w 450"/>
              <a:gd name="T85" fmla="*/ 2147483647 h 206"/>
              <a:gd name="T86" fmla="*/ 2147483647 w 450"/>
              <a:gd name="T87" fmla="*/ 2147483647 h 206"/>
              <a:gd name="T88" fmla="*/ 2147483647 w 450"/>
              <a:gd name="T89" fmla="*/ 2147483647 h 206"/>
              <a:gd name="T90" fmla="*/ 2147483647 w 450"/>
              <a:gd name="T91" fmla="*/ 2147483647 h 206"/>
              <a:gd name="T92" fmla="*/ 2147483647 w 450"/>
              <a:gd name="T93" fmla="*/ 2147483647 h 206"/>
              <a:gd name="T94" fmla="*/ 2147483647 w 450"/>
              <a:gd name="T95" fmla="*/ 2147483647 h 206"/>
              <a:gd name="T96" fmla="*/ 2147483647 w 450"/>
              <a:gd name="T97" fmla="*/ 2147483647 h 206"/>
              <a:gd name="T98" fmla="*/ 2147483647 w 450"/>
              <a:gd name="T99" fmla="*/ 2147483647 h 206"/>
              <a:gd name="T100" fmla="*/ 2147483647 w 450"/>
              <a:gd name="T101" fmla="*/ 2147483647 h 206"/>
              <a:gd name="T102" fmla="*/ 2147483647 w 450"/>
              <a:gd name="T103" fmla="*/ 2147483647 h 206"/>
              <a:gd name="T104" fmla="*/ 2147483647 w 450"/>
              <a:gd name="T105" fmla="*/ 2147483647 h 206"/>
              <a:gd name="T106" fmla="*/ 2147483647 w 450"/>
              <a:gd name="T107" fmla="*/ 2147483647 h 206"/>
              <a:gd name="T108" fmla="*/ 2147483647 w 450"/>
              <a:gd name="T109" fmla="*/ 2147483647 h 206"/>
              <a:gd name="T110" fmla="*/ 2147483647 w 450"/>
              <a:gd name="T111" fmla="*/ 2147483647 h 206"/>
              <a:gd name="T112" fmla="*/ 2147483647 w 450"/>
              <a:gd name="T113" fmla="*/ 2147483647 h 206"/>
              <a:gd name="T114" fmla="*/ 2147483647 w 450"/>
              <a:gd name="T115" fmla="*/ 2147483647 h 206"/>
              <a:gd name="T116" fmla="*/ 2147483647 w 450"/>
              <a:gd name="T117" fmla="*/ 2147483647 h 206"/>
              <a:gd name="T118" fmla="*/ 2147483647 w 450"/>
              <a:gd name="T119" fmla="*/ 2147483647 h 206"/>
              <a:gd name="T120" fmla="*/ 2147483647 w 450"/>
              <a:gd name="T121" fmla="*/ 2147483647 h 20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50" h="206">
                <a:moveTo>
                  <a:pt x="364" y="176"/>
                </a:moveTo>
                <a:lnTo>
                  <a:pt x="358" y="170"/>
                </a:lnTo>
                <a:lnTo>
                  <a:pt x="348" y="164"/>
                </a:lnTo>
                <a:lnTo>
                  <a:pt x="342" y="160"/>
                </a:lnTo>
                <a:lnTo>
                  <a:pt x="342" y="166"/>
                </a:lnTo>
                <a:lnTo>
                  <a:pt x="340" y="164"/>
                </a:lnTo>
                <a:lnTo>
                  <a:pt x="328" y="152"/>
                </a:lnTo>
                <a:lnTo>
                  <a:pt x="330" y="150"/>
                </a:lnTo>
                <a:lnTo>
                  <a:pt x="336" y="148"/>
                </a:lnTo>
                <a:lnTo>
                  <a:pt x="338" y="146"/>
                </a:lnTo>
                <a:lnTo>
                  <a:pt x="340" y="142"/>
                </a:lnTo>
                <a:lnTo>
                  <a:pt x="342" y="140"/>
                </a:lnTo>
                <a:lnTo>
                  <a:pt x="340" y="138"/>
                </a:lnTo>
                <a:lnTo>
                  <a:pt x="336" y="140"/>
                </a:lnTo>
                <a:lnTo>
                  <a:pt x="336" y="142"/>
                </a:lnTo>
                <a:lnTo>
                  <a:pt x="332" y="142"/>
                </a:lnTo>
                <a:lnTo>
                  <a:pt x="330" y="142"/>
                </a:lnTo>
                <a:lnTo>
                  <a:pt x="330" y="136"/>
                </a:lnTo>
                <a:lnTo>
                  <a:pt x="340" y="134"/>
                </a:lnTo>
                <a:lnTo>
                  <a:pt x="344" y="136"/>
                </a:lnTo>
                <a:lnTo>
                  <a:pt x="348" y="136"/>
                </a:lnTo>
                <a:lnTo>
                  <a:pt x="352" y="136"/>
                </a:lnTo>
                <a:lnTo>
                  <a:pt x="354" y="136"/>
                </a:lnTo>
                <a:lnTo>
                  <a:pt x="358" y="134"/>
                </a:lnTo>
                <a:lnTo>
                  <a:pt x="358" y="132"/>
                </a:lnTo>
                <a:lnTo>
                  <a:pt x="360" y="130"/>
                </a:lnTo>
                <a:lnTo>
                  <a:pt x="358" y="126"/>
                </a:lnTo>
                <a:lnTo>
                  <a:pt x="358" y="128"/>
                </a:lnTo>
                <a:lnTo>
                  <a:pt x="356" y="132"/>
                </a:lnTo>
                <a:lnTo>
                  <a:pt x="354" y="132"/>
                </a:lnTo>
                <a:lnTo>
                  <a:pt x="350" y="132"/>
                </a:lnTo>
                <a:lnTo>
                  <a:pt x="336" y="126"/>
                </a:lnTo>
                <a:lnTo>
                  <a:pt x="334" y="120"/>
                </a:lnTo>
                <a:lnTo>
                  <a:pt x="324" y="130"/>
                </a:lnTo>
                <a:lnTo>
                  <a:pt x="322" y="130"/>
                </a:lnTo>
                <a:lnTo>
                  <a:pt x="320" y="120"/>
                </a:lnTo>
                <a:lnTo>
                  <a:pt x="322" y="112"/>
                </a:lnTo>
                <a:lnTo>
                  <a:pt x="326" y="110"/>
                </a:lnTo>
                <a:lnTo>
                  <a:pt x="330" y="112"/>
                </a:lnTo>
                <a:lnTo>
                  <a:pt x="332" y="114"/>
                </a:lnTo>
                <a:lnTo>
                  <a:pt x="334" y="116"/>
                </a:lnTo>
                <a:lnTo>
                  <a:pt x="336" y="116"/>
                </a:lnTo>
                <a:lnTo>
                  <a:pt x="340" y="116"/>
                </a:lnTo>
                <a:lnTo>
                  <a:pt x="342" y="112"/>
                </a:lnTo>
                <a:lnTo>
                  <a:pt x="336" y="102"/>
                </a:lnTo>
                <a:lnTo>
                  <a:pt x="326" y="94"/>
                </a:lnTo>
                <a:lnTo>
                  <a:pt x="320" y="102"/>
                </a:lnTo>
                <a:lnTo>
                  <a:pt x="318" y="106"/>
                </a:lnTo>
                <a:lnTo>
                  <a:pt x="316" y="110"/>
                </a:lnTo>
                <a:lnTo>
                  <a:pt x="316" y="106"/>
                </a:lnTo>
                <a:lnTo>
                  <a:pt x="314" y="100"/>
                </a:lnTo>
                <a:lnTo>
                  <a:pt x="316" y="98"/>
                </a:lnTo>
                <a:lnTo>
                  <a:pt x="316" y="90"/>
                </a:lnTo>
                <a:lnTo>
                  <a:pt x="320" y="92"/>
                </a:lnTo>
                <a:lnTo>
                  <a:pt x="324" y="94"/>
                </a:lnTo>
                <a:lnTo>
                  <a:pt x="326" y="94"/>
                </a:lnTo>
                <a:lnTo>
                  <a:pt x="328" y="92"/>
                </a:lnTo>
                <a:lnTo>
                  <a:pt x="330" y="90"/>
                </a:lnTo>
                <a:lnTo>
                  <a:pt x="336" y="72"/>
                </a:lnTo>
                <a:lnTo>
                  <a:pt x="330" y="76"/>
                </a:lnTo>
                <a:lnTo>
                  <a:pt x="324" y="84"/>
                </a:lnTo>
                <a:lnTo>
                  <a:pt x="316" y="74"/>
                </a:lnTo>
                <a:lnTo>
                  <a:pt x="322" y="54"/>
                </a:lnTo>
                <a:lnTo>
                  <a:pt x="326" y="48"/>
                </a:lnTo>
                <a:lnTo>
                  <a:pt x="336" y="42"/>
                </a:lnTo>
                <a:lnTo>
                  <a:pt x="346" y="22"/>
                </a:lnTo>
                <a:lnTo>
                  <a:pt x="346" y="18"/>
                </a:lnTo>
                <a:lnTo>
                  <a:pt x="336" y="16"/>
                </a:lnTo>
                <a:lnTo>
                  <a:pt x="324" y="26"/>
                </a:lnTo>
                <a:lnTo>
                  <a:pt x="322" y="34"/>
                </a:lnTo>
                <a:lnTo>
                  <a:pt x="328" y="36"/>
                </a:lnTo>
                <a:lnTo>
                  <a:pt x="326" y="40"/>
                </a:lnTo>
                <a:lnTo>
                  <a:pt x="318" y="48"/>
                </a:lnTo>
                <a:lnTo>
                  <a:pt x="316" y="50"/>
                </a:lnTo>
                <a:lnTo>
                  <a:pt x="314" y="46"/>
                </a:lnTo>
                <a:lnTo>
                  <a:pt x="314" y="44"/>
                </a:lnTo>
                <a:lnTo>
                  <a:pt x="310" y="40"/>
                </a:lnTo>
                <a:lnTo>
                  <a:pt x="302" y="48"/>
                </a:lnTo>
                <a:lnTo>
                  <a:pt x="302" y="52"/>
                </a:lnTo>
                <a:lnTo>
                  <a:pt x="296" y="58"/>
                </a:lnTo>
                <a:lnTo>
                  <a:pt x="292" y="62"/>
                </a:lnTo>
                <a:lnTo>
                  <a:pt x="296" y="66"/>
                </a:lnTo>
                <a:lnTo>
                  <a:pt x="298" y="68"/>
                </a:lnTo>
                <a:lnTo>
                  <a:pt x="302" y="68"/>
                </a:lnTo>
                <a:lnTo>
                  <a:pt x="304" y="68"/>
                </a:lnTo>
                <a:lnTo>
                  <a:pt x="304" y="70"/>
                </a:lnTo>
                <a:lnTo>
                  <a:pt x="300" y="70"/>
                </a:lnTo>
                <a:lnTo>
                  <a:pt x="298" y="70"/>
                </a:lnTo>
                <a:lnTo>
                  <a:pt x="294" y="70"/>
                </a:lnTo>
                <a:lnTo>
                  <a:pt x="292" y="68"/>
                </a:lnTo>
                <a:lnTo>
                  <a:pt x="286" y="68"/>
                </a:lnTo>
                <a:lnTo>
                  <a:pt x="284" y="68"/>
                </a:lnTo>
                <a:lnTo>
                  <a:pt x="282" y="70"/>
                </a:lnTo>
                <a:lnTo>
                  <a:pt x="284" y="70"/>
                </a:lnTo>
                <a:lnTo>
                  <a:pt x="292" y="74"/>
                </a:lnTo>
                <a:lnTo>
                  <a:pt x="296" y="76"/>
                </a:lnTo>
                <a:lnTo>
                  <a:pt x="300" y="78"/>
                </a:lnTo>
                <a:lnTo>
                  <a:pt x="304" y="82"/>
                </a:lnTo>
                <a:lnTo>
                  <a:pt x="308" y="94"/>
                </a:lnTo>
                <a:lnTo>
                  <a:pt x="304" y="106"/>
                </a:lnTo>
                <a:lnTo>
                  <a:pt x="300" y="114"/>
                </a:lnTo>
                <a:lnTo>
                  <a:pt x="302" y="128"/>
                </a:lnTo>
                <a:lnTo>
                  <a:pt x="310" y="148"/>
                </a:lnTo>
                <a:lnTo>
                  <a:pt x="310" y="150"/>
                </a:lnTo>
                <a:lnTo>
                  <a:pt x="312" y="152"/>
                </a:lnTo>
                <a:lnTo>
                  <a:pt x="314" y="154"/>
                </a:lnTo>
                <a:lnTo>
                  <a:pt x="318" y="158"/>
                </a:lnTo>
                <a:lnTo>
                  <a:pt x="324" y="160"/>
                </a:lnTo>
                <a:lnTo>
                  <a:pt x="326" y="166"/>
                </a:lnTo>
                <a:lnTo>
                  <a:pt x="326" y="170"/>
                </a:lnTo>
                <a:lnTo>
                  <a:pt x="322" y="170"/>
                </a:lnTo>
                <a:lnTo>
                  <a:pt x="306" y="162"/>
                </a:lnTo>
                <a:lnTo>
                  <a:pt x="298" y="158"/>
                </a:lnTo>
                <a:lnTo>
                  <a:pt x="294" y="148"/>
                </a:lnTo>
                <a:lnTo>
                  <a:pt x="294" y="144"/>
                </a:lnTo>
                <a:lnTo>
                  <a:pt x="292" y="142"/>
                </a:lnTo>
                <a:lnTo>
                  <a:pt x="290" y="138"/>
                </a:lnTo>
                <a:lnTo>
                  <a:pt x="296" y="160"/>
                </a:lnTo>
                <a:lnTo>
                  <a:pt x="298" y="162"/>
                </a:lnTo>
                <a:lnTo>
                  <a:pt x="304" y="166"/>
                </a:lnTo>
                <a:lnTo>
                  <a:pt x="318" y="174"/>
                </a:lnTo>
                <a:lnTo>
                  <a:pt x="322" y="176"/>
                </a:lnTo>
                <a:lnTo>
                  <a:pt x="330" y="174"/>
                </a:lnTo>
                <a:lnTo>
                  <a:pt x="328" y="180"/>
                </a:lnTo>
                <a:lnTo>
                  <a:pt x="330" y="184"/>
                </a:lnTo>
                <a:lnTo>
                  <a:pt x="334" y="184"/>
                </a:lnTo>
                <a:lnTo>
                  <a:pt x="336" y="186"/>
                </a:lnTo>
                <a:lnTo>
                  <a:pt x="338" y="190"/>
                </a:lnTo>
                <a:lnTo>
                  <a:pt x="342" y="202"/>
                </a:lnTo>
                <a:lnTo>
                  <a:pt x="338" y="200"/>
                </a:lnTo>
                <a:lnTo>
                  <a:pt x="316" y="190"/>
                </a:lnTo>
                <a:lnTo>
                  <a:pt x="314" y="188"/>
                </a:lnTo>
                <a:lnTo>
                  <a:pt x="312" y="186"/>
                </a:lnTo>
                <a:lnTo>
                  <a:pt x="308" y="186"/>
                </a:lnTo>
                <a:lnTo>
                  <a:pt x="306" y="186"/>
                </a:lnTo>
                <a:lnTo>
                  <a:pt x="304" y="186"/>
                </a:lnTo>
                <a:lnTo>
                  <a:pt x="302" y="186"/>
                </a:lnTo>
                <a:lnTo>
                  <a:pt x="300" y="186"/>
                </a:lnTo>
                <a:lnTo>
                  <a:pt x="296" y="188"/>
                </a:lnTo>
                <a:lnTo>
                  <a:pt x="282" y="186"/>
                </a:lnTo>
                <a:lnTo>
                  <a:pt x="276" y="184"/>
                </a:lnTo>
                <a:lnTo>
                  <a:pt x="270" y="178"/>
                </a:lnTo>
                <a:lnTo>
                  <a:pt x="262" y="172"/>
                </a:lnTo>
                <a:lnTo>
                  <a:pt x="260" y="174"/>
                </a:lnTo>
                <a:lnTo>
                  <a:pt x="248" y="182"/>
                </a:lnTo>
                <a:lnTo>
                  <a:pt x="244" y="178"/>
                </a:lnTo>
                <a:lnTo>
                  <a:pt x="240" y="170"/>
                </a:lnTo>
                <a:lnTo>
                  <a:pt x="240" y="166"/>
                </a:lnTo>
                <a:lnTo>
                  <a:pt x="240" y="162"/>
                </a:lnTo>
                <a:lnTo>
                  <a:pt x="244" y="154"/>
                </a:lnTo>
                <a:lnTo>
                  <a:pt x="252" y="144"/>
                </a:lnTo>
                <a:lnTo>
                  <a:pt x="252" y="142"/>
                </a:lnTo>
                <a:lnTo>
                  <a:pt x="256" y="142"/>
                </a:lnTo>
                <a:lnTo>
                  <a:pt x="256" y="134"/>
                </a:lnTo>
                <a:lnTo>
                  <a:pt x="254" y="130"/>
                </a:lnTo>
                <a:lnTo>
                  <a:pt x="262" y="116"/>
                </a:lnTo>
                <a:lnTo>
                  <a:pt x="248" y="108"/>
                </a:lnTo>
                <a:lnTo>
                  <a:pt x="240" y="114"/>
                </a:lnTo>
                <a:lnTo>
                  <a:pt x="226" y="106"/>
                </a:lnTo>
                <a:lnTo>
                  <a:pt x="218" y="104"/>
                </a:lnTo>
                <a:lnTo>
                  <a:pt x="214" y="106"/>
                </a:lnTo>
                <a:lnTo>
                  <a:pt x="210" y="106"/>
                </a:lnTo>
                <a:lnTo>
                  <a:pt x="208" y="106"/>
                </a:lnTo>
                <a:lnTo>
                  <a:pt x="206" y="106"/>
                </a:lnTo>
                <a:lnTo>
                  <a:pt x="198" y="100"/>
                </a:lnTo>
                <a:lnTo>
                  <a:pt x="198" y="96"/>
                </a:lnTo>
                <a:lnTo>
                  <a:pt x="202" y="94"/>
                </a:lnTo>
                <a:lnTo>
                  <a:pt x="202" y="88"/>
                </a:lnTo>
                <a:lnTo>
                  <a:pt x="192" y="84"/>
                </a:lnTo>
                <a:lnTo>
                  <a:pt x="184" y="82"/>
                </a:lnTo>
                <a:lnTo>
                  <a:pt x="174" y="82"/>
                </a:lnTo>
                <a:lnTo>
                  <a:pt x="172" y="78"/>
                </a:lnTo>
                <a:lnTo>
                  <a:pt x="152" y="54"/>
                </a:lnTo>
                <a:lnTo>
                  <a:pt x="126" y="48"/>
                </a:lnTo>
                <a:lnTo>
                  <a:pt x="124" y="48"/>
                </a:lnTo>
                <a:lnTo>
                  <a:pt x="122" y="48"/>
                </a:lnTo>
                <a:lnTo>
                  <a:pt x="102" y="60"/>
                </a:lnTo>
                <a:lnTo>
                  <a:pt x="102" y="62"/>
                </a:lnTo>
                <a:lnTo>
                  <a:pt x="100" y="66"/>
                </a:lnTo>
                <a:lnTo>
                  <a:pt x="102" y="68"/>
                </a:lnTo>
                <a:lnTo>
                  <a:pt x="100" y="72"/>
                </a:lnTo>
                <a:lnTo>
                  <a:pt x="96" y="74"/>
                </a:lnTo>
                <a:lnTo>
                  <a:pt x="86" y="74"/>
                </a:lnTo>
                <a:lnTo>
                  <a:pt x="82" y="74"/>
                </a:lnTo>
                <a:lnTo>
                  <a:pt x="80" y="74"/>
                </a:lnTo>
                <a:lnTo>
                  <a:pt x="70" y="70"/>
                </a:lnTo>
                <a:lnTo>
                  <a:pt x="60" y="80"/>
                </a:lnTo>
                <a:lnTo>
                  <a:pt x="54" y="90"/>
                </a:lnTo>
                <a:lnTo>
                  <a:pt x="52" y="90"/>
                </a:lnTo>
                <a:lnTo>
                  <a:pt x="48" y="88"/>
                </a:lnTo>
                <a:lnTo>
                  <a:pt x="46" y="88"/>
                </a:lnTo>
                <a:lnTo>
                  <a:pt x="40" y="90"/>
                </a:lnTo>
                <a:lnTo>
                  <a:pt x="38" y="96"/>
                </a:lnTo>
                <a:lnTo>
                  <a:pt x="34" y="102"/>
                </a:lnTo>
                <a:lnTo>
                  <a:pt x="12" y="124"/>
                </a:lnTo>
                <a:lnTo>
                  <a:pt x="10" y="126"/>
                </a:lnTo>
                <a:lnTo>
                  <a:pt x="6" y="106"/>
                </a:lnTo>
                <a:lnTo>
                  <a:pt x="0" y="70"/>
                </a:lnTo>
                <a:lnTo>
                  <a:pt x="0" y="68"/>
                </a:lnTo>
                <a:lnTo>
                  <a:pt x="116" y="46"/>
                </a:lnTo>
                <a:lnTo>
                  <a:pt x="232" y="24"/>
                </a:lnTo>
                <a:lnTo>
                  <a:pt x="348" y="0"/>
                </a:lnTo>
                <a:lnTo>
                  <a:pt x="346" y="0"/>
                </a:lnTo>
                <a:lnTo>
                  <a:pt x="348" y="8"/>
                </a:lnTo>
                <a:lnTo>
                  <a:pt x="358" y="36"/>
                </a:lnTo>
                <a:lnTo>
                  <a:pt x="358" y="40"/>
                </a:lnTo>
                <a:lnTo>
                  <a:pt x="362" y="54"/>
                </a:lnTo>
                <a:lnTo>
                  <a:pt x="366" y="66"/>
                </a:lnTo>
                <a:lnTo>
                  <a:pt x="368" y="68"/>
                </a:lnTo>
                <a:lnTo>
                  <a:pt x="368" y="72"/>
                </a:lnTo>
                <a:lnTo>
                  <a:pt x="370" y="78"/>
                </a:lnTo>
                <a:lnTo>
                  <a:pt x="374" y="92"/>
                </a:lnTo>
                <a:lnTo>
                  <a:pt x="376" y="96"/>
                </a:lnTo>
                <a:lnTo>
                  <a:pt x="376" y="100"/>
                </a:lnTo>
                <a:lnTo>
                  <a:pt x="388" y="142"/>
                </a:lnTo>
                <a:lnTo>
                  <a:pt x="396" y="142"/>
                </a:lnTo>
                <a:lnTo>
                  <a:pt x="412" y="138"/>
                </a:lnTo>
                <a:lnTo>
                  <a:pt x="414" y="138"/>
                </a:lnTo>
                <a:lnTo>
                  <a:pt x="432" y="134"/>
                </a:lnTo>
                <a:lnTo>
                  <a:pt x="442" y="130"/>
                </a:lnTo>
                <a:lnTo>
                  <a:pt x="448" y="130"/>
                </a:lnTo>
                <a:lnTo>
                  <a:pt x="450" y="144"/>
                </a:lnTo>
                <a:lnTo>
                  <a:pt x="446" y="156"/>
                </a:lnTo>
                <a:lnTo>
                  <a:pt x="444" y="158"/>
                </a:lnTo>
                <a:lnTo>
                  <a:pt x="434" y="174"/>
                </a:lnTo>
                <a:lnTo>
                  <a:pt x="432" y="178"/>
                </a:lnTo>
                <a:lnTo>
                  <a:pt x="432" y="184"/>
                </a:lnTo>
                <a:lnTo>
                  <a:pt x="422" y="188"/>
                </a:lnTo>
                <a:lnTo>
                  <a:pt x="410" y="192"/>
                </a:lnTo>
                <a:lnTo>
                  <a:pt x="408" y="196"/>
                </a:lnTo>
                <a:lnTo>
                  <a:pt x="408" y="198"/>
                </a:lnTo>
                <a:lnTo>
                  <a:pt x="406" y="196"/>
                </a:lnTo>
                <a:lnTo>
                  <a:pt x="402" y="196"/>
                </a:lnTo>
                <a:lnTo>
                  <a:pt x="398" y="198"/>
                </a:lnTo>
                <a:lnTo>
                  <a:pt x="396" y="198"/>
                </a:lnTo>
                <a:lnTo>
                  <a:pt x="392" y="200"/>
                </a:lnTo>
                <a:lnTo>
                  <a:pt x="392" y="202"/>
                </a:lnTo>
                <a:lnTo>
                  <a:pt x="390" y="206"/>
                </a:lnTo>
                <a:lnTo>
                  <a:pt x="386" y="204"/>
                </a:lnTo>
                <a:lnTo>
                  <a:pt x="384" y="200"/>
                </a:lnTo>
                <a:lnTo>
                  <a:pt x="384" y="188"/>
                </a:lnTo>
                <a:lnTo>
                  <a:pt x="378" y="182"/>
                </a:lnTo>
                <a:lnTo>
                  <a:pt x="376" y="170"/>
                </a:lnTo>
                <a:lnTo>
                  <a:pt x="378" y="152"/>
                </a:lnTo>
                <a:lnTo>
                  <a:pt x="364" y="172"/>
                </a:lnTo>
                <a:lnTo>
                  <a:pt x="364" y="176"/>
                </a:lnTo>
                <a:close/>
              </a:path>
            </a:pathLst>
          </a:custGeom>
          <a:solidFill>
            <a:srgbClr val="CDEAFF"/>
          </a:solidFill>
          <a:ln w="3175" cmpd="sng">
            <a:solidFill>
              <a:srgbClr val="808080"/>
            </a:solidFill>
            <a:round/>
            <a:headEnd/>
            <a:tailEnd/>
          </a:ln>
        </p:spPr>
        <p:txBody>
          <a:bodyPr/>
          <a:lstStyle/>
          <a:p>
            <a:endParaRPr lang="en-US" dirty="0"/>
          </a:p>
        </p:txBody>
      </p:sp>
      <p:sp>
        <p:nvSpPr>
          <p:cNvPr id="2078" name="Freeform 1072"/>
          <p:cNvSpPr>
            <a:spLocks/>
          </p:cNvSpPr>
          <p:nvPr/>
        </p:nvSpPr>
        <p:spPr bwMode="auto">
          <a:xfrm>
            <a:off x="2836864" y="3317875"/>
            <a:ext cx="1082675" cy="1168400"/>
          </a:xfrm>
          <a:custGeom>
            <a:avLst/>
            <a:gdLst>
              <a:gd name="T0" fmla="*/ 2147483647 w 682"/>
              <a:gd name="T1" fmla="*/ 2147483647 h 736"/>
              <a:gd name="T2" fmla="*/ 2147483647 w 682"/>
              <a:gd name="T3" fmla="*/ 2147483647 h 736"/>
              <a:gd name="T4" fmla="*/ 2147483647 w 682"/>
              <a:gd name="T5" fmla="*/ 2147483647 h 736"/>
              <a:gd name="T6" fmla="*/ 2147483647 w 682"/>
              <a:gd name="T7" fmla="*/ 2147483647 h 736"/>
              <a:gd name="T8" fmla="*/ 2147483647 w 682"/>
              <a:gd name="T9" fmla="*/ 2147483647 h 736"/>
              <a:gd name="T10" fmla="*/ 2147483647 w 682"/>
              <a:gd name="T11" fmla="*/ 2147483647 h 736"/>
              <a:gd name="T12" fmla="*/ 2147483647 w 682"/>
              <a:gd name="T13" fmla="*/ 2147483647 h 736"/>
              <a:gd name="T14" fmla="*/ 2147483647 w 682"/>
              <a:gd name="T15" fmla="*/ 2147483647 h 736"/>
              <a:gd name="T16" fmla="*/ 2147483647 w 682"/>
              <a:gd name="T17" fmla="*/ 2147483647 h 736"/>
              <a:gd name="T18" fmla="*/ 2147483647 w 682"/>
              <a:gd name="T19" fmla="*/ 2147483647 h 736"/>
              <a:gd name="T20" fmla="*/ 2147483647 w 682"/>
              <a:gd name="T21" fmla="*/ 2147483647 h 736"/>
              <a:gd name="T22" fmla="*/ 2147483647 w 682"/>
              <a:gd name="T23" fmla="*/ 2147483647 h 736"/>
              <a:gd name="T24" fmla="*/ 2147483647 w 682"/>
              <a:gd name="T25" fmla="*/ 2147483647 h 736"/>
              <a:gd name="T26" fmla="*/ 2147483647 w 682"/>
              <a:gd name="T27" fmla="*/ 2147483647 h 736"/>
              <a:gd name="T28" fmla="*/ 2147483647 w 682"/>
              <a:gd name="T29" fmla="*/ 2147483647 h 736"/>
              <a:gd name="T30" fmla="*/ 2147483647 w 682"/>
              <a:gd name="T31" fmla="*/ 2147483647 h 736"/>
              <a:gd name="T32" fmla="*/ 2147483647 w 682"/>
              <a:gd name="T33" fmla="*/ 2147483647 h 736"/>
              <a:gd name="T34" fmla="*/ 2147483647 w 682"/>
              <a:gd name="T35" fmla="*/ 2147483647 h 736"/>
              <a:gd name="T36" fmla="*/ 2147483647 w 682"/>
              <a:gd name="T37" fmla="*/ 2147483647 h 736"/>
              <a:gd name="T38" fmla="*/ 2147483647 w 682"/>
              <a:gd name="T39" fmla="*/ 2147483647 h 736"/>
              <a:gd name="T40" fmla="*/ 2147483647 w 682"/>
              <a:gd name="T41" fmla="*/ 2147483647 h 736"/>
              <a:gd name="T42" fmla="*/ 2147483647 w 682"/>
              <a:gd name="T43" fmla="*/ 2147483647 h 736"/>
              <a:gd name="T44" fmla="*/ 2147483647 w 682"/>
              <a:gd name="T45" fmla="*/ 2147483647 h 736"/>
              <a:gd name="T46" fmla="*/ 2147483647 w 682"/>
              <a:gd name="T47" fmla="*/ 2147483647 h 736"/>
              <a:gd name="T48" fmla="*/ 2147483647 w 682"/>
              <a:gd name="T49" fmla="*/ 2147483647 h 736"/>
              <a:gd name="T50" fmla="*/ 2147483647 w 682"/>
              <a:gd name="T51" fmla="*/ 2147483647 h 736"/>
              <a:gd name="T52" fmla="*/ 2147483647 w 682"/>
              <a:gd name="T53" fmla="*/ 2147483647 h 736"/>
              <a:gd name="T54" fmla="*/ 2147483647 w 682"/>
              <a:gd name="T55" fmla="*/ 2147483647 h 736"/>
              <a:gd name="T56" fmla="*/ 2147483647 w 682"/>
              <a:gd name="T57" fmla="*/ 2147483647 h 736"/>
              <a:gd name="T58" fmla="*/ 2147483647 w 682"/>
              <a:gd name="T59" fmla="*/ 2147483647 h 736"/>
              <a:gd name="T60" fmla="*/ 2147483647 w 682"/>
              <a:gd name="T61" fmla="*/ 2147483647 h 736"/>
              <a:gd name="T62" fmla="*/ 2147483647 w 682"/>
              <a:gd name="T63" fmla="*/ 2147483647 h 736"/>
              <a:gd name="T64" fmla="*/ 2147483647 w 682"/>
              <a:gd name="T65" fmla="*/ 2147483647 h 736"/>
              <a:gd name="T66" fmla="*/ 2147483647 w 682"/>
              <a:gd name="T67" fmla="*/ 2147483647 h 736"/>
              <a:gd name="T68" fmla="*/ 2147483647 w 682"/>
              <a:gd name="T69" fmla="*/ 2147483647 h 736"/>
              <a:gd name="T70" fmla="*/ 2147483647 w 682"/>
              <a:gd name="T71" fmla="*/ 2147483647 h 736"/>
              <a:gd name="T72" fmla="*/ 2147483647 w 682"/>
              <a:gd name="T73" fmla="*/ 2147483647 h 736"/>
              <a:gd name="T74" fmla="*/ 2147483647 w 682"/>
              <a:gd name="T75" fmla="*/ 2147483647 h 736"/>
              <a:gd name="T76" fmla="*/ 2147483647 w 682"/>
              <a:gd name="T77" fmla="*/ 2147483647 h 736"/>
              <a:gd name="T78" fmla="*/ 2147483647 w 682"/>
              <a:gd name="T79" fmla="*/ 2147483647 h 736"/>
              <a:gd name="T80" fmla="*/ 2147483647 w 682"/>
              <a:gd name="T81" fmla="*/ 2147483647 h 736"/>
              <a:gd name="T82" fmla="*/ 2147483647 w 682"/>
              <a:gd name="T83" fmla="*/ 2147483647 h 736"/>
              <a:gd name="T84" fmla="*/ 2147483647 w 682"/>
              <a:gd name="T85" fmla="*/ 2147483647 h 736"/>
              <a:gd name="T86" fmla="*/ 2147483647 w 682"/>
              <a:gd name="T87" fmla="*/ 2147483647 h 736"/>
              <a:gd name="T88" fmla="*/ 2147483647 w 682"/>
              <a:gd name="T89" fmla="*/ 2147483647 h 736"/>
              <a:gd name="T90" fmla="*/ 2147483647 w 682"/>
              <a:gd name="T91" fmla="*/ 2147483647 h 736"/>
              <a:gd name="T92" fmla="*/ 2147483647 w 682"/>
              <a:gd name="T93" fmla="*/ 2147483647 h 736"/>
              <a:gd name="T94" fmla="*/ 2147483647 w 682"/>
              <a:gd name="T95" fmla="*/ 2147483647 h 736"/>
              <a:gd name="T96" fmla="*/ 2147483647 w 682"/>
              <a:gd name="T97" fmla="*/ 2147483647 h 736"/>
              <a:gd name="T98" fmla="*/ 2147483647 w 682"/>
              <a:gd name="T99" fmla="*/ 2147483647 h 736"/>
              <a:gd name="T100" fmla="*/ 2147483647 w 682"/>
              <a:gd name="T101" fmla="*/ 2147483647 h 736"/>
              <a:gd name="T102" fmla="*/ 2147483647 w 682"/>
              <a:gd name="T103" fmla="*/ 2147483647 h 736"/>
              <a:gd name="T104" fmla="*/ 2147483647 w 682"/>
              <a:gd name="T105" fmla="*/ 2147483647 h 736"/>
              <a:gd name="T106" fmla="*/ 0 w 682"/>
              <a:gd name="T107" fmla="*/ 2147483647 h 736"/>
              <a:gd name="T108" fmla="*/ 2147483647 w 682"/>
              <a:gd name="T109" fmla="*/ 2147483647 h 7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682" h="736">
                <a:moveTo>
                  <a:pt x="16" y="478"/>
                </a:moveTo>
                <a:lnTo>
                  <a:pt x="20" y="474"/>
                </a:lnTo>
                <a:lnTo>
                  <a:pt x="22" y="476"/>
                </a:lnTo>
                <a:lnTo>
                  <a:pt x="28" y="478"/>
                </a:lnTo>
                <a:lnTo>
                  <a:pt x="30" y="478"/>
                </a:lnTo>
                <a:lnTo>
                  <a:pt x="32" y="480"/>
                </a:lnTo>
                <a:lnTo>
                  <a:pt x="34" y="478"/>
                </a:lnTo>
                <a:lnTo>
                  <a:pt x="46" y="466"/>
                </a:lnTo>
                <a:lnTo>
                  <a:pt x="48" y="454"/>
                </a:lnTo>
                <a:lnTo>
                  <a:pt x="44" y="446"/>
                </a:lnTo>
                <a:lnTo>
                  <a:pt x="42" y="444"/>
                </a:lnTo>
                <a:lnTo>
                  <a:pt x="40" y="444"/>
                </a:lnTo>
                <a:lnTo>
                  <a:pt x="36" y="444"/>
                </a:lnTo>
                <a:lnTo>
                  <a:pt x="30" y="442"/>
                </a:lnTo>
                <a:lnTo>
                  <a:pt x="28" y="438"/>
                </a:lnTo>
                <a:lnTo>
                  <a:pt x="28" y="436"/>
                </a:lnTo>
                <a:lnTo>
                  <a:pt x="28" y="432"/>
                </a:lnTo>
                <a:lnTo>
                  <a:pt x="32" y="428"/>
                </a:lnTo>
                <a:lnTo>
                  <a:pt x="34" y="422"/>
                </a:lnTo>
                <a:lnTo>
                  <a:pt x="32" y="418"/>
                </a:lnTo>
                <a:lnTo>
                  <a:pt x="32" y="412"/>
                </a:lnTo>
                <a:lnTo>
                  <a:pt x="30" y="408"/>
                </a:lnTo>
                <a:lnTo>
                  <a:pt x="32" y="400"/>
                </a:lnTo>
                <a:lnTo>
                  <a:pt x="42" y="398"/>
                </a:lnTo>
                <a:lnTo>
                  <a:pt x="56" y="384"/>
                </a:lnTo>
                <a:lnTo>
                  <a:pt x="64" y="366"/>
                </a:lnTo>
                <a:lnTo>
                  <a:pt x="66" y="360"/>
                </a:lnTo>
                <a:lnTo>
                  <a:pt x="66" y="350"/>
                </a:lnTo>
                <a:lnTo>
                  <a:pt x="66" y="340"/>
                </a:lnTo>
                <a:lnTo>
                  <a:pt x="68" y="340"/>
                </a:lnTo>
                <a:lnTo>
                  <a:pt x="74" y="336"/>
                </a:lnTo>
                <a:lnTo>
                  <a:pt x="80" y="334"/>
                </a:lnTo>
                <a:lnTo>
                  <a:pt x="82" y="326"/>
                </a:lnTo>
                <a:lnTo>
                  <a:pt x="86" y="324"/>
                </a:lnTo>
                <a:lnTo>
                  <a:pt x="88" y="322"/>
                </a:lnTo>
                <a:lnTo>
                  <a:pt x="94" y="322"/>
                </a:lnTo>
                <a:lnTo>
                  <a:pt x="104" y="318"/>
                </a:lnTo>
                <a:lnTo>
                  <a:pt x="118" y="310"/>
                </a:lnTo>
                <a:lnTo>
                  <a:pt x="116" y="304"/>
                </a:lnTo>
                <a:lnTo>
                  <a:pt x="114" y="302"/>
                </a:lnTo>
                <a:lnTo>
                  <a:pt x="114" y="300"/>
                </a:lnTo>
                <a:lnTo>
                  <a:pt x="110" y="298"/>
                </a:lnTo>
                <a:lnTo>
                  <a:pt x="108" y="296"/>
                </a:lnTo>
                <a:lnTo>
                  <a:pt x="104" y="292"/>
                </a:lnTo>
                <a:lnTo>
                  <a:pt x="98" y="286"/>
                </a:lnTo>
                <a:lnTo>
                  <a:pt x="96" y="278"/>
                </a:lnTo>
                <a:lnTo>
                  <a:pt x="96" y="274"/>
                </a:lnTo>
                <a:lnTo>
                  <a:pt x="96" y="264"/>
                </a:lnTo>
                <a:lnTo>
                  <a:pt x="92" y="256"/>
                </a:lnTo>
                <a:lnTo>
                  <a:pt x="90" y="248"/>
                </a:lnTo>
                <a:lnTo>
                  <a:pt x="86" y="240"/>
                </a:lnTo>
                <a:lnTo>
                  <a:pt x="80" y="230"/>
                </a:lnTo>
                <a:lnTo>
                  <a:pt x="84" y="218"/>
                </a:lnTo>
                <a:lnTo>
                  <a:pt x="84" y="214"/>
                </a:lnTo>
                <a:lnTo>
                  <a:pt x="86" y="202"/>
                </a:lnTo>
                <a:lnTo>
                  <a:pt x="88" y="202"/>
                </a:lnTo>
                <a:lnTo>
                  <a:pt x="92" y="202"/>
                </a:lnTo>
                <a:lnTo>
                  <a:pt x="94" y="196"/>
                </a:lnTo>
                <a:lnTo>
                  <a:pt x="96" y="192"/>
                </a:lnTo>
                <a:lnTo>
                  <a:pt x="96" y="180"/>
                </a:lnTo>
                <a:lnTo>
                  <a:pt x="96" y="174"/>
                </a:lnTo>
                <a:lnTo>
                  <a:pt x="96" y="150"/>
                </a:lnTo>
                <a:lnTo>
                  <a:pt x="96" y="134"/>
                </a:lnTo>
                <a:lnTo>
                  <a:pt x="98" y="122"/>
                </a:lnTo>
                <a:lnTo>
                  <a:pt x="100" y="112"/>
                </a:lnTo>
                <a:lnTo>
                  <a:pt x="98" y="106"/>
                </a:lnTo>
                <a:lnTo>
                  <a:pt x="96" y="104"/>
                </a:lnTo>
                <a:lnTo>
                  <a:pt x="100" y="92"/>
                </a:lnTo>
                <a:lnTo>
                  <a:pt x="102" y="90"/>
                </a:lnTo>
                <a:lnTo>
                  <a:pt x="106" y="88"/>
                </a:lnTo>
                <a:lnTo>
                  <a:pt x="112" y="86"/>
                </a:lnTo>
                <a:lnTo>
                  <a:pt x="120" y="86"/>
                </a:lnTo>
                <a:lnTo>
                  <a:pt x="138" y="92"/>
                </a:lnTo>
                <a:lnTo>
                  <a:pt x="142" y="96"/>
                </a:lnTo>
                <a:lnTo>
                  <a:pt x="142" y="100"/>
                </a:lnTo>
                <a:lnTo>
                  <a:pt x="146" y="106"/>
                </a:lnTo>
                <a:lnTo>
                  <a:pt x="148" y="108"/>
                </a:lnTo>
                <a:lnTo>
                  <a:pt x="150" y="110"/>
                </a:lnTo>
                <a:lnTo>
                  <a:pt x="154" y="110"/>
                </a:lnTo>
                <a:lnTo>
                  <a:pt x="158" y="108"/>
                </a:lnTo>
                <a:lnTo>
                  <a:pt x="160" y="106"/>
                </a:lnTo>
                <a:lnTo>
                  <a:pt x="170" y="92"/>
                </a:lnTo>
                <a:lnTo>
                  <a:pt x="182" y="42"/>
                </a:lnTo>
                <a:lnTo>
                  <a:pt x="188" y="10"/>
                </a:lnTo>
                <a:lnTo>
                  <a:pt x="190" y="2"/>
                </a:lnTo>
                <a:lnTo>
                  <a:pt x="192" y="0"/>
                </a:lnTo>
                <a:lnTo>
                  <a:pt x="192" y="2"/>
                </a:lnTo>
                <a:lnTo>
                  <a:pt x="200" y="2"/>
                </a:lnTo>
                <a:lnTo>
                  <a:pt x="206" y="2"/>
                </a:lnTo>
                <a:lnTo>
                  <a:pt x="214" y="4"/>
                </a:lnTo>
                <a:lnTo>
                  <a:pt x="220" y="6"/>
                </a:lnTo>
                <a:lnTo>
                  <a:pt x="224" y="6"/>
                </a:lnTo>
                <a:lnTo>
                  <a:pt x="240" y="10"/>
                </a:lnTo>
                <a:lnTo>
                  <a:pt x="246" y="10"/>
                </a:lnTo>
                <a:lnTo>
                  <a:pt x="258" y="14"/>
                </a:lnTo>
                <a:lnTo>
                  <a:pt x="272" y="14"/>
                </a:lnTo>
                <a:lnTo>
                  <a:pt x="276" y="16"/>
                </a:lnTo>
                <a:lnTo>
                  <a:pt x="310" y="22"/>
                </a:lnTo>
                <a:lnTo>
                  <a:pt x="324" y="24"/>
                </a:lnTo>
                <a:lnTo>
                  <a:pt x="328" y="26"/>
                </a:lnTo>
                <a:lnTo>
                  <a:pt x="330" y="26"/>
                </a:lnTo>
                <a:lnTo>
                  <a:pt x="354" y="30"/>
                </a:lnTo>
                <a:lnTo>
                  <a:pt x="358" y="30"/>
                </a:lnTo>
                <a:lnTo>
                  <a:pt x="366" y="32"/>
                </a:lnTo>
                <a:lnTo>
                  <a:pt x="370" y="32"/>
                </a:lnTo>
                <a:lnTo>
                  <a:pt x="374" y="32"/>
                </a:lnTo>
                <a:lnTo>
                  <a:pt x="378" y="34"/>
                </a:lnTo>
                <a:lnTo>
                  <a:pt x="386" y="36"/>
                </a:lnTo>
                <a:lnTo>
                  <a:pt x="398" y="38"/>
                </a:lnTo>
                <a:lnTo>
                  <a:pt x="404" y="38"/>
                </a:lnTo>
                <a:lnTo>
                  <a:pt x="408" y="38"/>
                </a:lnTo>
                <a:lnTo>
                  <a:pt x="414" y="40"/>
                </a:lnTo>
                <a:lnTo>
                  <a:pt x="418" y="40"/>
                </a:lnTo>
                <a:lnTo>
                  <a:pt x="426" y="42"/>
                </a:lnTo>
                <a:lnTo>
                  <a:pt x="430" y="42"/>
                </a:lnTo>
                <a:lnTo>
                  <a:pt x="448" y="46"/>
                </a:lnTo>
                <a:lnTo>
                  <a:pt x="564" y="62"/>
                </a:lnTo>
                <a:lnTo>
                  <a:pt x="682" y="80"/>
                </a:lnTo>
                <a:lnTo>
                  <a:pt x="680" y="92"/>
                </a:lnTo>
                <a:lnTo>
                  <a:pt x="676" y="114"/>
                </a:lnTo>
                <a:lnTo>
                  <a:pt x="672" y="134"/>
                </a:lnTo>
                <a:lnTo>
                  <a:pt x="670" y="152"/>
                </a:lnTo>
                <a:lnTo>
                  <a:pt x="660" y="216"/>
                </a:lnTo>
                <a:lnTo>
                  <a:pt x="654" y="256"/>
                </a:lnTo>
                <a:lnTo>
                  <a:pt x="652" y="268"/>
                </a:lnTo>
                <a:lnTo>
                  <a:pt x="650" y="282"/>
                </a:lnTo>
                <a:lnTo>
                  <a:pt x="644" y="322"/>
                </a:lnTo>
                <a:lnTo>
                  <a:pt x="640" y="342"/>
                </a:lnTo>
                <a:lnTo>
                  <a:pt x="636" y="378"/>
                </a:lnTo>
                <a:lnTo>
                  <a:pt x="626" y="436"/>
                </a:lnTo>
                <a:lnTo>
                  <a:pt x="622" y="466"/>
                </a:lnTo>
                <a:lnTo>
                  <a:pt x="616" y="502"/>
                </a:lnTo>
                <a:lnTo>
                  <a:pt x="610" y="540"/>
                </a:lnTo>
                <a:lnTo>
                  <a:pt x="608" y="556"/>
                </a:lnTo>
                <a:lnTo>
                  <a:pt x="604" y="582"/>
                </a:lnTo>
                <a:lnTo>
                  <a:pt x="600" y="606"/>
                </a:lnTo>
                <a:lnTo>
                  <a:pt x="596" y="630"/>
                </a:lnTo>
                <a:lnTo>
                  <a:pt x="594" y="652"/>
                </a:lnTo>
                <a:lnTo>
                  <a:pt x="590" y="668"/>
                </a:lnTo>
                <a:lnTo>
                  <a:pt x="588" y="688"/>
                </a:lnTo>
                <a:lnTo>
                  <a:pt x="584" y="716"/>
                </a:lnTo>
                <a:lnTo>
                  <a:pt x="580" y="736"/>
                </a:lnTo>
                <a:lnTo>
                  <a:pt x="578" y="736"/>
                </a:lnTo>
                <a:lnTo>
                  <a:pt x="532" y="728"/>
                </a:lnTo>
                <a:lnTo>
                  <a:pt x="492" y="724"/>
                </a:lnTo>
                <a:lnTo>
                  <a:pt x="452" y="718"/>
                </a:lnTo>
                <a:lnTo>
                  <a:pt x="446" y="716"/>
                </a:lnTo>
                <a:lnTo>
                  <a:pt x="368" y="704"/>
                </a:lnTo>
                <a:lnTo>
                  <a:pt x="330" y="684"/>
                </a:lnTo>
                <a:lnTo>
                  <a:pt x="278" y="656"/>
                </a:lnTo>
                <a:lnTo>
                  <a:pt x="244" y="636"/>
                </a:lnTo>
                <a:lnTo>
                  <a:pt x="224" y="626"/>
                </a:lnTo>
                <a:lnTo>
                  <a:pt x="190" y="606"/>
                </a:lnTo>
                <a:lnTo>
                  <a:pt x="170" y="596"/>
                </a:lnTo>
                <a:lnTo>
                  <a:pt x="142" y="580"/>
                </a:lnTo>
                <a:lnTo>
                  <a:pt x="108" y="560"/>
                </a:lnTo>
                <a:lnTo>
                  <a:pt x="92" y="552"/>
                </a:lnTo>
                <a:lnTo>
                  <a:pt x="74" y="540"/>
                </a:lnTo>
                <a:lnTo>
                  <a:pt x="46" y="526"/>
                </a:lnTo>
                <a:lnTo>
                  <a:pt x="22" y="512"/>
                </a:lnTo>
                <a:lnTo>
                  <a:pt x="2" y="500"/>
                </a:lnTo>
                <a:lnTo>
                  <a:pt x="0" y="500"/>
                </a:lnTo>
                <a:lnTo>
                  <a:pt x="4" y="494"/>
                </a:lnTo>
                <a:lnTo>
                  <a:pt x="14" y="480"/>
                </a:lnTo>
                <a:lnTo>
                  <a:pt x="16" y="478"/>
                </a:lnTo>
                <a:close/>
              </a:path>
            </a:pathLst>
          </a:custGeom>
          <a:solidFill>
            <a:srgbClr val="FFFFAF"/>
          </a:solidFill>
          <a:ln w="3175" cmpd="sng">
            <a:solidFill>
              <a:srgbClr val="808080"/>
            </a:solidFill>
            <a:round/>
            <a:headEnd/>
            <a:tailEnd/>
          </a:ln>
        </p:spPr>
        <p:txBody>
          <a:bodyPr/>
          <a:lstStyle/>
          <a:p>
            <a:endParaRPr lang="en-US" dirty="0"/>
          </a:p>
        </p:txBody>
      </p:sp>
      <p:sp>
        <p:nvSpPr>
          <p:cNvPr id="2079" name="Freeform 1073"/>
          <p:cNvSpPr>
            <a:spLocks/>
          </p:cNvSpPr>
          <p:nvPr/>
        </p:nvSpPr>
        <p:spPr bwMode="auto">
          <a:xfrm>
            <a:off x="3757614" y="3444875"/>
            <a:ext cx="1120775" cy="1060450"/>
          </a:xfrm>
          <a:custGeom>
            <a:avLst/>
            <a:gdLst>
              <a:gd name="T0" fmla="*/ 2147483647 w 706"/>
              <a:gd name="T1" fmla="*/ 2147483647 h 668"/>
              <a:gd name="T2" fmla="*/ 2147483647 w 706"/>
              <a:gd name="T3" fmla="*/ 2147483647 h 668"/>
              <a:gd name="T4" fmla="*/ 2147483647 w 706"/>
              <a:gd name="T5" fmla="*/ 2147483647 h 668"/>
              <a:gd name="T6" fmla="*/ 2147483647 w 706"/>
              <a:gd name="T7" fmla="*/ 2147483647 h 668"/>
              <a:gd name="T8" fmla="*/ 2147483647 w 706"/>
              <a:gd name="T9" fmla="*/ 2147483647 h 668"/>
              <a:gd name="T10" fmla="*/ 2147483647 w 706"/>
              <a:gd name="T11" fmla="*/ 2147483647 h 668"/>
              <a:gd name="T12" fmla="*/ 2147483647 w 706"/>
              <a:gd name="T13" fmla="*/ 2147483647 h 668"/>
              <a:gd name="T14" fmla="*/ 2147483647 w 706"/>
              <a:gd name="T15" fmla="*/ 2147483647 h 668"/>
              <a:gd name="T16" fmla="*/ 2147483647 w 706"/>
              <a:gd name="T17" fmla="*/ 2147483647 h 668"/>
              <a:gd name="T18" fmla="*/ 2147483647 w 706"/>
              <a:gd name="T19" fmla="*/ 2147483647 h 668"/>
              <a:gd name="T20" fmla="*/ 2147483647 w 706"/>
              <a:gd name="T21" fmla="*/ 2147483647 h 668"/>
              <a:gd name="T22" fmla="*/ 2147483647 w 706"/>
              <a:gd name="T23" fmla="*/ 2147483647 h 668"/>
              <a:gd name="T24" fmla="*/ 2147483647 w 706"/>
              <a:gd name="T25" fmla="*/ 2147483647 h 668"/>
              <a:gd name="T26" fmla="*/ 2147483647 w 706"/>
              <a:gd name="T27" fmla="*/ 2147483647 h 668"/>
              <a:gd name="T28" fmla="*/ 2147483647 w 706"/>
              <a:gd name="T29" fmla="*/ 2147483647 h 668"/>
              <a:gd name="T30" fmla="*/ 2147483647 w 706"/>
              <a:gd name="T31" fmla="*/ 2147483647 h 668"/>
              <a:gd name="T32" fmla="*/ 2147483647 w 706"/>
              <a:gd name="T33" fmla="*/ 2147483647 h 668"/>
              <a:gd name="T34" fmla="*/ 2147483647 w 706"/>
              <a:gd name="T35" fmla="*/ 2147483647 h 668"/>
              <a:gd name="T36" fmla="*/ 2147483647 w 706"/>
              <a:gd name="T37" fmla="*/ 2147483647 h 668"/>
              <a:gd name="T38" fmla="*/ 2147483647 w 706"/>
              <a:gd name="T39" fmla="*/ 2147483647 h 668"/>
              <a:gd name="T40" fmla="*/ 2147483647 w 706"/>
              <a:gd name="T41" fmla="*/ 2147483647 h 668"/>
              <a:gd name="T42" fmla="*/ 2147483647 w 706"/>
              <a:gd name="T43" fmla="*/ 2147483647 h 668"/>
              <a:gd name="T44" fmla="*/ 2147483647 w 706"/>
              <a:gd name="T45" fmla="*/ 2147483647 h 668"/>
              <a:gd name="T46" fmla="*/ 2147483647 w 706"/>
              <a:gd name="T47" fmla="*/ 2147483647 h 668"/>
              <a:gd name="T48" fmla="*/ 2147483647 w 706"/>
              <a:gd name="T49" fmla="*/ 2147483647 h 668"/>
              <a:gd name="T50" fmla="*/ 2147483647 w 706"/>
              <a:gd name="T51" fmla="*/ 2147483647 h 668"/>
              <a:gd name="T52" fmla="*/ 2147483647 w 706"/>
              <a:gd name="T53" fmla="*/ 2147483647 h 668"/>
              <a:gd name="T54" fmla="*/ 2147483647 w 706"/>
              <a:gd name="T55" fmla="*/ 2147483647 h 668"/>
              <a:gd name="T56" fmla="*/ 2147483647 w 706"/>
              <a:gd name="T57" fmla="*/ 2147483647 h 668"/>
              <a:gd name="T58" fmla="*/ 2147483647 w 706"/>
              <a:gd name="T59" fmla="*/ 2147483647 h 668"/>
              <a:gd name="T60" fmla="*/ 2147483647 w 706"/>
              <a:gd name="T61" fmla="*/ 2147483647 h 668"/>
              <a:gd name="T62" fmla="*/ 2147483647 w 706"/>
              <a:gd name="T63" fmla="*/ 2147483647 h 668"/>
              <a:gd name="T64" fmla="*/ 2147483647 w 706"/>
              <a:gd name="T65" fmla="*/ 2147483647 h 668"/>
              <a:gd name="T66" fmla="*/ 2147483647 w 706"/>
              <a:gd name="T67" fmla="*/ 2147483647 h 668"/>
              <a:gd name="T68" fmla="*/ 2147483647 w 706"/>
              <a:gd name="T69" fmla="*/ 2147483647 h 668"/>
              <a:gd name="T70" fmla="*/ 2147483647 w 706"/>
              <a:gd name="T71" fmla="*/ 2147483647 h 668"/>
              <a:gd name="T72" fmla="*/ 2147483647 w 706"/>
              <a:gd name="T73" fmla="*/ 2147483647 h 668"/>
              <a:gd name="T74" fmla="*/ 2147483647 w 706"/>
              <a:gd name="T75" fmla="*/ 2147483647 h 668"/>
              <a:gd name="T76" fmla="*/ 2147483647 w 706"/>
              <a:gd name="T77" fmla="*/ 2147483647 h 668"/>
              <a:gd name="T78" fmla="*/ 2147483647 w 706"/>
              <a:gd name="T79" fmla="*/ 2147483647 h 668"/>
              <a:gd name="T80" fmla="*/ 2147483647 w 706"/>
              <a:gd name="T81" fmla="*/ 2147483647 h 668"/>
              <a:gd name="T82" fmla="*/ 2147483647 w 706"/>
              <a:gd name="T83" fmla="*/ 2147483647 h 668"/>
              <a:gd name="T84" fmla="*/ 2147483647 w 706"/>
              <a:gd name="T85" fmla="*/ 2147483647 h 668"/>
              <a:gd name="T86" fmla="*/ 2147483647 w 706"/>
              <a:gd name="T87" fmla="*/ 2147483647 h 668"/>
              <a:gd name="T88" fmla="*/ 2147483647 w 706"/>
              <a:gd name="T89" fmla="*/ 2147483647 h 668"/>
              <a:gd name="T90" fmla="*/ 2147483647 w 706"/>
              <a:gd name="T91" fmla="*/ 2147483647 h 668"/>
              <a:gd name="T92" fmla="*/ 2147483647 w 706"/>
              <a:gd name="T93" fmla="*/ 2147483647 h 668"/>
              <a:gd name="T94" fmla="*/ 2147483647 w 706"/>
              <a:gd name="T95" fmla="*/ 2147483647 h 66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06" h="668">
                <a:moveTo>
                  <a:pt x="24" y="658"/>
                </a:moveTo>
                <a:lnTo>
                  <a:pt x="0" y="656"/>
                </a:lnTo>
                <a:lnTo>
                  <a:pt x="4" y="636"/>
                </a:lnTo>
                <a:lnTo>
                  <a:pt x="8" y="608"/>
                </a:lnTo>
                <a:lnTo>
                  <a:pt x="10" y="588"/>
                </a:lnTo>
                <a:lnTo>
                  <a:pt x="14" y="572"/>
                </a:lnTo>
                <a:lnTo>
                  <a:pt x="16" y="550"/>
                </a:lnTo>
                <a:lnTo>
                  <a:pt x="20" y="526"/>
                </a:lnTo>
                <a:lnTo>
                  <a:pt x="24" y="502"/>
                </a:lnTo>
                <a:lnTo>
                  <a:pt x="28" y="476"/>
                </a:lnTo>
                <a:lnTo>
                  <a:pt x="30" y="460"/>
                </a:lnTo>
                <a:lnTo>
                  <a:pt x="36" y="422"/>
                </a:lnTo>
                <a:lnTo>
                  <a:pt x="42" y="386"/>
                </a:lnTo>
                <a:lnTo>
                  <a:pt x="46" y="356"/>
                </a:lnTo>
                <a:lnTo>
                  <a:pt x="56" y="298"/>
                </a:lnTo>
                <a:lnTo>
                  <a:pt x="60" y="262"/>
                </a:lnTo>
                <a:lnTo>
                  <a:pt x="64" y="242"/>
                </a:lnTo>
                <a:lnTo>
                  <a:pt x="70" y="202"/>
                </a:lnTo>
                <a:lnTo>
                  <a:pt x="72" y="188"/>
                </a:lnTo>
                <a:lnTo>
                  <a:pt x="74" y="176"/>
                </a:lnTo>
                <a:lnTo>
                  <a:pt x="80" y="136"/>
                </a:lnTo>
                <a:lnTo>
                  <a:pt x="90" y="72"/>
                </a:lnTo>
                <a:lnTo>
                  <a:pt x="92" y="54"/>
                </a:lnTo>
                <a:lnTo>
                  <a:pt x="96" y="34"/>
                </a:lnTo>
                <a:lnTo>
                  <a:pt x="100" y="12"/>
                </a:lnTo>
                <a:lnTo>
                  <a:pt x="102" y="0"/>
                </a:lnTo>
                <a:lnTo>
                  <a:pt x="162" y="8"/>
                </a:lnTo>
                <a:lnTo>
                  <a:pt x="166" y="8"/>
                </a:lnTo>
                <a:lnTo>
                  <a:pt x="172" y="8"/>
                </a:lnTo>
                <a:lnTo>
                  <a:pt x="180" y="10"/>
                </a:lnTo>
                <a:lnTo>
                  <a:pt x="186" y="10"/>
                </a:lnTo>
                <a:lnTo>
                  <a:pt x="196" y="12"/>
                </a:lnTo>
                <a:lnTo>
                  <a:pt x="208" y="14"/>
                </a:lnTo>
                <a:lnTo>
                  <a:pt x="212" y="14"/>
                </a:lnTo>
                <a:lnTo>
                  <a:pt x="226" y="16"/>
                </a:lnTo>
                <a:lnTo>
                  <a:pt x="262" y="20"/>
                </a:lnTo>
                <a:lnTo>
                  <a:pt x="266" y="20"/>
                </a:lnTo>
                <a:lnTo>
                  <a:pt x="274" y="22"/>
                </a:lnTo>
                <a:lnTo>
                  <a:pt x="294" y="24"/>
                </a:lnTo>
                <a:lnTo>
                  <a:pt x="298" y="24"/>
                </a:lnTo>
                <a:lnTo>
                  <a:pt x="348" y="30"/>
                </a:lnTo>
                <a:lnTo>
                  <a:pt x="354" y="30"/>
                </a:lnTo>
                <a:lnTo>
                  <a:pt x="360" y="32"/>
                </a:lnTo>
                <a:lnTo>
                  <a:pt x="368" y="32"/>
                </a:lnTo>
                <a:lnTo>
                  <a:pt x="374" y="32"/>
                </a:lnTo>
                <a:lnTo>
                  <a:pt x="382" y="34"/>
                </a:lnTo>
                <a:lnTo>
                  <a:pt x="390" y="34"/>
                </a:lnTo>
                <a:lnTo>
                  <a:pt x="400" y="36"/>
                </a:lnTo>
                <a:lnTo>
                  <a:pt x="420" y="38"/>
                </a:lnTo>
                <a:lnTo>
                  <a:pt x="438" y="40"/>
                </a:lnTo>
                <a:lnTo>
                  <a:pt x="456" y="42"/>
                </a:lnTo>
                <a:lnTo>
                  <a:pt x="514" y="46"/>
                </a:lnTo>
                <a:lnTo>
                  <a:pt x="534" y="48"/>
                </a:lnTo>
                <a:lnTo>
                  <a:pt x="550" y="50"/>
                </a:lnTo>
                <a:lnTo>
                  <a:pt x="562" y="52"/>
                </a:lnTo>
                <a:lnTo>
                  <a:pt x="592" y="54"/>
                </a:lnTo>
                <a:lnTo>
                  <a:pt x="600" y="54"/>
                </a:lnTo>
                <a:lnTo>
                  <a:pt x="606" y="54"/>
                </a:lnTo>
                <a:lnTo>
                  <a:pt x="618" y="56"/>
                </a:lnTo>
                <a:lnTo>
                  <a:pt x="626" y="56"/>
                </a:lnTo>
                <a:lnTo>
                  <a:pt x="636" y="58"/>
                </a:lnTo>
                <a:lnTo>
                  <a:pt x="642" y="58"/>
                </a:lnTo>
                <a:lnTo>
                  <a:pt x="652" y="58"/>
                </a:lnTo>
                <a:lnTo>
                  <a:pt x="666" y="60"/>
                </a:lnTo>
                <a:lnTo>
                  <a:pt x="672" y="60"/>
                </a:lnTo>
                <a:lnTo>
                  <a:pt x="682" y="60"/>
                </a:lnTo>
                <a:lnTo>
                  <a:pt x="706" y="62"/>
                </a:lnTo>
                <a:lnTo>
                  <a:pt x="700" y="62"/>
                </a:lnTo>
                <a:lnTo>
                  <a:pt x="700" y="70"/>
                </a:lnTo>
                <a:lnTo>
                  <a:pt x="698" y="76"/>
                </a:lnTo>
                <a:lnTo>
                  <a:pt x="698" y="84"/>
                </a:lnTo>
                <a:lnTo>
                  <a:pt x="698" y="90"/>
                </a:lnTo>
                <a:lnTo>
                  <a:pt x="698" y="96"/>
                </a:lnTo>
                <a:lnTo>
                  <a:pt x="698" y="100"/>
                </a:lnTo>
                <a:lnTo>
                  <a:pt x="696" y="106"/>
                </a:lnTo>
                <a:lnTo>
                  <a:pt x="696" y="112"/>
                </a:lnTo>
                <a:lnTo>
                  <a:pt x="696" y="114"/>
                </a:lnTo>
                <a:lnTo>
                  <a:pt x="696" y="120"/>
                </a:lnTo>
                <a:lnTo>
                  <a:pt x="690" y="120"/>
                </a:lnTo>
                <a:lnTo>
                  <a:pt x="690" y="138"/>
                </a:lnTo>
                <a:lnTo>
                  <a:pt x="688" y="146"/>
                </a:lnTo>
                <a:lnTo>
                  <a:pt x="678" y="282"/>
                </a:lnTo>
                <a:lnTo>
                  <a:pt x="672" y="356"/>
                </a:lnTo>
                <a:lnTo>
                  <a:pt x="668" y="386"/>
                </a:lnTo>
                <a:lnTo>
                  <a:pt x="666" y="410"/>
                </a:lnTo>
                <a:lnTo>
                  <a:pt x="664" y="442"/>
                </a:lnTo>
                <a:lnTo>
                  <a:pt x="660" y="472"/>
                </a:lnTo>
                <a:lnTo>
                  <a:pt x="658" y="500"/>
                </a:lnTo>
                <a:lnTo>
                  <a:pt x="656" y="512"/>
                </a:lnTo>
                <a:lnTo>
                  <a:pt x="656" y="528"/>
                </a:lnTo>
                <a:lnTo>
                  <a:pt x="650" y="582"/>
                </a:lnTo>
                <a:lnTo>
                  <a:pt x="646" y="618"/>
                </a:lnTo>
                <a:lnTo>
                  <a:pt x="646" y="644"/>
                </a:lnTo>
                <a:lnTo>
                  <a:pt x="632" y="644"/>
                </a:lnTo>
                <a:lnTo>
                  <a:pt x="622" y="642"/>
                </a:lnTo>
                <a:lnTo>
                  <a:pt x="616" y="642"/>
                </a:lnTo>
                <a:lnTo>
                  <a:pt x="554" y="638"/>
                </a:lnTo>
                <a:lnTo>
                  <a:pt x="502" y="632"/>
                </a:lnTo>
                <a:lnTo>
                  <a:pt x="494" y="632"/>
                </a:lnTo>
                <a:lnTo>
                  <a:pt x="488" y="632"/>
                </a:lnTo>
                <a:lnTo>
                  <a:pt x="482" y="630"/>
                </a:lnTo>
                <a:lnTo>
                  <a:pt x="468" y="630"/>
                </a:lnTo>
                <a:lnTo>
                  <a:pt x="464" y="628"/>
                </a:lnTo>
                <a:lnTo>
                  <a:pt x="458" y="628"/>
                </a:lnTo>
                <a:lnTo>
                  <a:pt x="446" y="628"/>
                </a:lnTo>
                <a:lnTo>
                  <a:pt x="442" y="628"/>
                </a:lnTo>
                <a:lnTo>
                  <a:pt x="422" y="626"/>
                </a:lnTo>
                <a:lnTo>
                  <a:pt x="416" y="624"/>
                </a:lnTo>
                <a:lnTo>
                  <a:pt x="408" y="624"/>
                </a:lnTo>
                <a:lnTo>
                  <a:pt x="400" y="622"/>
                </a:lnTo>
                <a:lnTo>
                  <a:pt x="392" y="622"/>
                </a:lnTo>
                <a:lnTo>
                  <a:pt x="384" y="622"/>
                </a:lnTo>
                <a:lnTo>
                  <a:pt x="358" y="620"/>
                </a:lnTo>
                <a:lnTo>
                  <a:pt x="346" y="618"/>
                </a:lnTo>
                <a:lnTo>
                  <a:pt x="326" y="616"/>
                </a:lnTo>
                <a:lnTo>
                  <a:pt x="268" y="610"/>
                </a:lnTo>
                <a:lnTo>
                  <a:pt x="264" y="610"/>
                </a:lnTo>
                <a:lnTo>
                  <a:pt x="266" y="622"/>
                </a:lnTo>
                <a:lnTo>
                  <a:pt x="268" y="630"/>
                </a:lnTo>
                <a:lnTo>
                  <a:pt x="276" y="636"/>
                </a:lnTo>
                <a:lnTo>
                  <a:pt x="274" y="636"/>
                </a:lnTo>
                <a:lnTo>
                  <a:pt x="266" y="634"/>
                </a:lnTo>
                <a:lnTo>
                  <a:pt x="218" y="630"/>
                </a:lnTo>
                <a:lnTo>
                  <a:pt x="210" y="628"/>
                </a:lnTo>
                <a:lnTo>
                  <a:pt x="206" y="628"/>
                </a:lnTo>
                <a:lnTo>
                  <a:pt x="200" y="628"/>
                </a:lnTo>
                <a:lnTo>
                  <a:pt x="196" y="628"/>
                </a:lnTo>
                <a:lnTo>
                  <a:pt x="188" y="626"/>
                </a:lnTo>
                <a:lnTo>
                  <a:pt x="186" y="626"/>
                </a:lnTo>
                <a:lnTo>
                  <a:pt x="178" y="624"/>
                </a:lnTo>
                <a:lnTo>
                  <a:pt x="172" y="624"/>
                </a:lnTo>
                <a:lnTo>
                  <a:pt x="164" y="622"/>
                </a:lnTo>
                <a:lnTo>
                  <a:pt x="160" y="622"/>
                </a:lnTo>
                <a:lnTo>
                  <a:pt x="150" y="622"/>
                </a:lnTo>
                <a:lnTo>
                  <a:pt x="128" y="618"/>
                </a:lnTo>
                <a:lnTo>
                  <a:pt x="100" y="616"/>
                </a:lnTo>
                <a:lnTo>
                  <a:pt x="98" y="616"/>
                </a:lnTo>
                <a:lnTo>
                  <a:pt x="96" y="624"/>
                </a:lnTo>
                <a:lnTo>
                  <a:pt x="94" y="636"/>
                </a:lnTo>
                <a:lnTo>
                  <a:pt x="92" y="644"/>
                </a:lnTo>
                <a:lnTo>
                  <a:pt x="92" y="656"/>
                </a:lnTo>
                <a:lnTo>
                  <a:pt x="90" y="664"/>
                </a:lnTo>
                <a:lnTo>
                  <a:pt x="90" y="668"/>
                </a:lnTo>
                <a:lnTo>
                  <a:pt x="28" y="660"/>
                </a:lnTo>
                <a:lnTo>
                  <a:pt x="26" y="658"/>
                </a:lnTo>
                <a:lnTo>
                  <a:pt x="24" y="658"/>
                </a:lnTo>
                <a:close/>
              </a:path>
            </a:pathLst>
          </a:custGeom>
          <a:solidFill>
            <a:srgbClr val="FFFFAF"/>
          </a:solidFill>
          <a:ln w="3175" cmpd="sng">
            <a:solidFill>
              <a:srgbClr val="808080"/>
            </a:solidFill>
            <a:round/>
            <a:headEnd/>
            <a:tailEnd/>
          </a:ln>
        </p:spPr>
        <p:txBody>
          <a:bodyPr/>
          <a:lstStyle/>
          <a:p>
            <a:endParaRPr lang="en-US" dirty="0"/>
          </a:p>
        </p:txBody>
      </p:sp>
      <p:sp>
        <p:nvSpPr>
          <p:cNvPr id="2080" name="Freeform 1074"/>
          <p:cNvSpPr>
            <a:spLocks/>
          </p:cNvSpPr>
          <p:nvPr/>
        </p:nvSpPr>
        <p:spPr bwMode="auto">
          <a:xfrm>
            <a:off x="4862513" y="3543300"/>
            <a:ext cx="1365250" cy="660400"/>
          </a:xfrm>
          <a:custGeom>
            <a:avLst/>
            <a:gdLst>
              <a:gd name="T0" fmla="*/ 0 w 860"/>
              <a:gd name="T1" fmla="*/ 2147483647 h 416"/>
              <a:gd name="T2" fmla="*/ 2147483647 w 860"/>
              <a:gd name="T3" fmla="*/ 2147483647 h 416"/>
              <a:gd name="T4" fmla="*/ 2147483647 w 860"/>
              <a:gd name="T5" fmla="*/ 0 h 416"/>
              <a:gd name="T6" fmla="*/ 2147483647 w 860"/>
              <a:gd name="T7" fmla="*/ 2147483647 h 416"/>
              <a:gd name="T8" fmla="*/ 2147483647 w 860"/>
              <a:gd name="T9" fmla="*/ 2147483647 h 416"/>
              <a:gd name="T10" fmla="*/ 2147483647 w 860"/>
              <a:gd name="T11" fmla="*/ 2147483647 h 416"/>
              <a:gd name="T12" fmla="*/ 2147483647 w 860"/>
              <a:gd name="T13" fmla="*/ 2147483647 h 416"/>
              <a:gd name="T14" fmla="*/ 2147483647 w 860"/>
              <a:gd name="T15" fmla="*/ 2147483647 h 416"/>
              <a:gd name="T16" fmla="*/ 2147483647 w 860"/>
              <a:gd name="T17" fmla="*/ 2147483647 h 416"/>
              <a:gd name="T18" fmla="*/ 2147483647 w 860"/>
              <a:gd name="T19" fmla="*/ 2147483647 h 416"/>
              <a:gd name="T20" fmla="*/ 2147483647 w 860"/>
              <a:gd name="T21" fmla="*/ 2147483647 h 416"/>
              <a:gd name="T22" fmla="*/ 2147483647 w 860"/>
              <a:gd name="T23" fmla="*/ 2147483647 h 416"/>
              <a:gd name="T24" fmla="*/ 2147483647 w 860"/>
              <a:gd name="T25" fmla="*/ 2147483647 h 416"/>
              <a:gd name="T26" fmla="*/ 2147483647 w 860"/>
              <a:gd name="T27" fmla="*/ 2147483647 h 416"/>
              <a:gd name="T28" fmla="*/ 2147483647 w 860"/>
              <a:gd name="T29" fmla="*/ 2147483647 h 416"/>
              <a:gd name="T30" fmla="*/ 2147483647 w 860"/>
              <a:gd name="T31" fmla="*/ 2147483647 h 416"/>
              <a:gd name="T32" fmla="*/ 2147483647 w 860"/>
              <a:gd name="T33" fmla="*/ 2147483647 h 416"/>
              <a:gd name="T34" fmla="*/ 2147483647 w 860"/>
              <a:gd name="T35" fmla="*/ 2147483647 h 416"/>
              <a:gd name="T36" fmla="*/ 2147483647 w 860"/>
              <a:gd name="T37" fmla="*/ 2147483647 h 416"/>
              <a:gd name="T38" fmla="*/ 2147483647 w 860"/>
              <a:gd name="T39" fmla="*/ 2147483647 h 416"/>
              <a:gd name="T40" fmla="*/ 2147483647 w 860"/>
              <a:gd name="T41" fmla="*/ 2147483647 h 416"/>
              <a:gd name="T42" fmla="*/ 2147483647 w 860"/>
              <a:gd name="T43" fmla="*/ 2147483647 h 416"/>
              <a:gd name="T44" fmla="*/ 2147483647 w 860"/>
              <a:gd name="T45" fmla="*/ 2147483647 h 416"/>
              <a:gd name="T46" fmla="*/ 2147483647 w 860"/>
              <a:gd name="T47" fmla="*/ 2147483647 h 416"/>
              <a:gd name="T48" fmla="*/ 2147483647 w 860"/>
              <a:gd name="T49" fmla="*/ 2147483647 h 416"/>
              <a:gd name="T50" fmla="*/ 2147483647 w 860"/>
              <a:gd name="T51" fmla="*/ 2147483647 h 416"/>
              <a:gd name="T52" fmla="*/ 2147483647 w 860"/>
              <a:gd name="T53" fmla="*/ 2147483647 h 416"/>
              <a:gd name="T54" fmla="*/ 2147483647 w 860"/>
              <a:gd name="T55" fmla="*/ 2147483647 h 416"/>
              <a:gd name="T56" fmla="*/ 2147483647 w 860"/>
              <a:gd name="T57" fmla="*/ 2147483647 h 416"/>
              <a:gd name="T58" fmla="*/ 2147483647 w 860"/>
              <a:gd name="T59" fmla="*/ 2147483647 h 416"/>
              <a:gd name="T60" fmla="*/ 2147483647 w 860"/>
              <a:gd name="T61" fmla="*/ 2147483647 h 416"/>
              <a:gd name="T62" fmla="*/ 2147483647 w 860"/>
              <a:gd name="T63" fmla="*/ 2147483647 h 416"/>
              <a:gd name="T64" fmla="*/ 2147483647 w 860"/>
              <a:gd name="T65" fmla="*/ 2147483647 h 416"/>
              <a:gd name="T66" fmla="*/ 2147483647 w 860"/>
              <a:gd name="T67" fmla="*/ 2147483647 h 416"/>
              <a:gd name="T68" fmla="*/ 2147483647 w 860"/>
              <a:gd name="T69" fmla="*/ 2147483647 h 416"/>
              <a:gd name="T70" fmla="*/ 2147483647 w 860"/>
              <a:gd name="T71" fmla="*/ 2147483647 h 416"/>
              <a:gd name="T72" fmla="*/ 2147483647 w 860"/>
              <a:gd name="T73" fmla="*/ 2147483647 h 416"/>
              <a:gd name="T74" fmla="*/ 2147483647 w 860"/>
              <a:gd name="T75" fmla="*/ 2147483647 h 416"/>
              <a:gd name="T76" fmla="*/ 2147483647 w 860"/>
              <a:gd name="T77" fmla="*/ 2147483647 h 416"/>
              <a:gd name="T78" fmla="*/ 2147483647 w 860"/>
              <a:gd name="T79" fmla="*/ 2147483647 h 416"/>
              <a:gd name="T80" fmla="*/ 2147483647 w 860"/>
              <a:gd name="T81" fmla="*/ 2147483647 h 416"/>
              <a:gd name="T82" fmla="*/ 2147483647 w 860"/>
              <a:gd name="T83" fmla="*/ 2147483647 h 416"/>
              <a:gd name="T84" fmla="*/ 2147483647 w 860"/>
              <a:gd name="T85" fmla="*/ 2147483647 h 416"/>
              <a:gd name="T86" fmla="*/ 2147483647 w 860"/>
              <a:gd name="T87" fmla="*/ 2147483647 h 416"/>
              <a:gd name="T88" fmla="*/ 2147483647 w 860"/>
              <a:gd name="T89" fmla="*/ 2147483647 h 416"/>
              <a:gd name="T90" fmla="*/ 2147483647 w 860"/>
              <a:gd name="T91" fmla="*/ 2147483647 h 416"/>
              <a:gd name="T92" fmla="*/ 2147483647 w 860"/>
              <a:gd name="T93" fmla="*/ 2147483647 h 416"/>
              <a:gd name="T94" fmla="*/ 2147483647 w 860"/>
              <a:gd name="T95" fmla="*/ 2147483647 h 416"/>
              <a:gd name="T96" fmla="*/ 2147483647 w 860"/>
              <a:gd name="T97" fmla="*/ 2147483647 h 416"/>
              <a:gd name="T98" fmla="*/ 2147483647 w 860"/>
              <a:gd name="T99" fmla="*/ 2147483647 h 416"/>
              <a:gd name="T100" fmla="*/ 2147483647 w 860"/>
              <a:gd name="T101" fmla="*/ 2147483647 h 416"/>
              <a:gd name="T102" fmla="*/ 2147483647 w 860"/>
              <a:gd name="T103" fmla="*/ 2147483647 h 416"/>
              <a:gd name="T104" fmla="*/ 2147483647 w 860"/>
              <a:gd name="T105" fmla="*/ 2147483647 h 416"/>
              <a:gd name="T106" fmla="*/ 2147483647 w 860"/>
              <a:gd name="T107" fmla="*/ 2147483647 h 416"/>
              <a:gd name="T108" fmla="*/ 0 w 860"/>
              <a:gd name="T109" fmla="*/ 2147483647 h 4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0" h="416">
                <a:moveTo>
                  <a:pt x="0" y="58"/>
                </a:moveTo>
                <a:lnTo>
                  <a:pt x="0" y="52"/>
                </a:lnTo>
                <a:lnTo>
                  <a:pt x="0" y="50"/>
                </a:lnTo>
                <a:lnTo>
                  <a:pt x="0" y="44"/>
                </a:lnTo>
                <a:lnTo>
                  <a:pt x="2" y="38"/>
                </a:lnTo>
                <a:lnTo>
                  <a:pt x="2" y="34"/>
                </a:lnTo>
                <a:lnTo>
                  <a:pt x="2" y="28"/>
                </a:lnTo>
                <a:lnTo>
                  <a:pt x="2" y="22"/>
                </a:lnTo>
                <a:lnTo>
                  <a:pt x="2" y="14"/>
                </a:lnTo>
                <a:lnTo>
                  <a:pt x="4" y="8"/>
                </a:lnTo>
                <a:lnTo>
                  <a:pt x="4" y="0"/>
                </a:lnTo>
                <a:lnTo>
                  <a:pt x="10" y="0"/>
                </a:lnTo>
                <a:lnTo>
                  <a:pt x="18" y="0"/>
                </a:lnTo>
                <a:lnTo>
                  <a:pt x="32" y="2"/>
                </a:lnTo>
                <a:lnTo>
                  <a:pt x="36" y="2"/>
                </a:lnTo>
                <a:lnTo>
                  <a:pt x="46" y="4"/>
                </a:lnTo>
                <a:lnTo>
                  <a:pt x="54" y="4"/>
                </a:lnTo>
                <a:lnTo>
                  <a:pt x="102" y="6"/>
                </a:lnTo>
                <a:lnTo>
                  <a:pt x="138" y="8"/>
                </a:lnTo>
                <a:lnTo>
                  <a:pt x="142" y="10"/>
                </a:lnTo>
                <a:lnTo>
                  <a:pt x="148" y="10"/>
                </a:lnTo>
                <a:lnTo>
                  <a:pt x="154" y="10"/>
                </a:lnTo>
                <a:lnTo>
                  <a:pt x="166" y="10"/>
                </a:lnTo>
                <a:lnTo>
                  <a:pt x="174" y="10"/>
                </a:lnTo>
                <a:lnTo>
                  <a:pt x="198" y="12"/>
                </a:lnTo>
                <a:lnTo>
                  <a:pt x="206" y="12"/>
                </a:lnTo>
                <a:lnTo>
                  <a:pt x="216" y="12"/>
                </a:lnTo>
                <a:lnTo>
                  <a:pt x="228" y="14"/>
                </a:lnTo>
                <a:lnTo>
                  <a:pt x="242" y="14"/>
                </a:lnTo>
                <a:lnTo>
                  <a:pt x="260" y="16"/>
                </a:lnTo>
                <a:lnTo>
                  <a:pt x="302" y="16"/>
                </a:lnTo>
                <a:lnTo>
                  <a:pt x="306" y="16"/>
                </a:lnTo>
                <a:lnTo>
                  <a:pt x="344" y="18"/>
                </a:lnTo>
                <a:lnTo>
                  <a:pt x="360" y="20"/>
                </a:lnTo>
                <a:lnTo>
                  <a:pt x="374" y="20"/>
                </a:lnTo>
                <a:lnTo>
                  <a:pt x="384" y="20"/>
                </a:lnTo>
                <a:lnTo>
                  <a:pt x="394" y="20"/>
                </a:lnTo>
                <a:lnTo>
                  <a:pt x="402" y="20"/>
                </a:lnTo>
                <a:lnTo>
                  <a:pt x="408" y="20"/>
                </a:lnTo>
                <a:lnTo>
                  <a:pt x="416" y="22"/>
                </a:lnTo>
                <a:lnTo>
                  <a:pt x="422" y="22"/>
                </a:lnTo>
                <a:lnTo>
                  <a:pt x="436" y="22"/>
                </a:lnTo>
                <a:lnTo>
                  <a:pt x="440" y="22"/>
                </a:lnTo>
                <a:lnTo>
                  <a:pt x="452" y="22"/>
                </a:lnTo>
                <a:lnTo>
                  <a:pt x="456" y="22"/>
                </a:lnTo>
                <a:lnTo>
                  <a:pt x="482" y="22"/>
                </a:lnTo>
                <a:lnTo>
                  <a:pt x="500" y="22"/>
                </a:lnTo>
                <a:lnTo>
                  <a:pt x="508" y="22"/>
                </a:lnTo>
                <a:lnTo>
                  <a:pt x="516" y="24"/>
                </a:lnTo>
                <a:lnTo>
                  <a:pt x="532" y="24"/>
                </a:lnTo>
                <a:lnTo>
                  <a:pt x="536" y="24"/>
                </a:lnTo>
                <a:lnTo>
                  <a:pt x="538" y="24"/>
                </a:lnTo>
                <a:lnTo>
                  <a:pt x="558" y="24"/>
                </a:lnTo>
                <a:lnTo>
                  <a:pt x="576" y="24"/>
                </a:lnTo>
                <a:lnTo>
                  <a:pt x="588" y="24"/>
                </a:lnTo>
                <a:lnTo>
                  <a:pt x="592" y="24"/>
                </a:lnTo>
                <a:lnTo>
                  <a:pt x="600" y="24"/>
                </a:lnTo>
                <a:lnTo>
                  <a:pt x="620" y="24"/>
                </a:lnTo>
                <a:lnTo>
                  <a:pt x="644" y="24"/>
                </a:lnTo>
                <a:lnTo>
                  <a:pt x="648" y="24"/>
                </a:lnTo>
                <a:lnTo>
                  <a:pt x="660" y="24"/>
                </a:lnTo>
                <a:lnTo>
                  <a:pt x="666" y="24"/>
                </a:lnTo>
                <a:lnTo>
                  <a:pt x="694" y="26"/>
                </a:lnTo>
                <a:lnTo>
                  <a:pt x="702" y="26"/>
                </a:lnTo>
                <a:lnTo>
                  <a:pt x="712" y="26"/>
                </a:lnTo>
                <a:lnTo>
                  <a:pt x="722" y="26"/>
                </a:lnTo>
                <a:lnTo>
                  <a:pt x="726" y="26"/>
                </a:lnTo>
                <a:lnTo>
                  <a:pt x="740" y="26"/>
                </a:lnTo>
                <a:lnTo>
                  <a:pt x="756" y="24"/>
                </a:lnTo>
                <a:lnTo>
                  <a:pt x="838" y="24"/>
                </a:lnTo>
                <a:lnTo>
                  <a:pt x="840" y="44"/>
                </a:lnTo>
                <a:lnTo>
                  <a:pt x="840" y="78"/>
                </a:lnTo>
                <a:lnTo>
                  <a:pt x="840" y="82"/>
                </a:lnTo>
                <a:lnTo>
                  <a:pt x="844" y="104"/>
                </a:lnTo>
                <a:lnTo>
                  <a:pt x="846" y="126"/>
                </a:lnTo>
                <a:lnTo>
                  <a:pt x="850" y="148"/>
                </a:lnTo>
                <a:lnTo>
                  <a:pt x="858" y="192"/>
                </a:lnTo>
                <a:lnTo>
                  <a:pt x="858" y="196"/>
                </a:lnTo>
                <a:lnTo>
                  <a:pt x="860" y="210"/>
                </a:lnTo>
                <a:lnTo>
                  <a:pt x="860" y="212"/>
                </a:lnTo>
                <a:lnTo>
                  <a:pt x="860" y="218"/>
                </a:lnTo>
                <a:lnTo>
                  <a:pt x="860" y="274"/>
                </a:lnTo>
                <a:lnTo>
                  <a:pt x="860" y="296"/>
                </a:lnTo>
                <a:lnTo>
                  <a:pt x="860" y="378"/>
                </a:lnTo>
                <a:lnTo>
                  <a:pt x="860" y="392"/>
                </a:lnTo>
                <a:lnTo>
                  <a:pt x="858" y="416"/>
                </a:lnTo>
                <a:lnTo>
                  <a:pt x="856" y="416"/>
                </a:lnTo>
                <a:lnTo>
                  <a:pt x="854" y="416"/>
                </a:lnTo>
                <a:lnTo>
                  <a:pt x="836" y="410"/>
                </a:lnTo>
                <a:lnTo>
                  <a:pt x="820" y="404"/>
                </a:lnTo>
                <a:lnTo>
                  <a:pt x="810" y="396"/>
                </a:lnTo>
                <a:lnTo>
                  <a:pt x="804" y="392"/>
                </a:lnTo>
                <a:lnTo>
                  <a:pt x="790" y="382"/>
                </a:lnTo>
                <a:lnTo>
                  <a:pt x="782" y="378"/>
                </a:lnTo>
                <a:lnTo>
                  <a:pt x="778" y="384"/>
                </a:lnTo>
                <a:lnTo>
                  <a:pt x="772" y="388"/>
                </a:lnTo>
                <a:lnTo>
                  <a:pt x="770" y="390"/>
                </a:lnTo>
                <a:lnTo>
                  <a:pt x="766" y="390"/>
                </a:lnTo>
                <a:lnTo>
                  <a:pt x="760" y="392"/>
                </a:lnTo>
                <a:lnTo>
                  <a:pt x="750" y="388"/>
                </a:lnTo>
                <a:lnTo>
                  <a:pt x="748" y="384"/>
                </a:lnTo>
                <a:lnTo>
                  <a:pt x="746" y="382"/>
                </a:lnTo>
                <a:lnTo>
                  <a:pt x="744" y="382"/>
                </a:lnTo>
                <a:lnTo>
                  <a:pt x="728" y="388"/>
                </a:lnTo>
                <a:lnTo>
                  <a:pt x="726" y="392"/>
                </a:lnTo>
                <a:lnTo>
                  <a:pt x="714" y="392"/>
                </a:lnTo>
                <a:lnTo>
                  <a:pt x="706" y="390"/>
                </a:lnTo>
                <a:lnTo>
                  <a:pt x="690" y="394"/>
                </a:lnTo>
                <a:lnTo>
                  <a:pt x="686" y="396"/>
                </a:lnTo>
                <a:lnTo>
                  <a:pt x="684" y="400"/>
                </a:lnTo>
                <a:lnTo>
                  <a:pt x="682" y="404"/>
                </a:lnTo>
                <a:lnTo>
                  <a:pt x="668" y="410"/>
                </a:lnTo>
                <a:lnTo>
                  <a:pt x="652" y="402"/>
                </a:lnTo>
                <a:lnTo>
                  <a:pt x="640" y="392"/>
                </a:lnTo>
                <a:lnTo>
                  <a:pt x="628" y="392"/>
                </a:lnTo>
                <a:lnTo>
                  <a:pt x="626" y="394"/>
                </a:lnTo>
                <a:lnTo>
                  <a:pt x="614" y="390"/>
                </a:lnTo>
                <a:lnTo>
                  <a:pt x="612" y="390"/>
                </a:lnTo>
                <a:lnTo>
                  <a:pt x="610" y="386"/>
                </a:lnTo>
                <a:lnTo>
                  <a:pt x="610" y="382"/>
                </a:lnTo>
                <a:lnTo>
                  <a:pt x="608" y="380"/>
                </a:lnTo>
                <a:lnTo>
                  <a:pt x="602" y="380"/>
                </a:lnTo>
                <a:lnTo>
                  <a:pt x="600" y="380"/>
                </a:lnTo>
                <a:lnTo>
                  <a:pt x="592" y="392"/>
                </a:lnTo>
                <a:lnTo>
                  <a:pt x="588" y="404"/>
                </a:lnTo>
                <a:lnTo>
                  <a:pt x="584" y="408"/>
                </a:lnTo>
                <a:lnTo>
                  <a:pt x="582" y="406"/>
                </a:lnTo>
                <a:lnTo>
                  <a:pt x="580" y="406"/>
                </a:lnTo>
                <a:lnTo>
                  <a:pt x="578" y="404"/>
                </a:lnTo>
                <a:lnTo>
                  <a:pt x="576" y="400"/>
                </a:lnTo>
                <a:lnTo>
                  <a:pt x="576" y="396"/>
                </a:lnTo>
                <a:lnTo>
                  <a:pt x="578" y="394"/>
                </a:lnTo>
                <a:lnTo>
                  <a:pt x="572" y="386"/>
                </a:lnTo>
                <a:lnTo>
                  <a:pt x="560" y="394"/>
                </a:lnTo>
                <a:lnTo>
                  <a:pt x="556" y="396"/>
                </a:lnTo>
                <a:lnTo>
                  <a:pt x="552" y="396"/>
                </a:lnTo>
                <a:lnTo>
                  <a:pt x="550" y="392"/>
                </a:lnTo>
                <a:lnTo>
                  <a:pt x="544" y="386"/>
                </a:lnTo>
                <a:lnTo>
                  <a:pt x="536" y="378"/>
                </a:lnTo>
                <a:lnTo>
                  <a:pt x="530" y="376"/>
                </a:lnTo>
                <a:lnTo>
                  <a:pt x="528" y="376"/>
                </a:lnTo>
                <a:lnTo>
                  <a:pt x="526" y="378"/>
                </a:lnTo>
                <a:lnTo>
                  <a:pt x="524" y="378"/>
                </a:lnTo>
                <a:lnTo>
                  <a:pt x="520" y="382"/>
                </a:lnTo>
                <a:lnTo>
                  <a:pt x="516" y="386"/>
                </a:lnTo>
                <a:lnTo>
                  <a:pt x="508" y="390"/>
                </a:lnTo>
                <a:lnTo>
                  <a:pt x="498" y="388"/>
                </a:lnTo>
                <a:lnTo>
                  <a:pt x="498" y="384"/>
                </a:lnTo>
                <a:lnTo>
                  <a:pt x="498" y="380"/>
                </a:lnTo>
                <a:lnTo>
                  <a:pt x="498" y="374"/>
                </a:lnTo>
                <a:lnTo>
                  <a:pt x="496" y="374"/>
                </a:lnTo>
                <a:lnTo>
                  <a:pt x="492" y="372"/>
                </a:lnTo>
                <a:lnTo>
                  <a:pt x="488" y="372"/>
                </a:lnTo>
                <a:lnTo>
                  <a:pt x="484" y="370"/>
                </a:lnTo>
                <a:lnTo>
                  <a:pt x="484" y="366"/>
                </a:lnTo>
                <a:lnTo>
                  <a:pt x="476" y="358"/>
                </a:lnTo>
                <a:lnTo>
                  <a:pt x="464" y="356"/>
                </a:lnTo>
                <a:lnTo>
                  <a:pt x="452" y="362"/>
                </a:lnTo>
                <a:lnTo>
                  <a:pt x="446" y="364"/>
                </a:lnTo>
                <a:lnTo>
                  <a:pt x="444" y="364"/>
                </a:lnTo>
                <a:lnTo>
                  <a:pt x="440" y="362"/>
                </a:lnTo>
                <a:lnTo>
                  <a:pt x="438" y="360"/>
                </a:lnTo>
                <a:lnTo>
                  <a:pt x="436" y="356"/>
                </a:lnTo>
                <a:lnTo>
                  <a:pt x="434" y="354"/>
                </a:lnTo>
                <a:lnTo>
                  <a:pt x="430" y="352"/>
                </a:lnTo>
                <a:lnTo>
                  <a:pt x="426" y="354"/>
                </a:lnTo>
                <a:lnTo>
                  <a:pt x="422" y="354"/>
                </a:lnTo>
                <a:lnTo>
                  <a:pt x="420" y="354"/>
                </a:lnTo>
                <a:lnTo>
                  <a:pt x="418" y="354"/>
                </a:lnTo>
                <a:lnTo>
                  <a:pt x="408" y="354"/>
                </a:lnTo>
                <a:lnTo>
                  <a:pt x="406" y="352"/>
                </a:lnTo>
                <a:lnTo>
                  <a:pt x="388" y="348"/>
                </a:lnTo>
                <a:lnTo>
                  <a:pt x="372" y="344"/>
                </a:lnTo>
                <a:lnTo>
                  <a:pt x="370" y="342"/>
                </a:lnTo>
                <a:lnTo>
                  <a:pt x="370" y="338"/>
                </a:lnTo>
                <a:lnTo>
                  <a:pt x="370" y="332"/>
                </a:lnTo>
                <a:lnTo>
                  <a:pt x="366" y="322"/>
                </a:lnTo>
                <a:lnTo>
                  <a:pt x="356" y="318"/>
                </a:lnTo>
                <a:lnTo>
                  <a:pt x="352" y="320"/>
                </a:lnTo>
                <a:lnTo>
                  <a:pt x="346" y="324"/>
                </a:lnTo>
                <a:lnTo>
                  <a:pt x="330" y="324"/>
                </a:lnTo>
                <a:lnTo>
                  <a:pt x="326" y="324"/>
                </a:lnTo>
                <a:lnTo>
                  <a:pt x="324" y="324"/>
                </a:lnTo>
                <a:lnTo>
                  <a:pt x="320" y="322"/>
                </a:lnTo>
                <a:lnTo>
                  <a:pt x="314" y="314"/>
                </a:lnTo>
                <a:lnTo>
                  <a:pt x="312" y="312"/>
                </a:lnTo>
                <a:lnTo>
                  <a:pt x="308" y="308"/>
                </a:lnTo>
                <a:lnTo>
                  <a:pt x="302" y="302"/>
                </a:lnTo>
                <a:lnTo>
                  <a:pt x="300" y="300"/>
                </a:lnTo>
                <a:lnTo>
                  <a:pt x="296" y="300"/>
                </a:lnTo>
                <a:lnTo>
                  <a:pt x="292" y="300"/>
                </a:lnTo>
                <a:lnTo>
                  <a:pt x="290" y="300"/>
                </a:lnTo>
                <a:lnTo>
                  <a:pt x="292" y="264"/>
                </a:lnTo>
                <a:lnTo>
                  <a:pt x="292" y="216"/>
                </a:lnTo>
                <a:lnTo>
                  <a:pt x="294" y="196"/>
                </a:lnTo>
                <a:lnTo>
                  <a:pt x="294" y="174"/>
                </a:lnTo>
                <a:lnTo>
                  <a:pt x="298" y="122"/>
                </a:lnTo>
                <a:lnTo>
                  <a:pt x="298" y="102"/>
                </a:lnTo>
                <a:lnTo>
                  <a:pt x="300" y="96"/>
                </a:lnTo>
                <a:lnTo>
                  <a:pt x="300" y="76"/>
                </a:lnTo>
                <a:lnTo>
                  <a:pt x="294" y="76"/>
                </a:lnTo>
                <a:lnTo>
                  <a:pt x="246" y="72"/>
                </a:lnTo>
                <a:lnTo>
                  <a:pt x="216" y="70"/>
                </a:lnTo>
                <a:lnTo>
                  <a:pt x="206" y="70"/>
                </a:lnTo>
                <a:lnTo>
                  <a:pt x="158" y="68"/>
                </a:lnTo>
                <a:lnTo>
                  <a:pt x="152" y="68"/>
                </a:lnTo>
                <a:lnTo>
                  <a:pt x="142" y="68"/>
                </a:lnTo>
                <a:lnTo>
                  <a:pt x="136" y="66"/>
                </a:lnTo>
                <a:lnTo>
                  <a:pt x="118" y="66"/>
                </a:lnTo>
                <a:lnTo>
                  <a:pt x="114" y="66"/>
                </a:lnTo>
                <a:lnTo>
                  <a:pt x="104" y="64"/>
                </a:lnTo>
                <a:lnTo>
                  <a:pt x="98" y="64"/>
                </a:lnTo>
                <a:lnTo>
                  <a:pt x="86" y="64"/>
                </a:lnTo>
                <a:lnTo>
                  <a:pt x="78" y="64"/>
                </a:lnTo>
                <a:lnTo>
                  <a:pt x="56" y="62"/>
                </a:lnTo>
                <a:lnTo>
                  <a:pt x="52" y="62"/>
                </a:lnTo>
                <a:lnTo>
                  <a:pt x="38" y="60"/>
                </a:lnTo>
                <a:lnTo>
                  <a:pt x="24" y="60"/>
                </a:lnTo>
                <a:lnTo>
                  <a:pt x="8" y="58"/>
                </a:lnTo>
                <a:lnTo>
                  <a:pt x="0" y="58"/>
                </a:lnTo>
                <a:close/>
              </a:path>
            </a:pathLst>
          </a:custGeom>
          <a:solidFill>
            <a:srgbClr val="CEEAB0"/>
          </a:solidFill>
          <a:ln w="3175" cmpd="sng">
            <a:solidFill>
              <a:srgbClr val="808080"/>
            </a:solidFill>
            <a:round/>
            <a:headEnd/>
            <a:tailEnd/>
          </a:ln>
        </p:spPr>
        <p:txBody>
          <a:bodyPr/>
          <a:lstStyle/>
          <a:p>
            <a:endParaRPr lang="en-US" dirty="0"/>
          </a:p>
        </p:txBody>
      </p:sp>
      <p:sp>
        <p:nvSpPr>
          <p:cNvPr id="2081" name="Freeform 1075"/>
          <p:cNvSpPr>
            <a:spLocks/>
          </p:cNvSpPr>
          <p:nvPr/>
        </p:nvSpPr>
        <p:spPr bwMode="auto">
          <a:xfrm>
            <a:off x="6897689" y="3486151"/>
            <a:ext cx="1349375" cy="441325"/>
          </a:xfrm>
          <a:custGeom>
            <a:avLst/>
            <a:gdLst>
              <a:gd name="T0" fmla="*/ 2147483647 w 850"/>
              <a:gd name="T1" fmla="*/ 2147483647 h 278"/>
              <a:gd name="T2" fmla="*/ 2147483647 w 850"/>
              <a:gd name="T3" fmla="*/ 2147483647 h 278"/>
              <a:gd name="T4" fmla="*/ 2147483647 w 850"/>
              <a:gd name="T5" fmla="*/ 2147483647 h 278"/>
              <a:gd name="T6" fmla="*/ 2147483647 w 850"/>
              <a:gd name="T7" fmla="*/ 2147483647 h 278"/>
              <a:gd name="T8" fmla="*/ 2147483647 w 850"/>
              <a:gd name="T9" fmla="*/ 2147483647 h 278"/>
              <a:gd name="T10" fmla="*/ 2147483647 w 850"/>
              <a:gd name="T11" fmla="*/ 2147483647 h 278"/>
              <a:gd name="T12" fmla="*/ 2147483647 w 850"/>
              <a:gd name="T13" fmla="*/ 2147483647 h 278"/>
              <a:gd name="T14" fmla="*/ 2147483647 w 850"/>
              <a:gd name="T15" fmla="*/ 2147483647 h 278"/>
              <a:gd name="T16" fmla="*/ 2147483647 w 850"/>
              <a:gd name="T17" fmla="*/ 2147483647 h 278"/>
              <a:gd name="T18" fmla="*/ 2147483647 w 850"/>
              <a:gd name="T19" fmla="*/ 2147483647 h 278"/>
              <a:gd name="T20" fmla="*/ 2147483647 w 850"/>
              <a:gd name="T21" fmla="*/ 2147483647 h 278"/>
              <a:gd name="T22" fmla="*/ 2147483647 w 850"/>
              <a:gd name="T23" fmla="*/ 2147483647 h 278"/>
              <a:gd name="T24" fmla="*/ 2147483647 w 850"/>
              <a:gd name="T25" fmla="*/ 2147483647 h 278"/>
              <a:gd name="T26" fmla="*/ 2147483647 w 850"/>
              <a:gd name="T27" fmla="*/ 2147483647 h 278"/>
              <a:gd name="T28" fmla="*/ 2147483647 w 850"/>
              <a:gd name="T29" fmla="*/ 2147483647 h 278"/>
              <a:gd name="T30" fmla="*/ 2147483647 w 850"/>
              <a:gd name="T31" fmla="*/ 2147483647 h 278"/>
              <a:gd name="T32" fmla="*/ 2147483647 w 850"/>
              <a:gd name="T33" fmla="*/ 2147483647 h 278"/>
              <a:gd name="T34" fmla="*/ 2147483647 w 850"/>
              <a:gd name="T35" fmla="*/ 2147483647 h 278"/>
              <a:gd name="T36" fmla="*/ 2147483647 w 850"/>
              <a:gd name="T37" fmla="*/ 2147483647 h 278"/>
              <a:gd name="T38" fmla="*/ 2147483647 w 850"/>
              <a:gd name="T39" fmla="*/ 2147483647 h 278"/>
              <a:gd name="T40" fmla="*/ 2147483647 w 850"/>
              <a:gd name="T41" fmla="*/ 2147483647 h 278"/>
              <a:gd name="T42" fmla="*/ 2147483647 w 850"/>
              <a:gd name="T43" fmla="*/ 2147483647 h 278"/>
              <a:gd name="T44" fmla="*/ 2147483647 w 850"/>
              <a:gd name="T45" fmla="*/ 2147483647 h 278"/>
              <a:gd name="T46" fmla="*/ 2147483647 w 850"/>
              <a:gd name="T47" fmla="*/ 2147483647 h 278"/>
              <a:gd name="T48" fmla="*/ 2147483647 w 850"/>
              <a:gd name="T49" fmla="*/ 2147483647 h 278"/>
              <a:gd name="T50" fmla="*/ 2147483647 w 850"/>
              <a:gd name="T51" fmla="*/ 2147483647 h 278"/>
              <a:gd name="T52" fmla="*/ 2147483647 w 850"/>
              <a:gd name="T53" fmla="*/ 2147483647 h 278"/>
              <a:gd name="T54" fmla="*/ 2147483647 w 850"/>
              <a:gd name="T55" fmla="*/ 2147483647 h 278"/>
              <a:gd name="T56" fmla="*/ 2147483647 w 850"/>
              <a:gd name="T57" fmla="*/ 2147483647 h 278"/>
              <a:gd name="T58" fmla="*/ 2147483647 w 850"/>
              <a:gd name="T59" fmla="*/ 2147483647 h 278"/>
              <a:gd name="T60" fmla="*/ 2147483647 w 850"/>
              <a:gd name="T61" fmla="*/ 2147483647 h 278"/>
              <a:gd name="T62" fmla="*/ 2147483647 w 850"/>
              <a:gd name="T63" fmla="*/ 2147483647 h 278"/>
              <a:gd name="T64" fmla="*/ 2147483647 w 850"/>
              <a:gd name="T65" fmla="*/ 2147483647 h 278"/>
              <a:gd name="T66" fmla="*/ 2147483647 w 850"/>
              <a:gd name="T67" fmla="*/ 2147483647 h 278"/>
              <a:gd name="T68" fmla="*/ 2147483647 w 850"/>
              <a:gd name="T69" fmla="*/ 2147483647 h 278"/>
              <a:gd name="T70" fmla="*/ 2147483647 w 850"/>
              <a:gd name="T71" fmla="*/ 2147483647 h 278"/>
              <a:gd name="T72" fmla="*/ 2147483647 w 850"/>
              <a:gd name="T73" fmla="*/ 2147483647 h 278"/>
              <a:gd name="T74" fmla="*/ 2147483647 w 850"/>
              <a:gd name="T75" fmla="*/ 2147483647 h 278"/>
              <a:gd name="T76" fmla="*/ 2147483647 w 850"/>
              <a:gd name="T77" fmla="*/ 2147483647 h 278"/>
              <a:gd name="T78" fmla="*/ 2147483647 w 850"/>
              <a:gd name="T79" fmla="*/ 2147483647 h 278"/>
              <a:gd name="T80" fmla="*/ 2147483647 w 850"/>
              <a:gd name="T81" fmla="*/ 2147483647 h 278"/>
              <a:gd name="T82" fmla="*/ 2147483647 w 850"/>
              <a:gd name="T83" fmla="*/ 2147483647 h 278"/>
              <a:gd name="T84" fmla="*/ 2147483647 w 850"/>
              <a:gd name="T85" fmla="*/ 2147483647 h 278"/>
              <a:gd name="T86" fmla="*/ 2147483647 w 850"/>
              <a:gd name="T87" fmla="*/ 2147483647 h 278"/>
              <a:gd name="T88" fmla="*/ 2147483647 w 850"/>
              <a:gd name="T89" fmla="*/ 2147483647 h 278"/>
              <a:gd name="T90" fmla="*/ 2147483647 w 850"/>
              <a:gd name="T91" fmla="*/ 2147483647 h 278"/>
              <a:gd name="T92" fmla="*/ 2147483647 w 850"/>
              <a:gd name="T93" fmla="*/ 2147483647 h 278"/>
              <a:gd name="T94" fmla="*/ 2147483647 w 850"/>
              <a:gd name="T95" fmla="*/ 2147483647 h 278"/>
              <a:gd name="T96" fmla="*/ 2147483647 w 850"/>
              <a:gd name="T97" fmla="*/ 2147483647 h 278"/>
              <a:gd name="T98" fmla="*/ 2147483647 w 850"/>
              <a:gd name="T99" fmla="*/ 2147483647 h 278"/>
              <a:gd name="T100" fmla="*/ 2147483647 w 850"/>
              <a:gd name="T101" fmla="*/ 2147483647 h 278"/>
              <a:gd name="T102" fmla="*/ 2147483647 w 850"/>
              <a:gd name="T103" fmla="*/ 2147483647 h 2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50" h="278">
                <a:moveTo>
                  <a:pt x="218" y="262"/>
                </a:moveTo>
                <a:lnTo>
                  <a:pt x="216" y="262"/>
                </a:lnTo>
                <a:lnTo>
                  <a:pt x="208" y="264"/>
                </a:lnTo>
                <a:lnTo>
                  <a:pt x="196" y="264"/>
                </a:lnTo>
                <a:lnTo>
                  <a:pt x="156" y="266"/>
                </a:lnTo>
                <a:lnTo>
                  <a:pt x="144" y="268"/>
                </a:lnTo>
                <a:lnTo>
                  <a:pt x="138" y="268"/>
                </a:lnTo>
                <a:lnTo>
                  <a:pt x="130" y="270"/>
                </a:lnTo>
                <a:lnTo>
                  <a:pt x="124" y="270"/>
                </a:lnTo>
                <a:lnTo>
                  <a:pt x="118" y="270"/>
                </a:lnTo>
                <a:lnTo>
                  <a:pt x="112" y="270"/>
                </a:lnTo>
                <a:lnTo>
                  <a:pt x="102" y="270"/>
                </a:lnTo>
                <a:lnTo>
                  <a:pt x="96" y="270"/>
                </a:lnTo>
                <a:lnTo>
                  <a:pt x="76" y="272"/>
                </a:lnTo>
                <a:lnTo>
                  <a:pt x="64" y="274"/>
                </a:lnTo>
                <a:lnTo>
                  <a:pt x="54" y="274"/>
                </a:lnTo>
                <a:lnTo>
                  <a:pt x="36" y="276"/>
                </a:lnTo>
                <a:lnTo>
                  <a:pt x="20" y="276"/>
                </a:lnTo>
                <a:lnTo>
                  <a:pt x="2" y="276"/>
                </a:lnTo>
                <a:lnTo>
                  <a:pt x="2" y="278"/>
                </a:lnTo>
                <a:lnTo>
                  <a:pt x="0" y="276"/>
                </a:lnTo>
                <a:lnTo>
                  <a:pt x="2" y="272"/>
                </a:lnTo>
                <a:lnTo>
                  <a:pt x="4" y="272"/>
                </a:lnTo>
                <a:lnTo>
                  <a:pt x="10" y="272"/>
                </a:lnTo>
                <a:lnTo>
                  <a:pt x="22" y="260"/>
                </a:lnTo>
                <a:lnTo>
                  <a:pt x="24" y="256"/>
                </a:lnTo>
                <a:lnTo>
                  <a:pt x="20" y="230"/>
                </a:lnTo>
                <a:lnTo>
                  <a:pt x="16" y="228"/>
                </a:lnTo>
                <a:lnTo>
                  <a:pt x="12" y="232"/>
                </a:lnTo>
                <a:lnTo>
                  <a:pt x="12" y="228"/>
                </a:lnTo>
                <a:lnTo>
                  <a:pt x="14" y="224"/>
                </a:lnTo>
                <a:lnTo>
                  <a:pt x="24" y="212"/>
                </a:lnTo>
                <a:lnTo>
                  <a:pt x="38" y="202"/>
                </a:lnTo>
                <a:lnTo>
                  <a:pt x="36" y="198"/>
                </a:lnTo>
                <a:lnTo>
                  <a:pt x="36" y="188"/>
                </a:lnTo>
                <a:lnTo>
                  <a:pt x="40" y="188"/>
                </a:lnTo>
                <a:lnTo>
                  <a:pt x="42" y="186"/>
                </a:lnTo>
                <a:lnTo>
                  <a:pt x="44" y="184"/>
                </a:lnTo>
                <a:lnTo>
                  <a:pt x="52" y="180"/>
                </a:lnTo>
                <a:lnTo>
                  <a:pt x="54" y="176"/>
                </a:lnTo>
                <a:lnTo>
                  <a:pt x="54" y="162"/>
                </a:lnTo>
                <a:lnTo>
                  <a:pt x="52" y="158"/>
                </a:lnTo>
                <a:lnTo>
                  <a:pt x="56" y="146"/>
                </a:lnTo>
                <a:lnTo>
                  <a:pt x="56" y="132"/>
                </a:lnTo>
                <a:lnTo>
                  <a:pt x="60" y="118"/>
                </a:lnTo>
                <a:lnTo>
                  <a:pt x="62" y="116"/>
                </a:lnTo>
                <a:lnTo>
                  <a:pt x="64" y="116"/>
                </a:lnTo>
                <a:lnTo>
                  <a:pt x="68" y="114"/>
                </a:lnTo>
                <a:lnTo>
                  <a:pt x="68" y="112"/>
                </a:lnTo>
                <a:lnTo>
                  <a:pt x="66" y="100"/>
                </a:lnTo>
                <a:lnTo>
                  <a:pt x="64" y="98"/>
                </a:lnTo>
                <a:lnTo>
                  <a:pt x="72" y="98"/>
                </a:lnTo>
                <a:lnTo>
                  <a:pt x="72" y="102"/>
                </a:lnTo>
                <a:lnTo>
                  <a:pt x="76" y="102"/>
                </a:lnTo>
                <a:lnTo>
                  <a:pt x="78" y="98"/>
                </a:lnTo>
                <a:lnTo>
                  <a:pt x="90" y="96"/>
                </a:lnTo>
                <a:lnTo>
                  <a:pt x="100" y="96"/>
                </a:lnTo>
                <a:lnTo>
                  <a:pt x="108" y="94"/>
                </a:lnTo>
                <a:lnTo>
                  <a:pt x="116" y="94"/>
                </a:lnTo>
                <a:lnTo>
                  <a:pt x="122" y="94"/>
                </a:lnTo>
                <a:lnTo>
                  <a:pt x="128" y="94"/>
                </a:lnTo>
                <a:lnTo>
                  <a:pt x="136" y="94"/>
                </a:lnTo>
                <a:lnTo>
                  <a:pt x="142" y="92"/>
                </a:lnTo>
                <a:lnTo>
                  <a:pt x="148" y="92"/>
                </a:lnTo>
                <a:lnTo>
                  <a:pt x="152" y="92"/>
                </a:lnTo>
                <a:lnTo>
                  <a:pt x="160" y="92"/>
                </a:lnTo>
                <a:lnTo>
                  <a:pt x="172" y="90"/>
                </a:lnTo>
                <a:lnTo>
                  <a:pt x="180" y="90"/>
                </a:lnTo>
                <a:lnTo>
                  <a:pt x="204" y="88"/>
                </a:lnTo>
                <a:lnTo>
                  <a:pt x="216" y="86"/>
                </a:lnTo>
                <a:lnTo>
                  <a:pt x="216" y="80"/>
                </a:lnTo>
                <a:lnTo>
                  <a:pt x="216" y="76"/>
                </a:lnTo>
                <a:lnTo>
                  <a:pt x="214" y="70"/>
                </a:lnTo>
                <a:lnTo>
                  <a:pt x="212" y="64"/>
                </a:lnTo>
                <a:lnTo>
                  <a:pt x="228" y="64"/>
                </a:lnTo>
                <a:lnTo>
                  <a:pt x="234" y="64"/>
                </a:lnTo>
                <a:lnTo>
                  <a:pt x="236" y="68"/>
                </a:lnTo>
                <a:lnTo>
                  <a:pt x="262" y="66"/>
                </a:lnTo>
                <a:lnTo>
                  <a:pt x="270" y="64"/>
                </a:lnTo>
                <a:lnTo>
                  <a:pt x="278" y="64"/>
                </a:lnTo>
                <a:lnTo>
                  <a:pt x="294" y="62"/>
                </a:lnTo>
                <a:lnTo>
                  <a:pt x="300" y="62"/>
                </a:lnTo>
                <a:lnTo>
                  <a:pt x="308" y="60"/>
                </a:lnTo>
                <a:lnTo>
                  <a:pt x="312" y="60"/>
                </a:lnTo>
                <a:lnTo>
                  <a:pt x="360" y="56"/>
                </a:lnTo>
                <a:lnTo>
                  <a:pt x="366" y="54"/>
                </a:lnTo>
                <a:lnTo>
                  <a:pt x="382" y="52"/>
                </a:lnTo>
                <a:lnTo>
                  <a:pt x="398" y="52"/>
                </a:lnTo>
                <a:lnTo>
                  <a:pt x="412" y="52"/>
                </a:lnTo>
                <a:lnTo>
                  <a:pt x="468" y="48"/>
                </a:lnTo>
                <a:lnTo>
                  <a:pt x="474" y="46"/>
                </a:lnTo>
                <a:lnTo>
                  <a:pt x="486" y="46"/>
                </a:lnTo>
                <a:lnTo>
                  <a:pt x="502" y="42"/>
                </a:lnTo>
                <a:lnTo>
                  <a:pt x="508" y="42"/>
                </a:lnTo>
                <a:lnTo>
                  <a:pt x="534" y="42"/>
                </a:lnTo>
                <a:lnTo>
                  <a:pt x="542" y="40"/>
                </a:lnTo>
                <a:lnTo>
                  <a:pt x="568" y="38"/>
                </a:lnTo>
                <a:lnTo>
                  <a:pt x="576" y="38"/>
                </a:lnTo>
                <a:lnTo>
                  <a:pt x="586" y="36"/>
                </a:lnTo>
                <a:lnTo>
                  <a:pt x="598" y="36"/>
                </a:lnTo>
                <a:lnTo>
                  <a:pt x="600" y="34"/>
                </a:lnTo>
                <a:lnTo>
                  <a:pt x="608" y="34"/>
                </a:lnTo>
                <a:lnTo>
                  <a:pt x="646" y="32"/>
                </a:lnTo>
                <a:lnTo>
                  <a:pt x="650" y="28"/>
                </a:lnTo>
                <a:lnTo>
                  <a:pt x="660" y="28"/>
                </a:lnTo>
                <a:lnTo>
                  <a:pt x="664" y="28"/>
                </a:lnTo>
                <a:lnTo>
                  <a:pt x="690" y="24"/>
                </a:lnTo>
                <a:lnTo>
                  <a:pt x="692" y="24"/>
                </a:lnTo>
                <a:lnTo>
                  <a:pt x="726" y="20"/>
                </a:lnTo>
                <a:lnTo>
                  <a:pt x="732" y="18"/>
                </a:lnTo>
                <a:lnTo>
                  <a:pt x="746" y="16"/>
                </a:lnTo>
                <a:lnTo>
                  <a:pt x="756" y="16"/>
                </a:lnTo>
                <a:lnTo>
                  <a:pt x="762" y="14"/>
                </a:lnTo>
                <a:lnTo>
                  <a:pt x="776" y="12"/>
                </a:lnTo>
                <a:lnTo>
                  <a:pt x="822" y="6"/>
                </a:lnTo>
                <a:lnTo>
                  <a:pt x="824" y="4"/>
                </a:lnTo>
                <a:lnTo>
                  <a:pt x="850" y="0"/>
                </a:lnTo>
                <a:lnTo>
                  <a:pt x="846" y="8"/>
                </a:lnTo>
                <a:lnTo>
                  <a:pt x="846" y="10"/>
                </a:lnTo>
                <a:lnTo>
                  <a:pt x="848" y="12"/>
                </a:lnTo>
                <a:lnTo>
                  <a:pt x="848" y="18"/>
                </a:lnTo>
                <a:lnTo>
                  <a:pt x="846" y="26"/>
                </a:lnTo>
                <a:lnTo>
                  <a:pt x="840" y="32"/>
                </a:lnTo>
                <a:lnTo>
                  <a:pt x="838" y="32"/>
                </a:lnTo>
                <a:lnTo>
                  <a:pt x="832" y="40"/>
                </a:lnTo>
                <a:lnTo>
                  <a:pt x="830" y="40"/>
                </a:lnTo>
                <a:lnTo>
                  <a:pt x="822" y="62"/>
                </a:lnTo>
                <a:lnTo>
                  <a:pt x="818" y="64"/>
                </a:lnTo>
                <a:lnTo>
                  <a:pt x="812" y="64"/>
                </a:lnTo>
                <a:lnTo>
                  <a:pt x="810" y="62"/>
                </a:lnTo>
                <a:lnTo>
                  <a:pt x="804" y="60"/>
                </a:lnTo>
                <a:lnTo>
                  <a:pt x="788" y="68"/>
                </a:lnTo>
                <a:lnTo>
                  <a:pt x="788" y="70"/>
                </a:lnTo>
                <a:lnTo>
                  <a:pt x="784" y="76"/>
                </a:lnTo>
                <a:lnTo>
                  <a:pt x="782" y="80"/>
                </a:lnTo>
                <a:lnTo>
                  <a:pt x="778" y="82"/>
                </a:lnTo>
                <a:lnTo>
                  <a:pt x="772" y="88"/>
                </a:lnTo>
                <a:lnTo>
                  <a:pt x="768" y="88"/>
                </a:lnTo>
                <a:lnTo>
                  <a:pt x="768" y="84"/>
                </a:lnTo>
                <a:lnTo>
                  <a:pt x="768" y="82"/>
                </a:lnTo>
                <a:lnTo>
                  <a:pt x="764" y="78"/>
                </a:lnTo>
                <a:lnTo>
                  <a:pt x="754" y="84"/>
                </a:lnTo>
                <a:lnTo>
                  <a:pt x="752" y="86"/>
                </a:lnTo>
                <a:lnTo>
                  <a:pt x="744" y="94"/>
                </a:lnTo>
                <a:lnTo>
                  <a:pt x="740" y="100"/>
                </a:lnTo>
                <a:lnTo>
                  <a:pt x="736" y="108"/>
                </a:lnTo>
                <a:lnTo>
                  <a:pt x="724" y="114"/>
                </a:lnTo>
                <a:lnTo>
                  <a:pt x="716" y="118"/>
                </a:lnTo>
                <a:lnTo>
                  <a:pt x="708" y="124"/>
                </a:lnTo>
                <a:lnTo>
                  <a:pt x="698" y="134"/>
                </a:lnTo>
                <a:lnTo>
                  <a:pt x="686" y="146"/>
                </a:lnTo>
                <a:lnTo>
                  <a:pt x="682" y="146"/>
                </a:lnTo>
                <a:lnTo>
                  <a:pt x="678" y="148"/>
                </a:lnTo>
                <a:lnTo>
                  <a:pt x="672" y="148"/>
                </a:lnTo>
                <a:lnTo>
                  <a:pt x="662" y="150"/>
                </a:lnTo>
                <a:lnTo>
                  <a:pt x="660" y="150"/>
                </a:lnTo>
                <a:lnTo>
                  <a:pt x="648" y="156"/>
                </a:lnTo>
                <a:lnTo>
                  <a:pt x="638" y="166"/>
                </a:lnTo>
                <a:lnTo>
                  <a:pt x="636" y="170"/>
                </a:lnTo>
                <a:lnTo>
                  <a:pt x="634" y="178"/>
                </a:lnTo>
                <a:lnTo>
                  <a:pt x="634" y="186"/>
                </a:lnTo>
                <a:lnTo>
                  <a:pt x="630" y="190"/>
                </a:lnTo>
                <a:lnTo>
                  <a:pt x="624" y="192"/>
                </a:lnTo>
                <a:lnTo>
                  <a:pt x="618" y="192"/>
                </a:lnTo>
                <a:lnTo>
                  <a:pt x="616" y="190"/>
                </a:lnTo>
                <a:lnTo>
                  <a:pt x="610" y="196"/>
                </a:lnTo>
                <a:lnTo>
                  <a:pt x="610" y="198"/>
                </a:lnTo>
                <a:lnTo>
                  <a:pt x="610" y="204"/>
                </a:lnTo>
                <a:lnTo>
                  <a:pt x="612" y="224"/>
                </a:lnTo>
                <a:lnTo>
                  <a:pt x="610" y="224"/>
                </a:lnTo>
                <a:lnTo>
                  <a:pt x="606" y="224"/>
                </a:lnTo>
                <a:lnTo>
                  <a:pt x="598" y="226"/>
                </a:lnTo>
                <a:lnTo>
                  <a:pt x="586" y="226"/>
                </a:lnTo>
                <a:lnTo>
                  <a:pt x="564" y="228"/>
                </a:lnTo>
                <a:lnTo>
                  <a:pt x="554" y="230"/>
                </a:lnTo>
                <a:lnTo>
                  <a:pt x="538" y="232"/>
                </a:lnTo>
                <a:lnTo>
                  <a:pt x="518" y="234"/>
                </a:lnTo>
                <a:lnTo>
                  <a:pt x="480" y="238"/>
                </a:lnTo>
                <a:lnTo>
                  <a:pt x="436" y="242"/>
                </a:lnTo>
                <a:lnTo>
                  <a:pt x="432" y="242"/>
                </a:lnTo>
                <a:lnTo>
                  <a:pt x="422" y="244"/>
                </a:lnTo>
                <a:lnTo>
                  <a:pt x="418" y="244"/>
                </a:lnTo>
                <a:lnTo>
                  <a:pt x="410" y="246"/>
                </a:lnTo>
                <a:lnTo>
                  <a:pt x="400" y="246"/>
                </a:lnTo>
                <a:lnTo>
                  <a:pt x="396" y="246"/>
                </a:lnTo>
                <a:lnTo>
                  <a:pt x="392" y="246"/>
                </a:lnTo>
                <a:lnTo>
                  <a:pt x="388" y="246"/>
                </a:lnTo>
                <a:lnTo>
                  <a:pt x="384" y="248"/>
                </a:lnTo>
                <a:lnTo>
                  <a:pt x="380" y="248"/>
                </a:lnTo>
                <a:lnTo>
                  <a:pt x="374" y="248"/>
                </a:lnTo>
                <a:lnTo>
                  <a:pt x="366" y="250"/>
                </a:lnTo>
                <a:lnTo>
                  <a:pt x="360" y="250"/>
                </a:lnTo>
                <a:lnTo>
                  <a:pt x="354" y="250"/>
                </a:lnTo>
                <a:lnTo>
                  <a:pt x="352" y="250"/>
                </a:lnTo>
                <a:lnTo>
                  <a:pt x="348" y="250"/>
                </a:lnTo>
                <a:lnTo>
                  <a:pt x="342" y="252"/>
                </a:lnTo>
                <a:lnTo>
                  <a:pt x="328" y="252"/>
                </a:lnTo>
                <a:lnTo>
                  <a:pt x="320" y="252"/>
                </a:lnTo>
                <a:lnTo>
                  <a:pt x="300" y="254"/>
                </a:lnTo>
                <a:lnTo>
                  <a:pt x="294" y="254"/>
                </a:lnTo>
                <a:lnTo>
                  <a:pt x="286" y="254"/>
                </a:lnTo>
                <a:lnTo>
                  <a:pt x="272" y="256"/>
                </a:lnTo>
                <a:lnTo>
                  <a:pt x="258" y="256"/>
                </a:lnTo>
                <a:lnTo>
                  <a:pt x="252" y="258"/>
                </a:lnTo>
                <a:lnTo>
                  <a:pt x="246" y="258"/>
                </a:lnTo>
                <a:lnTo>
                  <a:pt x="238" y="258"/>
                </a:lnTo>
                <a:lnTo>
                  <a:pt x="232" y="258"/>
                </a:lnTo>
                <a:lnTo>
                  <a:pt x="218" y="260"/>
                </a:lnTo>
                <a:lnTo>
                  <a:pt x="218" y="262"/>
                </a:lnTo>
                <a:close/>
              </a:path>
            </a:pathLst>
          </a:custGeom>
          <a:solidFill>
            <a:srgbClr val="FFB3B3"/>
          </a:solidFill>
          <a:ln w="3175" cmpd="sng">
            <a:solidFill>
              <a:srgbClr val="808080"/>
            </a:solidFill>
            <a:round/>
            <a:headEnd/>
            <a:tailEnd/>
          </a:ln>
        </p:spPr>
        <p:txBody>
          <a:bodyPr/>
          <a:lstStyle/>
          <a:p>
            <a:endParaRPr lang="en-US" dirty="0"/>
          </a:p>
        </p:txBody>
      </p:sp>
      <p:sp>
        <p:nvSpPr>
          <p:cNvPr id="2082" name="Freeform 1076"/>
          <p:cNvSpPr>
            <a:spLocks/>
          </p:cNvSpPr>
          <p:nvPr/>
        </p:nvSpPr>
        <p:spPr bwMode="auto">
          <a:xfrm>
            <a:off x="9132888" y="3336925"/>
            <a:ext cx="19050" cy="12700"/>
          </a:xfrm>
          <a:custGeom>
            <a:avLst/>
            <a:gdLst>
              <a:gd name="T0" fmla="*/ 2147483647 w 12"/>
              <a:gd name="T1" fmla="*/ 0 h 8"/>
              <a:gd name="T2" fmla="*/ 2147483647 w 12"/>
              <a:gd name="T3" fmla="*/ 0 h 8"/>
              <a:gd name="T4" fmla="*/ 2147483647 w 12"/>
              <a:gd name="T5" fmla="*/ 2147483647 h 8"/>
              <a:gd name="T6" fmla="*/ 2147483647 w 12"/>
              <a:gd name="T7" fmla="*/ 2147483647 h 8"/>
              <a:gd name="T8" fmla="*/ 2147483647 w 12"/>
              <a:gd name="T9" fmla="*/ 2147483647 h 8"/>
              <a:gd name="T10" fmla="*/ 0 w 12"/>
              <a:gd name="T11" fmla="*/ 2147483647 h 8"/>
              <a:gd name="T12" fmla="*/ 2147483647 w 12"/>
              <a:gd name="T13" fmla="*/ 2147483647 h 8"/>
              <a:gd name="T14" fmla="*/ 2147483647 w 12"/>
              <a:gd name="T15" fmla="*/ 2147483647 h 8"/>
              <a:gd name="T16" fmla="*/ 2147483647 w 12"/>
              <a:gd name="T17" fmla="*/ 0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8">
                <a:moveTo>
                  <a:pt x="6" y="0"/>
                </a:moveTo>
                <a:lnTo>
                  <a:pt x="10" y="0"/>
                </a:lnTo>
                <a:lnTo>
                  <a:pt x="12" y="6"/>
                </a:lnTo>
                <a:lnTo>
                  <a:pt x="10" y="8"/>
                </a:lnTo>
                <a:lnTo>
                  <a:pt x="4" y="8"/>
                </a:lnTo>
                <a:lnTo>
                  <a:pt x="0" y="2"/>
                </a:lnTo>
                <a:lnTo>
                  <a:pt x="4" y="2"/>
                </a:lnTo>
                <a:lnTo>
                  <a:pt x="6" y="2"/>
                </a:lnTo>
                <a:lnTo>
                  <a:pt x="6" y="0"/>
                </a:lnTo>
                <a:close/>
              </a:path>
            </a:pathLst>
          </a:custGeom>
          <a:solidFill>
            <a:srgbClr val="C4E0DD"/>
          </a:solidFill>
          <a:ln w="3175" cmpd="sng">
            <a:solidFill>
              <a:srgbClr val="808080"/>
            </a:solidFill>
            <a:round/>
            <a:headEnd/>
            <a:tailEnd/>
          </a:ln>
        </p:spPr>
        <p:txBody>
          <a:bodyPr/>
          <a:lstStyle/>
          <a:p>
            <a:endParaRPr lang="en-US" dirty="0"/>
          </a:p>
        </p:txBody>
      </p:sp>
      <p:grpSp>
        <p:nvGrpSpPr>
          <p:cNvPr id="2085" name="Group 1077"/>
          <p:cNvGrpSpPr>
            <a:grpSpLocks/>
          </p:cNvGrpSpPr>
          <p:nvPr/>
        </p:nvGrpSpPr>
        <p:grpSpPr bwMode="auto">
          <a:xfrm>
            <a:off x="7866064" y="3333751"/>
            <a:ext cx="1400175" cy="568325"/>
            <a:chOff x="4128" y="2100"/>
            <a:chExt cx="882" cy="358"/>
          </a:xfrm>
          <a:solidFill>
            <a:srgbClr val="FFB3B3"/>
          </a:solidFill>
        </p:grpSpPr>
        <p:sp>
          <p:nvSpPr>
            <p:cNvPr id="2211" name="Freeform 1078"/>
            <p:cNvSpPr>
              <a:spLocks/>
            </p:cNvSpPr>
            <p:nvPr/>
          </p:nvSpPr>
          <p:spPr bwMode="auto">
            <a:xfrm>
              <a:off x="4128" y="2104"/>
              <a:ext cx="850" cy="354"/>
            </a:xfrm>
            <a:custGeom>
              <a:avLst/>
              <a:gdLst>
                <a:gd name="T0" fmla="*/ 792 w 850"/>
                <a:gd name="T1" fmla="*/ 186 h 354"/>
                <a:gd name="T2" fmla="*/ 800 w 850"/>
                <a:gd name="T3" fmla="*/ 192 h 354"/>
                <a:gd name="T4" fmla="*/ 812 w 850"/>
                <a:gd name="T5" fmla="*/ 190 h 354"/>
                <a:gd name="T6" fmla="*/ 786 w 850"/>
                <a:gd name="T7" fmla="*/ 222 h 354"/>
                <a:gd name="T8" fmla="*/ 736 w 850"/>
                <a:gd name="T9" fmla="*/ 234 h 354"/>
                <a:gd name="T10" fmla="*/ 716 w 850"/>
                <a:gd name="T11" fmla="*/ 244 h 354"/>
                <a:gd name="T12" fmla="*/ 712 w 850"/>
                <a:gd name="T13" fmla="*/ 254 h 354"/>
                <a:gd name="T14" fmla="*/ 692 w 850"/>
                <a:gd name="T15" fmla="*/ 278 h 354"/>
                <a:gd name="T16" fmla="*/ 674 w 850"/>
                <a:gd name="T17" fmla="*/ 310 h 354"/>
                <a:gd name="T18" fmla="*/ 672 w 850"/>
                <a:gd name="T19" fmla="*/ 330 h 354"/>
                <a:gd name="T20" fmla="*/ 668 w 850"/>
                <a:gd name="T21" fmla="*/ 322 h 354"/>
                <a:gd name="T22" fmla="*/ 656 w 850"/>
                <a:gd name="T23" fmla="*/ 344 h 354"/>
                <a:gd name="T24" fmla="*/ 594 w 850"/>
                <a:gd name="T25" fmla="*/ 346 h 354"/>
                <a:gd name="T26" fmla="*/ 530 w 850"/>
                <a:gd name="T27" fmla="*/ 304 h 354"/>
                <a:gd name="T28" fmla="*/ 412 w 850"/>
                <a:gd name="T29" fmla="*/ 278 h 354"/>
                <a:gd name="T30" fmla="*/ 362 w 850"/>
                <a:gd name="T31" fmla="*/ 280 h 354"/>
                <a:gd name="T32" fmla="*/ 292 w 850"/>
                <a:gd name="T33" fmla="*/ 254 h 354"/>
                <a:gd name="T34" fmla="*/ 174 w 850"/>
                <a:gd name="T35" fmla="*/ 274 h 354"/>
                <a:gd name="T36" fmla="*/ 110 w 850"/>
                <a:gd name="T37" fmla="*/ 302 h 354"/>
                <a:gd name="T38" fmla="*/ 2 w 850"/>
                <a:gd name="T39" fmla="*/ 316 h 354"/>
                <a:gd name="T40" fmla="*/ 14 w 850"/>
                <a:gd name="T41" fmla="*/ 284 h 354"/>
                <a:gd name="T42" fmla="*/ 38 w 850"/>
                <a:gd name="T43" fmla="*/ 248 h 354"/>
                <a:gd name="T44" fmla="*/ 76 w 850"/>
                <a:gd name="T45" fmla="*/ 238 h 354"/>
                <a:gd name="T46" fmla="*/ 130 w 850"/>
                <a:gd name="T47" fmla="*/ 192 h 354"/>
                <a:gd name="T48" fmla="*/ 158 w 850"/>
                <a:gd name="T49" fmla="*/ 176 h 354"/>
                <a:gd name="T50" fmla="*/ 178 w 850"/>
                <a:gd name="T51" fmla="*/ 162 h 354"/>
                <a:gd name="T52" fmla="*/ 212 w 850"/>
                <a:gd name="T53" fmla="*/ 154 h 354"/>
                <a:gd name="T54" fmla="*/ 238 w 850"/>
                <a:gd name="T55" fmla="*/ 110 h 354"/>
                <a:gd name="T56" fmla="*/ 254 w 850"/>
                <a:gd name="T57" fmla="*/ 94 h 354"/>
                <a:gd name="T58" fmla="*/ 546 w 850"/>
                <a:gd name="T59" fmla="*/ 48 h 354"/>
                <a:gd name="T60" fmla="*/ 658 w 850"/>
                <a:gd name="T61" fmla="*/ 28 h 354"/>
                <a:gd name="T62" fmla="*/ 692 w 850"/>
                <a:gd name="T63" fmla="*/ 22 h 354"/>
                <a:gd name="T64" fmla="*/ 738 w 850"/>
                <a:gd name="T65" fmla="*/ 12 h 354"/>
                <a:gd name="T66" fmla="*/ 786 w 850"/>
                <a:gd name="T67" fmla="*/ 2 h 354"/>
                <a:gd name="T68" fmla="*/ 812 w 850"/>
                <a:gd name="T69" fmla="*/ 20 h 354"/>
                <a:gd name="T70" fmla="*/ 808 w 850"/>
                <a:gd name="T71" fmla="*/ 26 h 354"/>
                <a:gd name="T72" fmla="*/ 804 w 850"/>
                <a:gd name="T73" fmla="*/ 40 h 354"/>
                <a:gd name="T74" fmla="*/ 792 w 850"/>
                <a:gd name="T75" fmla="*/ 36 h 354"/>
                <a:gd name="T76" fmla="*/ 776 w 850"/>
                <a:gd name="T77" fmla="*/ 54 h 354"/>
                <a:gd name="T78" fmla="*/ 748 w 850"/>
                <a:gd name="T79" fmla="*/ 72 h 354"/>
                <a:gd name="T80" fmla="*/ 734 w 850"/>
                <a:gd name="T81" fmla="*/ 52 h 354"/>
                <a:gd name="T82" fmla="*/ 750 w 850"/>
                <a:gd name="T83" fmla="*/ 84 h 354"/>
                <a:gd name="T84" fmla="*/ 776 w 850"/>
                <a:gd name="T85" fmla="*/ 74 h 354"/>
                <a:gd name="T86" fmla="*/ 808 w 850"/>
                <a:gd name="T87" fmla="*/ 66 h 354"/>
                <a:gd name="T88" fmla="*/ 816 w 850"/>
                <a:gd name="T89" fmla="*/ 92 h 354"/>
                <a:gd name="T90" fmla="*/ 822 w 850"/>
                <a:gd name="T91" fmla="*/ 96 h 354"/>
                <a:gd name="T92" fmla="*/ 828 w 850"/>
                <a:gd name="T93" fmla="*/ 62 h 354"/>
                <a:gd name="T94" fmla="*/ 850 w 850"/>
                <a:gd name="T95" fmla="*/ 100 h 354"/>
                <a:gd name="T96" fmla="*/ 828 w 850"/>
                <a:gd name="T97" fmla="*/ 116 h 354"/>
                <a:gd name="T98" fmla="*/ 780 w 850"/>
                <a:gd name="T99" fmla="*/ 142 h 354"/>
                <a:gd name="T100" fmla="*/ 766 w 850"/>
                <a:gd name="T101" fmla="*/ 128 h 354"/>
                <a:gd name="T102" fmla="*/ 734 w 850"/>
                <a:gd name="T103" fmla="*/ 140 h 354"/>
                <a:gd name="T104" fmla="*/ 786 w 850"/>
                <a:gd name="T105" fmla="*/ 160 h 354"/>
                <a:gd name="T106" fmla="*/ 778 w 850"/>
                <a:gd name="T107" fmla="*/ 180 h 354"/>
                <a:gd name="T108" fmla="*/ 754 w 850"/>
                <a:gd name="T109" fmla="*/ 194 h 354"/>
                <a:gd name="T110" fmla="*/ 758 w 850"/>
                <a:gd name="T111" fmla="*/ 200 h 3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850" h="354">
                  <a:moveTo>
                    <a:pt x="768" y="202"/>
                  </a:moveTo>
                  <a:lnTo>
                    <a:pt x="768" y="200"/>
                  </a:lnTo>
                  <a:lnTo>
                    <a:pt x="772" y="196"/>
                  </a:lnTo>
                  <a:lnTo>
                    <a:pt x="778" y="192"/>
                  </a:lnTo>
                  <a:lnTo>
                    <a:pt x="786" y="186"/>
                  </a:lnTo>
                  <a:lnTo>
                    <a:pt x="792" y="186"/>
                  </a:lnTo>
                  <a:lnTo>
                    <a:pt x="794" y="178"/>
                  </a:lnTo>
                  <a:lnTo>
                    <a:pt x="796" y="180"/>
                  </a:lnTo>
                  <a:lnTo>
                    <a:pt x="798" y="186"/>
                  </a:lnTo>
                  <a:lnTo>
                    <a:pt x="796" y="190"/>
                  </a:lnTo>
                  <a:lnTo>
                    <a:pt x="798" y="192"/>
                  </a:lnTo>
                  <a:lnTo>
                    <a:pt x="800" y="192"/>
                  </a:lnTo>
                  <a:lnTo>
                    <a:pt x="808" y="186"/>
                  </a:lnTo>
                  <a:lnTo>
                    <a:pt x="808" y="184"/>
                  </a:lnTo>
                  <a:lnTo>
                    <a:pt x="804" y="180"/>
                  </a:lnTo>
                  <a:lnTo>
                    <a:pt x="808" y="180"/>
                  </a:lnTo>
                  <a:lnTo>
                    <a:pt x="814" y="186"/>
                  </a:lnTo>
                  <a:lnTo>
                    <a:pt x="812" y="190"/>
                  </a:lnTo>
                  <a:lnTo>
                    <a:pt x="808" y="196"/>
                  </a:lnTo>
                  <a:lnTo>
                    <a:pt x="806" y="198"/>
                  </a:lnTo>
                  <a:lnTo>
                    <a:pt x="804" y="202"/>
                  </a:lnTo>
                  <a:lnTo>
                    <a:pt x="798" y="210"/>
                  </a:lnTo>
                  <a:lnTo>
                    <a:pt x="798" y="216"/>
                  </a:lnTo>
                  <a:lnTo>
                    <a:pt x="786" y="222"/>
                  </a:lnTo>
                  <a:lnTo>
                    <a:pt x="782" y="222"/>
                  </a:lnTo>
                  <a:lnTo>
                    <a:pt x="780" y="216"/>
                  </a:lnTo>
                  <a:lnTo>
                    <a:pt x="776" y="212"/>
                  </a:lnTo>
                  <a:lnTo>
                    <a:pt x="770" y="218"/>
                  </a:lnTo>
                  <a:lnTo>
                    <a:pt x="740" y="236"/>
                  </a:lnTo>
                  <a:lnTo>
                    <a:pt x="736" y="234"/>
                  </a:lnTo>
                  <a:lnTo>
                    <a:pt x="732" y="240"/>
                  </a:lnTo>
                  <a:lnTo>
                    <a:pt x="724" y="250"/>
                  </a:lnTo>
                  <a:lnTo>
                    <a:pt x="720" y="254"/>
                  </a:lnTo>
                  <a:lnTo>
                    <a:pt x="718" y="252"/>
                  </a:lnTo>
                  <a:lnTo>
                    <a:pt x="716" y="248"/>
                  </a:lnTo>
                  <a:lnTo>
                    <a:pt x="716" y="244"/>
                  </a:lnTo>
                  <a:lnTo>
                    <a:pt x="708" y="234"/>
                  </a:lnTo>
                  <a:lnTo>
                    <a:pt x="704" y="234"/>
                  </a:lnTo>
                  <a:lnTo>
                    <a:pt x="704" y="238"/>
                  </a:lnTo>
                  <a:lnTo>
                    <a:pt x="708" y="240"/>
                  </a:lnTo>
                  <a:lnTo>
                    <a:pt x="712" y="248"/>
                  </a:lnTo>
                  <a:lnTo>
                    <a:pt x="712" y="254"/>
                  </a:lnTo>
                  <a:lnTo>
                    <a:pt x="714" y="260"/>
                  </a:lnTo>
                  <a:lnTo>
                    <a:pt x="710" y="260"/>
                  </a:lnTo>
                  <a:lnTo>
                    <a:pt x="708" y="262"/>
                  </a:lnTo>
                  <a:lnTo>
                    <a:pt x="696" y="272"/>
                  </a:lnTo>
                  <a:lnTo>
                    <a:pt x="694" y="276"/>
                  </a:lnTo>
                  <a:lnTo>
                    <a:pt x="692" y="278"/>
                  </a:lnTo>
                  <a:lnTo>
                    <a:pt x="690" y="280"/>
                  </a:lnTo>
                  <a:lnTo>
                    <a:pt x="688" y="282"/>
                  </a:lnTo>
                  <a:lnTo>
                    <a:pt x="686" y="286"/>
                  </a:lnTo>
                  <a:lnTo>
                    <a:pt x="682" y="294"/>
                  </a:lnTo>
                  <a:lnTo>
                    <a:pt x="676" y="306"/>
                  </a:lnTo>
                  <a:lnTo>
                    <a:pt x="674" y="310"/>
                  </a:lnTo>
                  <a:lnTo>
                    <a:pt x="674" y="314"/>
                  </a:lnTo>
                  <a:lnTo>
                    <a:pt x="674" y="320"/>
                  </a:lnTo>
                  <a:lnTo>
                    <a:pt x="676" y="324"/>
                  </a:lnTo>
                  <a:lnTo>
                    <a:pt x="674" y="336"/>
                  </a:lnTo>
                  <a:lnTo>
                    <a:pt x="672" y="338"/>
                  </a:lnTo>
                  <a:lnTo>
                    <a:pt x="672" y="330"/>
                  </a:lnTo>
                  <a:lnTo>
                    <a:pt x="672" y="326"/>
                  </a:lnTo>
                  <a:lnTo>
                    <a:pt x="670" y="316"/>
                  </a:lnTo>
                  <a:lnTo>
                    <a:pt x="666" y="312"/>
                  </a:lnTo>
                  <a:lnTo>
                    <a:pt x="666" y="316"/>
                  </a:lnTo>
                  <a:lnTo>
                    <a:pt x="668" y="320"/>
                  </a:lnTo>
                  <a:lnTo>
                    <a:pt x="668" y="322"/>
                  </a:lnTo>
                  <a:lnTo>
                    <a:pt x="670" y="326"/>
                  </a:lnTo>
                  <a:lnTo>
                    <a:pt x="670" y="330"/>
                  </a:lnTo>
                  <a:lnTo>
                    <a:pt x="668" y="336"/>
                  </a:lnTo>
                  <a:lnTo>
                    <a:pt x="664" y="344"/>
                  </a:lnTo>
                  <a:lnTo>
                    <a:pt x="660" y="344"/>
                  </a:lnTo>
                  <a:lnTo>
                    <a:pt x="656" y="344"/>
                  </a:lnTo>
                  <a:lnTo>
                    <a:pt x="650" y="344"/>
                  </a:lnTo>
                  <a:lnTo>
                    <a:pt x="642" y="344"/>
                  </a:lnTo>
                  <a:lnTo>
                    <a:pt x="622" y="350"/>
                  </a:lnTo>
                  <a:lnTo>
                    <a:pt x="614" y="354"/>
                  </a:lnTo>
                  <a:lnTo>
                    <a:pt x="608" y="354"/>
                  </a:lnTo>
                  <a:lnTo>
                    <a:pt x="594" y="346"/>
                  </a:lnTo>
                  <a:lnTo>
                    <a:pt x="590" y="344"/>
                  </a:lnTo>
                  <a:lnTo>
                    <a:pt x="586" y="340"/>
                  </a:lnTo>
                  <a:lnTo>
                    <a:pt x="574" y="332"/>
                  </a:lnTo>
                  <a:lnTo>
                    <a:pt x="552" y="316"/>
                  </a:lnTo>
                  <a:lnTo>
                    <a:pt x="542" y="312"/>
                  </a:lnTo>
                  <a:lnTo>
                    <a:pt x="530" y="304"/>
                  </a:lnTo>
                  <a:lnTo>
                    <a:pt x="494" y="278"/>
                  </a:lnTo>
                  <a:lnTo>
                    <a:pt x="480" y="272"/>
                  </a:lnTo>
                  <a:lnTo>
                    <a:pt x="476" y="268"/>
                  </a:lnTo>
                  <a:lnTo>
                    <a:pt x="472" y="268"/>
                  </a:lnTo>
                  <a:lnTo>
                    <a:pt x="420" y="276"/>
                  </a:lnTo>
                  <a:lnTo>
                    <a:pt x="412" y="278"/>
                  </a:lnTo>
                  <a:lnTo>
                    <a:pt x="404" y="278"/>
                  </a:lnTo>
                  <a:lnTo>
                    <a:pt x="388" y="280"/>
                  </a:lnTo>
                  <a:lnTo>
                    <a:pt x="380" y="282"/>
                  </a:lnTo>
                  <a:lnTo>
                    <a:pt x="370" y="284"/>
                  </a:lnTo>
                  <a:lnTo>
                    <a:pt x="362" y="284"/>
                  </a:lnTo>
                  <a:lnTo>
                    <a:pt x="362" y="280"/>
                  </a:lnTo>
                  <a:lnTo>
                    <a:pt x="360" y="274"/>
                  </a:lnTo>
                  <a:lnTo>
                    <a:pt x="360" y="270"/>
                  </a:lnTo>
                  <a:lnTo>
                    <a:pt x="346" y="258"/>
                  </a:lnTo>
                  <a:lnTo>
                    <a:pt x="344" y="254"/>
                  </a:lnTo>
                  <a:lnTo>
                    <a:pt x="328" y="252"/>
                  </a:lnTo>
                  <a:lnTo>
                    <a:pt x="292" y="254"/>
                  </a:lnTo>
                  <a:lnTo>
                    <a:pt x="274" y="256"/>
                  </a:lnTo>
                  <a:lnTo>
                    <a:pt x="252" y="258"/>
                  </a:lnTo>
                  <a:lnTo>
                    <a:pt x="242" y="260"/>
                  </a:lnTo>
                  <a:lnTo>
                    <a:pt x="206" y="264"/>
                  </a:lnTo>
                  <a:lnTo>
                    <a:pt x="194" y="264"/>
                  </a:lnTo>
                  <a:lnTo>
                    <a:pt x="174" y="274"/>
                  </a:lnTo>
                  <a:lnTo>
                    <a:pt x="156" y="284"/>
                  </a:lnTo>
                  <a:lnTo>
                    <a:pt x="152" y="286"/>
                  </a:lnTo>
                  <a:lnTo>
                    <a:pt x="136" y="294"/>
                  </a:lnTo>
                  <a:lnTo>
                    <a:pt x="128" y="296"/>
                  </a:lnTo>
                  <a:lnTo>
                    <a:pt x="126" y="298"/>
                  </a:lnTo>
                  <a:lnTo>
                    <a:pt x="110" y="302"/>
                  </a:lnTo>
                  <a:lnTo>
                    <a:pt x="104" y="302"/>
                  </a:lnTo>
                  <a:lnTo>
                    <a:pt x="90" y="304"/>
                  </a:lnTo>
                  <a:lnTo>
                    <a:pt x="72" y="306"/>
                  </a:lnTo>
                  <a:lnTo>
                    <a:pt x="58" y="308"/>
                  </a:lnTo>
                  <a:lnTo>
                    <a:pt x="26" y="312"/>
                  </a:lnTo>
                  <a:lnTo>
                    <a:pt x="2" y="316"/>
                  </a:lnTo>
                  <a:lnTo>
                    <a:pt x="0" y="296"/>
                  </a:lnTo>
                  <a:lnTo>
                    <a:pt x="0" y="290"/>
                  </a:lnTo>
                  <a:lnTo>
                    <a:pt x="0" y="288"/>
                  </a:lnTo>
                  <a:lnTo>
                    <a:pt x="6" y="282"/>
                  </a:lnTo>
                  <a:lnTo>
                    <a:pt x="8" y="284"/>
                  </a:lnTo>
                  <a:lnTo>
                    <a:pt x="14" y="284"/>
                  </a:lnTo>
                  <a:lnTo>
                    <a:pt x="20" y="282"/>
                  </a:lnTo>
                  <a:lnTo>
                    <a:pt x="24" y="278"/>
                  </a:lnTo>
                  <a:lnTo>
                    <a:pt x="24" y="270"/>
                  </a:lnTo>
                  <a:lnTo>
                    <a:pt x="26" y="262"/>
                  </a:lnTo>
                  <a:lnTo>
                    <a:pt x="28" y="258"/>
                  </a:lnTo>
                  <a:lnTo>
                    <a:pt x="38" y="248"/>
                  </a:lnTo>
                  <a:lnTo>
                    <a:pt x="50" y="242"/>
                  </a:lnTo>
                  <a:lnTo>
                    <a:pt x="52" y="242"/>
                  </a:lnTo>
                  <a:lnTo>
                    <a:pt x="62" y="240"/>
                  </a:lnTo>
                  <a:lnTo>
                    <a:pt x="68" y="240"/>
                  </a:lnTo>
                  <a:lnTo>
                    <a:pt x="72" y="238"/>
                  </a:lnTo>
                  <a:lnTo>
                    <a:pt x="76" y="238"/>
                  </a:lnTo>
                  <a:lnTo>
                    <a:pt x="88" y="226"/>
                  </a:lnTo>
                  <a:lnTo>
                    <a:pt x="98" y="216"/>
                  </a:lnTo>
                  <a:lnTo>
                    <a:pt x="106" y="210"/>
                  </a:lnTo>
                  <a:lnTo>
                    <a:pt x="114" y="206"/>
                  </a:lnTo>
                  <a:lnTo>
                    <a:pt x="126" y="200"/>
                  </a:lnTo>
                  <a:lnTo>
                    <a:pt x="130" y="192"/>
                  </a:lnTo>
                  <a:lnTo>
                    <a:pt x="134" y="186"/>
                  </a:lnTo>
                  <a:lnTo>
                    <a:pt x="142" y="178"/>
                  </a:lnTo>
                  <a:lnTo>
                    <a:pt x="144" y="176"/>
                  </a:lnTo>
                  <a:lnTo>
                    <a:pt x="154" y="170"/>
                  </a:lnTo>
                  <a:lnTo>
                    <a:pt x="158" y="174"/>
                  </a:lnTo>
                  <a:lnTo>
                    <a:pt x="158" y="176"/>
                  </a:lnTo>
                  <a:lnTo>
                    <a:pt x="158" y="180"/>
                  </a:lnTo>
                  <a:lnTo>
                    <a:pt x="162" y="180"/>
                  </a:lnTo>
                  <a:lnTo>
                    <a:pt x="168" y="174"/>
                  </a:lnTo>
                  <a:lnTo>
                    <a:pt x="172" y="172"/>
                  </a:lnTo>
                  <a:lnTo>
                    <a:pt x="174" y="168"/>
                  </a:lnTo>
                  <a:lnTo>
                    <a:pt x="178" y="162"/>
                  </a:lnTo>
                  <a:lnTo>
                    <a:pt x="178" y="160"/>
                  </a:lnTo>
                  <a:lnTo>
                    <a:pt x="194" y="152"/>
                  </a:lnTo>
                  <a:lnTo>
                    <a:pt x="200" y="154"/>
                  </a:lnTo>
                  <a:lnTo>
                    <a:pt x="202" y="156"/>
                  </a:lnTo>
                  <a:lnTo>
                    <a:pt x="208" y="156"/>
                  </a:lnTo>
                  <a:lnTo>
                    <a:pt x="212" y="154"/>
                  </a:lnTo>
                  <a:lnTo>
                    <a:pt x="220" y="132"/>
                  </a:lnTo>
                  <a:lnTo>
                    <a:pt x="222" y="132"/>
                  </a:lnTo>
                  <a:lnTo>
                    <a:pt x="228" y="124"/>
                  </a:lnTo>
                  <a:lnTo>
                    <a:pt x="230" y="124"/>
                  </a:lnTo>
                  <a:lnTo>
                    <a:pt x="236" y="118"/>
                  </a:lnTo>
                  <a:lnTo>
                    <a:pt x="238" y="110"/>
                  </a:lnTo>
                  <a:lnTo>
                    <a:pt x="238" y="104"/>
                  </a:lnTo>
                  <a:lnTo>
                    <a:pt x="236" y="102"/>
                  </a:lnTo>
                  <a:lnTo>
                    <a:pt x="236" y="100"/>
                  </a:lnTo>
                  <a:lnTo>
                    <a:pt x="240" y="92"/>
                  </a:lnTo>
                  <a:lnTo>
                    <a:pt x="242" y="94"/>
                  </a:lnTo>
                  <a:lnTo>
                    <a:pt x="254" y="94"/>
                  </a:lnTo>
                  <a:lnTo>
                    <a:pt x="268" y="92"/>
                  </a:lnTo>
                  <a:lnTo>
                    <a:pt x="284" y="90"/>
                  </a:lnTo>
                  <a:lnTo>
                    <a:pt x="290" y="90"/>
                  </a:lnTo>
                  <a:lnTo>
                    <a:pt x="348" y="82"/>
                  </a:lnTo>
                  <a:lnTo>
                    <a:pt x="378" y="78"/>
                  </a:lnTo>
                  <a:lnTo>
                    <a:pt x="546" y="48"/>
                  </a:lnTo>
                  <a:lnTo>
                    <a:pt x="558" y="46"/>
                  </a:lnTo>
                  <a:lnTo>
                    <a:pt x="570" y="44"/>
                  </a:lnTo>
                  <a:lnTo>
                    <a:pt x="574" y="44"/>
                  </a:lnTo>
                  <a:lnTo>
                    <a:pt x="616" y="36"/>
                  </a:lnTo>
                  <a:lnTo>
                    <a:pt x="650" y="30"/>
                  </a:lnTo>
                  <a:lnTo>
                    <a:pt x="658" y="28"/>
                  </a:lnTo>
                  <a:lnTo>
                    <a:pt x="662" y="26"/>
                  </a:lnTo>
                  <a:lnTo>
                    <a:pt x="666" y="26"/>
                  </a:lnTo>
                  <a:lnTo>
                    <a:pt x="674" y="24"/>
                  </a:lnTo>
                  <a:lnTo>
                    <a:pt x="678" y="24"/>
                  </a:lnTo>
                  <a:lnTo>
                    <a:pt x="684" y="24"/>
                  </a:lnTo>
                  <a:lnTo>
                    <a:pt x="692" y="22"/>
                  </a:lnTo>
                  <a:lnTo>
                    <a:pt x="702" y="18"/>
                  </a:lnTo>
                  <a:lnTo>
                    <a:pt x="712" y="18"/>
                  </a:lnTo>
                  <a:lnTo>
                    <a:pt x="722" y="16"/>
                  </a:lnTo>
                  <a:lnTo>
                    <a:pt x="726" y="14"/>
                  </a:lnTo>
                  <a:lnTo>
                    <a:pt x="734" y="12"/>
                  </a:lnTo>
                  <a:lnTo>
                    <a:pt x="738" y="12"/>
                  </a:lnTo>
                  <a:lnTo>
                    <a:pt x="744" y="10"/>
                  </a:lnTo>
                  <a:lnTo>
                    <a:pt x="750" y="10"/>
                  </a:lnTo>
                  <a:lnTo>
                    <a:pt x="756" y="8"/>
                  </a:lnTo>
                  <a:lnTo>
                    <a:pt x="762" y="6"/>
                  </a:lnTo>
                  <a:lnTo>
                    <a:pt x="778" y="4"/>
                  </a:lnTo>
                  <a:lnTo>
                    <a:pt x="786" y="2"/>
                  </a:lnTo>
                  <a:lnTo>
                    <a:pt x="796" y="0"/>
                  </a:lnTo>
                  <a:lnTo>
                    <a:pt x="796" y="4"/>
                  </a:lnTo>
                  <a:lnTo>
                    <a:pt x="796" y="6"/>
                  </a:lnTo>
                  <a:lnTo>
                    <a:pt x="804" y="14"/>
                  </a:lnTo>
                  <a:lnTo>
                    <a:pt x="808" y="18"/>
                  </a:lnTo>
                  <a:lnTo>
                    <a:pt x="812" y="20"/>
                  </a:lnTo>
                  <a:lnTo>
                    <a:pt x="816" y="26"/>
                  </a:lnTo>
                  <a:lnTo>
                    <a:pt x="830" y="44"/>
                  </a:lnTo>
                  <a:lnTo>
                    <a:pt x="832" y="48"/>
                  </a:lnTo>
                  <a:lnTo>
                    <a:pt x="824" y="46"/>
                  </a:lnTo>
                  <a:lnTo>
                    <a:pt x="812" y="28"/>
                  </a:lnTo>
                  <a:lnTo>
                    <a:pt x="808" y="26"/>
                  </a:lnTo>
                  <a:lnTo>
                    <a:pt x="806" y="26"/>
                  </a:lnTo>
                  <a:lnTo>
                    <a:pt x="812" y="40"/>
                  </a:lnTo>
                  <a:lnTo>
                    <a:pt x="816" y="42"/>
                  </a:lnTo>
                  <a:lnTo>
                    <a:pt x="814" y="42"/>
                  </a:lnTo>
                  <a:lnTo>
                    <a:pt x="808" y="42"/>
                  </a:lnTo>
                  <a:lnTo>
                    <a:pt x="804" y="40"/>
                  </a:lnTo>
                  <a:lnTo>
                    <a:pt x="804" y="38"/>
                  </a:lnTo>
                  <a:lnTo>
                    <a:pt x="792" y="32"/>
                  </a:lnTo>
                  <a:lnTo>
                    <a:pt x="786" y="30"/>
                  </a:lnTo>
                  <a:lnTo>
                    <a:pt x="784" y="34"/>
                  </a:lnTo>
                  <a:lnTo>
                    <a:pt x="788" y="36"/>
                  </a:lnTo>
                  <a:lnTo>
                    <a:pt x="792" y="36"/>
                  </a:lnTo>
                  <a:lnTo>
                    <a:pt x="798" y="42"/>
                  </a:lnTo>
                  <a:lnTo>
                    <a:pt x="800" y="42"/>
                  </a:lnTo>
                  <a:lnTo>
                    <a:pt x="802" y="46"/>
                  </a:lnTo>
                  <a:lnTo>
                    <a:pt x="790" y="56"/>
                  </a:lnTo>
                  <a:lnTo>
                    <a:pt x="786" y="56"/>
                  </a:lnTo>
                  <a:lnTo>
                    <a:pt x="776" y="54"/>
                  </a:lnTo>
                  <a:lnTo>
                    <a:pt x="772" y="52"/>
                  </a:lnTo>
                  <a:lnTo>
                    <a:pt x="774" y="56"/>
                  </a:lnTo>
                  <a:lnTo>
                    <a:pt x="774" y="60"/>
                  </a:lnTo>
                  <a:lnTo>
                    <a:pt x="764" y="72"/>
                  </a:lnTo>
                  <a:lnTo>
                    <a:pt x="762" y="72"/>
                  </a:lnTo>
                  <a:lnTo>
                    <a:pt x="748" y="72"/>
                  </a:lnTo>
                  <a:lnTo>
                    <a:pt x="744" y="68"/>
                  </a:lnTo>
                  <a:lnTo>
                    <a:pt x="740" y="64"/>
                  </a:lnTo>
                  <a:lnTo>
                    <a:pt x="736" y="58"/>
                  </a:lnTo>
                  <a:lnTo>
                    <a:pt x="736" y="52"/>
                  </a:lnTo>
                  <a:lnTo>
                    <a:pt x="738" y="48"/>
                  </a:lnTo>
                  <a:lnTo>
                    <a:pt x="734" y="52"/>
                  </a:lnTo>
                  <a:lnTo>
                    <a:pt x="734" y="54"/>
                  </a:lnTo>
                  <a:lnTo>
                    <a:pt x="734" y="60"/>
                  </a:lnTo>
                  <a:lnTo>
                    <a:pt x="736" y="66"/>
                  </a:lnTo>
                  <a:lnTo>
                    <a:pt x="740" y="72"/>
                  </a:lnTo>
                  <a:lnTo>
                    <a:pt x="744" y="84"/>
                  </a:lnTo>
                  <a:lnTo>
                    <a:pt x="750" y="84"/>
                  </a:lnTo>
                  <a:lnTo>
                    <a:pt x="760" y="80"/>
                  </a:lnTo>
                  <a:lnTo>
                    <a:pt x="762" y="78"/>
                  </a:lnTo>
                  <a:lnTo>
                    <a:pt x="768" y="76"/>
                  </a:lnTo>
                  <a:lnTo>
                    <a:pt x="772" y="72"/>
                  </a:lnTo>
                  <a:lnTo>
                    <a:pt x="776" y="72"/>
                  </a:lnTo>
                  <a:lnTo>
                    <a:pt x="776" y="74"/>
                  </a:lnTo>
                  <a:lnTo>
                    <a:pt x="788" y="78"/>
                  </a:lnTo>
                  <a:lnTo>
                    <a:pt x="788" y="76"/>
                  </a:lnTo>
                  <a:lnTo>
                    <a:pt x="784" y="74"/>
                  </a:lnTo>
                  <a:lnTo>
                    <a:pt x="796" y="66"/>
                  </a:lnTo>
                  <a:lnTo>
                    <a:pt x="806" y="64"/>
                  </a:lnTo>
                  <a:lnTo>
                    <a:pt x="808" y="66"/>
                  </a:lnTo>
                  <a:lnTo>
                    <a:pt x="812" y="66"/>
                  </a:lnTo>
                  <a:lnTo>
                    <a:pt x="814" y="72"/>
                  </a:lnTo>
                  <a:lnTo>
                    <a:pt x="812" y="78"/>
                  </a:lnTo>
                  <a:lnTo>
                    <a:pt x="812" y="80"/>
                  </a:lnTo>
                  <a:lnTo>
                    <a:pt x="814" y="86"/>
                  </a:lnTo>
                  <a:lnTo>
                    <a:pt x="816" y="92"/>
                  </a:lnTo>
                  <a:lnTo>
                    <a:pt x="818" y="98"/>
                  </a:lnTo>
                  <a:lnTo>
                    <a:pt x="810" y="100"/>
                  </a:lnTo>
                  <a:lnTo>
                    <a:pt x="808" y="100"/>
                  </a:lnTo>
                  <a:lnTo>
                    <a:pt x="812" y="102"/>
                  </a:lnTo>
                  <a:lnTo>
                    <a:pt x="820" y="102"/>
                  </a:lnTo>
                  <a:lnTo>
                    <a:pt x="822" y="96"/>
                  </a:lnTo>
                  <a:lnTo>
                    <a:pt x="820" y="86"/>
                  </a:lnTo>
                  <a:lnTo>
                    <a:pt x="818" y="84"/>
                  </a:lnTo>
                  <a:lnTo>
                    <a:pt x="818" y="76"/>
                  </a:lnTo>
                  <a:lnTo>
                    <a:pt x="818" y="72"/>
                  </a:lnTo>
                  <a:lnTo>
                    <a:pt x="820" y="70"/>
                  </a:lnTo>
                  <a:lnTo>
                    <a:pt x="828" y="62"/>
                  </a:lnTo>
                  <a:lnTo>
                    <a:pt x="832" y="62"/>
                  </a:lnTo>
                  <a:lnTo>
                    <a:pt x="836" y="66"/>
                  </a:lnTo>
                  <a:lnTo>
                    <a:pt x="840" y="70"/>
                  </a:lnTo>
                  <a:lnTo>
                    <a:pt x="846" y="78"/>
                  </a:lnTo>
                  <a:lnTo>
                    <a:pt x="850" y="90"/>
                  </a:lnTo>
                  <a:lnTo>
                    <a:pt x="850" y="100"/>
                  </a:lnTo>
                  <a:lnTo>
                    <a:pt x="846" y="106"/>
                  </a:lnTo>
                  <a:lnTo>
                    <a:pt x="842" y="108"/>
                  </a:lnTo>
                  <a:lnTo>
                    <a:pt x="840" y="108"/>
                  </a:lnTo>
                  <a:lnTo>
                    <a:pt x="838" y="106"/>
                  </a:lnTo>
                  <a:lnTo>
                    <a:pt x="836" y="108"/>
                  </a:lnTo>
                  <a:lnTo>
                    <a:pt x="828" y="116"/>
                  </a:lnTo>
                  <a:lnTo>
                    <a:pt x="828" y="122"/>
                  </a:lnTo>
                  <a:lnTo>
                    <a:pt x="824" y="128"/>
                  </a:lnTo>
                  <a:lnTo>
                    <a:pt x="818" y="138"/>
                  </a:lnTo>
                  <a:lnTo>
                    <a:pt x="816" y="140"/>
                  </a:lnTo>
                  <a:lnTo>
                    <a:pt x="784" y="144"/>
                  </a:lnTo>
                  <a:lnTo>
                    <a:pt x="780" y="142"/>
                  </a:lnTo>
                  <a:lnTo>
                    <a:pt x="778" y="140"/>
                  </a:lnTo>
                  <a:lnTo>
                    <a:pt x="770" y="132"/>
                  </a:lnTo>
                  <a:lnTo>
                    <a:pt x="770" y="130"/>
                  </a:lnTo>
                  <a:lnTo>
                    <a:pt x="776" y="126"/>
                  </a:lnTo>
                  <a:lnTo>
                    <a:pt x="766" y="126"/>
                  </a:lnTo>
                  <a:lnTo>
                    <a:pt x="766" y="128"/>
                  </a:lnTo>
                  <a:lnTo>
                    <a:pt x="764" y="130"/>
                  </a:lnTo>
                  <a:lnTo>
                    <a:pt x="766" y="136"/>
                  </a:lnTo>
                  <a:lnTo>
                    <a:pt x="768" y="138"/>
                  </a:lnTo>
                  <a:lnTo>
                    <a:pt x="764" y="142"/>
                  </a:lnTo>
                  <a:lnTo>
                    <a:pt x="736" y="142"/>
                  </a:lnTo>
                  <a:lnTo>
                    <a:pt x="734" y="140"/>
                  </a:lnTo>
                  <a:lnTo>
                    <a:pt x="722" y="138"/>
                  </a:lnTo>
                  <a:lnTo>
                    <a:pt x="726" y="142"/>
                  </a:lnTo>
                  <a:lnTo>
                    <a:pt x="746" y="148"/>
                  </a:lnTo>
                  <a:lnTo>
                    <a:pt x="782" y="150"/>
                  </a:lnTo>
                  <a:lnTo>
                    <a:pt x="786" y="154"/>
                  </a:lnTo>
                  <a:lnTo>
                    <a:pt x="786" y="160"/>
                  </a:lnTo>
                  <a:lnTo>
                    <a:pt x="778" y="162"/>
                  </a:lnTo>
                  <a:lnTo>
                    <a:pt x="770" y="170"/>
                  </a:lnTo>
                  <a:lnTo>
                    <a:pt x="778" y="170"/>
                  </a:lnTo>
                  <a:lnTo>
                    <a:pt x="782" y="172"/>
                  </a:lnTo>
                  <a:lnTo>
                    <a:pt x="780" y="174"/>
                  </a:lnTo>
                  <a:lnTo>
                    <a:pt x="778" y="180"/>
                  </a:lnTo>
                  <a:lnTo>
                    <a:pt x="774" y="184"/>
                  </a:lnTo>
                  <a:lnTo>
                    <a:pt x="768" y="190"/>
                  </a:lnTo>
                  <a:lnTo>
                    <a:pt x="764" y="192"/>
                  </a:lnTo>
                  <a:lnTo>
                    <a:pt x="760" y="194"/>
                  </a:lnTo>
                  <a:lnTo>
                    <a:pt x="756" y="194"/>
                  </a:lnTo>
                  <a:lnTo>
                    <a:pt x="754" y="194"/>
                  </a:lnTo>
                  <a:lnTo>
                    <a:pt x="742" y="188"/>
                  </a:lnTo>
                  <a:lnTo>
                    <a:pt x="730" y="180"/>
                  </a:lnTo>
                  <a:lnTo>
                    <a:pt x="744" y="196"/>
                  </a:lnTo>
                  <a:lnTo>
                    <a:pt x="748" y="198"/>
                  </a:lnTo>
                  <a:lnTo>
                    <a:pt x="752" y="198"/>
                  </a:lnTo>
                  <a:lnTo>
                    <a:pt x="758" y="200"/>
                  </a:lnTo>
                  <a:lnTo>
                    <a:pt x="760" y="200"/>
                  </a:lnTo>
                  <a:lnTo>
                    <a:pt x="764" y="200"/>
                  </a:lnTo>
                  <a:lnTo>
                    <a:pt x="768" y="202"/>
                  </a:lnTo>
                  <a:close/>
                </a:path>
              </a:pathLst>
            </a:custGeom>
            <a:grpFill/>
            <a:ln w="3175" cmpd="sng">
              <a:solidFill>
                <a:srgbClr val="808080"/>
              </a:solidFill>
              <a:round/>
              <a:headEnd/>
              <a:tailEnd/>
            </a:ln>
          </p:spPr>
          <p:txBody>
            <a:bodyPr/>
            <a:lstStyle/>
            <a:p>
              <a:pPr>
                <a:defRPr/>
              </a:pPr>
              <a:endParaRPr lang="en-US" dirty="0">
                <a:solidFill>
                  <a:srgbClr val="FF0000"/>
                </a:solidFill>
              </a:endParaRPr>
            </a:p>
          </p:txBody>
        </p:sp>
        <p:sp>
          <p:nvSpPr>
            <p:cNvPr id="2212" name="Freeform 1079"/>
            <p:cNvSpPr>
              <a:spLocks/>
            </p:cNvSpPr>
            <p:nvPr/>
          </p:nvSpPr>
          <p:spPr bwMode="auto">
            <a:xfrm>
              <a:off x="4938" y="2100"/>
              <a:ext cx="54" cy="78"/>
            </a:xfrm>
            <a:custGeom>
              <a:avLst/>
              <a:gdLst>
                <a:gd name="T0" fmla="*/ 0 w 54"/>
                <a:gd name="T1" fmla="*/ 2 h 78"/>
                <a:gd name="T2" fmla="*/ 2 w 54"/>
                <a:gd name="T3" fmla="*/ 0 h 78"/>
                <a:gd name="T4" fmla="*/ 4 w 54"/>
                <a:gd name="T5" fmla="*/ 2 h 78"/>
                <a:gd name="T6" fmla="*/ 4 w 54"/>
                <a:gd name="T7" fmla="*/ 4 h 78"/>
                <a:gd name="T8" fmla="*/ 8 w 54"/>
                <a:gd name="T9" fmla="*/ 12 h 78"/>
                <a:gd name="T10" fmla="*/ 12 w 54"/>
                <a:gd name="T11" fmla="*/ 20 h 78"/>
                <a:gd name="T12" fmla="*/ 16 w 54"/>
                <a:gd name="T13" fmla="*/ 28 h 78"/>
                <a:gd name="T14" fmla="*/ 28 w 54"/>
                <a:gd name="T15" fmla="*/ 46 h 78"/>
                <a:gd name="T16" fmla="*/ 30 w 54"/>
                <a:gd name="T17" fmla="*/ 48 h 78"/>
                <a:gd name="T18" fmla="*/ 36 w 54"/>
                <a:gd name="T19" fmla="*/ 54 h 78"/>
                <a:gd name="T20" fmla="*/ 40 w 54"/>
                <a:gd name="T21" fmla="*/ 58 h 78"/>
                <a:gd name="T22" fmla="*/ 48 w 54"/>
                <a:gd name="T23" fmla="*/ 68 h 78"/>
                <a:gd name="T24" fmla="*/ 52 w 54"/>
                <a:gd name="T25" fmla="*/ 72 h 78"/>
                <a:gd name="T26" fmla="*/ 54 w 54"/>
                <a:gd name="T27" fmla="*/ 78 h 78"/>
                <a:gd name="T28" fmla="*/ 52 w 54"/>
                <a:gd name="T29" fmla="*/ 78 h 78"/>
                <a:gd name="T30" fmla="*/ 48 w 54"/>
                <a:gd name="T31" fmla="*/ 74 h 78"/>
                <a:gd name="T32" fmla="*/ 46 w 54"/>
                <a:gd name="T33" fmla="*/ 70 h 78"/>
                <a:gd name="T34" fmla="*/ 40 w 54"/>
                <a:gd name="T35" fmla="*/ 64 h 78"/>
                <a:gd name="T36" fmla="*/ 38 w 54"/>
                <a:gd name="T37" fmla="*/ 62 h 78"/>
                <a:gd name="T38" fmla="*/ 34 w 54"/>
                <a:gd name="T39" fmla="*/ 60 h 78"/>
                <a:gd name="T40" fmla="*/ 32 w 54"/>
                <a:gd name="T41" fmla="*/ 58 h 78"/>
                <a:gd name="T42" fmla="*/ 28 w 54"/>
                <a:gd name="T43" fmla="*/ 54 h 78"/>
                <a:gd name="T44" fmla="*/ 26 w 54"/>
                <a:gd name="T45" fmla="*/ 46 h 78"/>
                <a:gd name="T46" fmla="*/ 22 w 54"/>
                <a:gd name="T47" fmla="*/ 40 h 78"/>
                <a:gd name="T48" fmla="*/ 22 w 54"/>
                <a:gd name="T49" fmla="*/ 38 h 78"/>
                <a:gd name="T50" fmla="*/ 20 w 54"/>
                <a:gd name="T51" fmla="*/ 36 h 78"/>
                <a:gd name="T52" fmla="*/ 12 w 54"/>
                <a:gd name="T53" fmla="*/ 26 h 78"/>
                <a:gd name="T54" fmla="*/ 4 w 54"/>
                <a:gd name="T55" fmla="*/ 10 h 78"/>
                <a:gd name="T56" fmla="*/ 2 w 54"/>
                <a:gd name="T57" fmla="*/ 6 h 78"/>
                <a:gd name="T58" fmla="*/ 0 w 54"/>
                <a:gd name="T59" fmla="*/ 4 h 78"/>
                <a:gd name="T60" fmla="*/ 0 w 54"/>
                <a:gd name="T61" fmla="*/ 2 h 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78">
                  <a:moveTo>
                    <a:pt x="0" y="2"/>
                  </a:moveTo>
                  <a:lnTo>
                    <a:pt x="2" y="0"/>
                  </a:lnTo>
                  <a:lnTo>
                    <a:pt x="4" y="2"/>
                  </a:lnTo>
                  <a:lnTo>
                    <a:pt x="4" y="4"/>
                  </a:lnTo>
                  <a:lnTo>
                    <a:pt x="8" y="12"/>
                  </a:lnTo>
                  <a:lnTo>
                    <a:pt x="12" y="20"/>
                  </a:lnTo>
                  <a:lnTo>
                    <a:pt x="16" y="28"/>
                  </a:lnTo>
                  <a:lnTo>
                    <a:pt x="28" y="46"/>
                  </a:lnTo>
                  <a:lnTo>
                    <a:pt x="30" y="48"/>
                  </a:lnTo>
                  <a:lnTo>
                    <a:pt x="36" y="54"/>
                  </a:lnTo>
                  <a:lnTo>
                    <a:pt x="40" y="58"/>
                  </a:lnTo>
                  <a:lnTo>
                    <a:pt x="48" y="68"/>
                  </a:lnTo>
                  <a:lnTo>
                    <a:pt x="52" y="72"/>
                  </a:lnTo>
                  <a:lnTo>
                    <a:pt x="54" y="78"/>
                  </a:lnTo>
                  <a:lnTo>
                    <a:pt x="52" y="78"/>
                  </a:lnTo>
                  <a:lnTo>
                    <a:pt x="48" y="74"/>
                  </a:lnTo>
                  <a:lnTo>
                    <a:pt x="46" y="70"/>
                  </a:lnTo>
                  <a:lnTo>
                    <a:pt x="40" y="64"/>
                  </a:lnTo>
                  <a:lnTo>
                    <a:pt x="38" y="62"/>
                  </a:lnTo>
                  <a:lnTo>
                    <a:pt x="34" y="60"/>
                  </a:lnTo>
                  <a:lnTo>
                    <a:pt x="32" y="58"/>
                  </a:lnTo>
                  <a:lnTo>
                    <a:pt x="28" y="54"/>
                  </a:lnTo>
                  <a:lnTo>
                    <a:pt x="26" y="46"/>
                  </a:lnTo>
                  <a:lnTo>
                    <a:pt x="22" y="40"/>
                  </a:lnTo>
                  <a:lnTo>
                    <a:pt x="22" y="38"/>
                  </a:lnTo>
                  <a:lnTo>
                    <a:pt x="20" y="36"/>
                  </a:lnTo>
                  <a:lnTo>
                    <a:pt x="12" y="26"/>
                  </a:lnTo>
                  <a:lnTo>
                    <a:pt x="4" y="10"/>
                  </a:lnTo>
                  <a:lnTo>
                    <a:pt x="2" y="6"/>
                  </a:lnTo>
                  <a:lnTo>
                    <a:pt x="0" y="4"/>
                  </a:lnTo>
                  <a:lnTo>
                    <a:pt x="0" y="2"/>
                  </a:lnTo>
                  <a:close/>
                </a:path>
              </a:pathLst>
            </a:custGeom>
            <a:grpFill/>
            <a:ln w="3175" cmpd="sng">
              <a:solidFill>
                <a:srgbClr val="808080"/>
              </a:solidFill>
              <a:round/>
              <a:headEnd/>
              <a:tailEnd/>
            </a:ln>
          </p:spPr>
          <p:txBody>
            <a:bodyPr/>
            <a:lstStyle/>
            <a:p>
              <a:pPr>
                <a:defRPr/>
              </a:pPr>
              <a:endParaRPr lang="en-US" dirty="0">
                <a:solidFill>
                  <a:srgbClr val="FF0000"/>
                </a:solidFill>
              </a:endParaRPr>
            </a:p>
          </p:txBody>
        </p:sp>
        <p:sp>
          <p:nvSpPr>
            <p:cNvPr id="2213" name="Freeform 1080"/>
            <p:cNvSpPr>
              <a:spLocks/>
            </p:cNvSpPr>
            <p:nvPr/>
          </p:nvSpPr>
          <p:spPr bwMode="auto">
            <a:xfrm>
              <a:off x="4994" y="2182"/>
              <a:ext cx="16" cy="66"/>
            </a:xfrm>
            <a:custGeom>
              <a:avLst/>
              <a:gdLst>
                <a:gd name="T0" fmla="*/ 16 w 16"/>
                <a:gd name="T1" fmla="*/ 60 h 66"/>
                <a:gd name="T2" fmla="*/ 6 w 16"/>
                <a:gd name="T3" fmla="*/ 64 h 66"/>
                <a:gd name="T4" fmla="*/ 2 w 16"/>
                <a:gd name="T5" fmla="*/ 66 h 66"/>
                <a:gd name="T6" fmla="*/ 14 w 16"/>
                <a:gd name="T7" fmla="*/ 58 h 66"/>
                <a:gd name="T8" fmla="*/ 14 w 16"/>
                <a:gd name="T9" fmla="*/ 56 h 66"/>
                <a:gd name="T10" fmla="*/ 14 w 16"/>
                <a:gd name="T11" fmla="*/ 54 h 66"/>
                <a:gd name="T12" fmla="*/ 14 w 16"/>
                <a:gd name="T13" fmla="*/ 52 h 66"/>
                <a:gd name="T14" fmla="*/ 14 w 16"/>
                <a:gd name="T15" fmla="*/ 40 h 66"/>
                <a:gd name="T16" fmla="*/ 12 w 16"/>
                <a:gd name="T17" fmla="*/ 20 h 66"/>
                <a:gd name="T18" fmla="*/ 12 w 16"/>
                <a:gd name="T19" fmla="*/ 18 h 66"/>
                <a:gd name="T20" fmla="*/ 8 w 16"/>
                <a:gd name="T21" fmla="*/ 14 h 66"/>
                <a:gd name="T22" fmla="*/ 6 w 16"/>
                <a:gd name="T23" fmla="*/ 10 h 66"/>
                <a:gd name="T24" fmla="*/ 4 w 16"/>
                <a:gd name="T25" fmla="*/ 4 h 66"/>
                <a:gd name="T26" fmla="*/ 2 w 16"/>
                <a:gd name="T27" fmla="*/ 4 h 66"/>
                <a:gd name="T28" fmla="*/ 0 w 16"/>
                <a:gd name="T29" fmla="*/ 0 h 66"/>
                <a:gd name="T30" fmla="*/ 2 w 16"/>
                <a:gd name="T31" fmla="*/ 0 h 66"/>
                <a:gd name="T32" fmla="*/ 4 w 16"/>
                <a:gd name="T33" fmla="*/ 2 h 66"/>
                <a:gd name="T34" fmla="*/ 6 w 16"/>
                <a:gd name="T35" fmla="*/ 4 h 66"/>
                <a:gd name="T36" fmla="*/ 6 w 16"/>
                <a:gd name="T37" fmla="*/ 6 h 66"/>
                <a:gd name="T38" fmla="*/ 12 w 16"/>
                <a:gd name="T39" fmla="*/ 16 h 66"/>
                <a:gd name="T40" fmla="*/ 12 w 16"/>
                <a:gd name="T41" fmla="*/ 18 h 66"/>
                <a:gd name="T42" fmla="*/ 14 w 16"/>
                <a:gd name="T43" fmla="*/ 20 h 66"/>
                <a:gd name="T44" fmla="*/ 16 w 16"/>
                <a:gd name="T45" fmla="*/ 48 h 66"/>
                <a:gd name="T46" fmla="*/ 16 w 16"/>
                <a:gd name="T47" fmla="*/ 50 h 66"/>
                <a:gd name="T48" fmla="*/ 16 w 16"/>
                <a:gd name="T49" fmla="*/ 60 h 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 h="66">
                  <a:moveTo>
                    <a:pt x="16" y="60"/>
                  </a:moveTo>
                  <a:lnTo>
                    <a:pt x="6" y="64"/>
                  </a:lnTo>
                  <a:lnTo>
                    <a:pt x="2" y="66"/>
                  </a:lnTo>
                  <a:lnTo>
                    <a:pt x="14" y="58"/>
                  </a:lnTo>
                  <a:lnTo>
                    <a:pt x="14" y="56"/>
                  </a:lnTo>
                  <a:lnTo>
                    <a:pt x="14" y="54"/>
                  </a:lnTo>
                  <a:lnTo>
                    <a:pt x="14" y="52"/>
                  </a:lnTo>
                  <a:lnTo>
                    <a:pt x="14" y="40"/>
                  </a:lnTo>
                  <a:lnTo>
                    <a:pt x="12" y="20"/>
                  </a:lnTo>
                  <a:lnTo>
                    <a:pt x="12" y="18"/>
                  </a:lnTo>
                  <a:lnTo>
                    <a:pt x="8" y="14"/>
                  </a:lnTo>
                  <a:lnTo>
                    <a:pt x="6" y="10"/>
                  </a:lnTo>
                  <a:lnTo>
                    <a:pt x="4" y="4"/>
                  </a:lnTo>
                  <a:lnTo>
                    <a:pt x="2" y="4"/>
                  </a:lnTo>
                  <a:lnTo>
                    <a:pt x="0" y="0"/>
                  </a:lnTo>
                  <a:lnTo>
                    <a:pt x="2" y="0"/>
                  </a:lnTo>
                  <a:lnTo>
                    <a:pt x="4" y="2"/>
                  </a:lnTo>
                  <a:lnTo>
                    <a:pt x="6" y="4"/>
                  </a:lnTo>
                  <a:lnTo>
                    <a:pt x="6" y="6"/>
                  </a:lnTo>
                  <a:lnTo>
                    <a:pt x="12" y="16"/>
                  </a:lnTo>
                  <a:lnTo>
                    <a:pt x="12" y="18"/>
                  </a:lnTo>
                  <a:lnTo>
                    <a:pt x="14" y="20"/>
                  </a:lnTo>
                  <a:lnTo>
                    <a:pt x="16" y="48"/>
                  </a:lnTo>
                  <a:lnTo>
                    <a:pt x="16" y="50"/>
                  </a:lnTo>
                  <a:lnTo>
                    <a:pt x="16" y="60"/>
                  </a:lnTo>
                  <a:close/>
                </a:path>
              </a:pathLst>
            </a:custGeom>
            <a:grpFill/>
            <a:ln w="3175" cmpd="sng">
              <a:solidFill>
                <a:srgbClr val="808080"/>
              </a:solidFill>
              <a:round/>
              <a:headEnd/>
              <a:tailEnd/>
            </a:ln>
          </p:spPr>
          <p:txBody>
            <a:bodyPr/>
            <a:lstStyle/>
            <a:p>
              <a:pPr>
                <a:defRPr/>
              </a:pPr>
              <a:endParaRPr lang="en-US" dirty="0">
                <a:solidFill>
                  <a:srgbClr val="FF0000"/>
                </a:solidFill>
              </a:endParaRPr>
            </a:p>
          </p:txBody>
        </p:sp>
      </p:grpSp>
      <p:grpSp>
        <p:nvGrpSpPr>
          <p:cNvPr id="2086" name="Group 1081"/>
          <p:cNvGrpSpPr>
            <a:grpSpLocks/>
          </p:cNvGrpSpPr>
          <p:nvPr/>
        </p:nvGrpSpPr>
        <p:grpSpPr bwMode="auto">
          <a:xfrm>
            <a:off x="7929564" y="2882900"/>
            <a:ext cx="1235075" cy="647700"/>
            <a:chOff x="4168" y="1816"/>
            <a:chExt cx="778" cy="408"/>
          </a:xfrm>
          <a:solidFill>
            <a:srgbClr val="FFB3B3"/>
          </a:solidFill>
        </p:grpSpPr>
        <p:sp>
          <p:nvSpPr>
            <p:cNvPr id="2209" name="Freeform 1082"/>
            <p:cNvSpPr>
              <a:spLocks/>
            </p:cNvSpPr>
            <p:nvPr/>
          </p:nvSpPr>
          <p:spPr bwMode="auto">
            <a:xfrm>
              <a:off x="4168" y="1816"/>
              <a:ext cx="772" cy="408"/>
            </a:xfrm>
            <a:custGeom>
              <a:avLst/>
              <a:gdLst>
                <a:gd name="T0" fmla="*/ 52 w 772"/>
                <a:gd name="T1" fmla="*/ 382 h 408"/>
                <a:gd name="T2" fmla="*/ 94 w 772"/>
                <a:gd name="T3" fmla="*/ 330 h 408"/>
                <a:gd name="T4" fmla="*/ 152 w 772"/>
                <a:gd name="T5" fmla="*/ 278 h 408"/>
                <a:gd name="T6" fmla="*/ 192 w 772"/>
                <a:gd name="T7" fmla="*/ 312 h 408"/>
                <a:gd name="T8" fmla="*/ 216 w 772"/>
                <a:gd name="T9" fmla="*/ 292 h 408"/>
                <a:gd name="T10" fmla="*/ 246 w 772"/>
                <a:gd name="T11" fmla="*/ 294 h 408"/>
                <a:gd name="T12" fmla="*/ 282 w 772"/>
                <a:gd name="T13" fmla="*/ 272 h 408"/>
                <a:gd name="T14" fmla="*/ 298 w 772"/>
                <a:gd name="T15" fmla="*/ 264 h 408"/>
                <a:gd name="T16" fmla="*/ 314 w 772"/>
                <a:gd name="T17" fmla="*/ 240 h 408"/>
                <a:gd name="T18" fmla="*/ 326 w 772"/>
                <a:gd name="T19" fmla="*/ 204 h 408"/>
                <a:gd name="T20" fmla="*/ 338 w 772"/>
                <a:gd name="T21" fmla="*/ 174 h 408"/>
                <a:gd name="T22" fmla="*/ 352 w 772"/>
                <a:gd name="T23" fmla="*/ 134 h 408"/>
                <a:gd name="T24" fmla="*/ 380 w 772"/>
                <a:gd name="T25" fmla="*/ 134 h 408"/>
                <a:gd name="T26" fmla="*/ 400 w 772"/>
                <a:gd name="T27" fmla="*/ 116 h 408"/>
                <a:gd name="T28" fmla="*/ 414 w 772"/>
                <a:gd name="T29" fmla="*/ 82 h 408"/>
                <a:gd name="T30" fmla="*/ 432 w 772"/>
                <a:gd name="T31" fmla="*/ 68 h 408"/>
                <a:gd name="T32" fmla="*/ 448 w 772"/>
                <a:gd name="T33" fmla="*/ 54 h 408"/>
                <a:gd name="T34" fmla="*/ 480 w 772"/>
                <a:gd name="T35" fmla="*/ 10 h 408"/>
                <a:gd name="T36" fmla="*/ 518 w 772"/>
                <a:gd name="T37" fmla="*/ 12 h 408"/>
                <a:gd name="T38" fmla="*/ 548 w 772"/>
                <a:gd name="T39" fmla="*/ 16 h 408"/>
                <a:gd name="T40" fmla="*/ 556 w 772"/>
                <a:gd name="T41" fmla="*/ 28 h 408"/>
                <a:gd name="T42" fmla="*/ 588 w 772"/>
                <a:gd name="T43" fmla="*/ 38 h 408"/>
                <a:gd name="T44" fmla="*/ 596 w 772"/>
                <a:gd name="T45" fmla="*/ 64 h 408"/>
                <a:gd name="T46" fmla="*/ 584 w 772"/>
                <a:gd name="T47" fmla="*/ 108 h 408"/>
                <a:gd name="T48" fmla="*/ 612 w 772"/>
                <a:gd name="T49" fmla="*/ 106 h 408"/>
                <a:gd name="T50" fmla="*/ 660 w 772"/>
                <a:gd name="T51" fmla="*/ 120 h 408"/>
                <a:gd name="T52" fmla="*/ 698 w 772"/>
                <a:gd name="T53" fmla="*/ 138 h 408"/>
                <a:gd name="T54" fmla="*/ 682 w 772"/>
                <a:gd name="T55" fmla="*/ 168 h 408"/>
                <a:gd name="T56" fmla="*/ 628 w 772"/>
                <a:gd name="T57" fmla="*/ 130 h 408"/>
                <a:gd name="T58" fmla="*/ 622 w 772"/>
                <a:gd name="T59" fmla="*/ 130 h 408"/>
                <a:gd name="T60" fmla="*/ 656 w 772"/>
                <a:gd name="T61" fmla="*/ 160 h 408"/>
                <a:gd name="T62" fmla="*/ 672 w 772"/>
                <a:gd name="T63" fmla="*/ 168 h 408"/>
                <a:gd name="T64" fmla="*/ 702 w 772"/>
                <a:gd name="T65" fmla="*/ 178 h 408"/>
                <a:gd name="T66" fmla="*/ 708 w 772"/>
                <a:gd name="T67" fmla="*/ 204 h 408"/>
                <a:gd name="T68" fmla="*/ 694 w 772"/>
                <a:gd name="T69" fmla="*/ 216 h 408"/>
                <a:gd name="T70" fmla="*/ 680 w 772"/>
                <a:gd name="T71" fmla="*/ 214 h 408"/>
                <a:gd name="T72" fmla="*/ 704 w 772"/>
                <a:gd name="T73" fmla="*/ 220 h 408"/>
                <a:gd name="T74" fmla="*/ 704 w 772"/>
                <a:gd name="T75" fmla="*/ 246 h 408"/>
                <a:gd name="T76" fmla="*/ 680 w 772"/>
                <a:gd name="T77" fmla="*/ 224 h 408"/>
                <a:gd name="T78" fmla="*/ 650 w 772"/>
                <a:gd name="T79" fmla="*/ 224 h 408"/>
                <a:gd name="T80" fmla="*/ 628 w 772"/>
                <a:gd name="T81" fmla="*/ 226 h 408"/>
                <a:gd name="T82" fmla="*/ 690 w 772"/>
                <a:gd name="T83" fmla="*/ 246 h 408"/>
                <a:gd name="T84" fmla="*/ 718 w 772"/>
                <a:gd name="T85" fmla="*/ 256 h 408"/>
                <a:gd name="T86" fmla="*/ 732 w 772"/>
                <a:gd name="T87" fmla="*/ 248 h 408"/>
                <a:gd name="T88" fmla="*/ 768 w 772"/>
                <a:gd name="T89" fmla="*/ 276 h 408"/>
                <a:gd name="T90" fmla="*/ 758 w 772"/>
                <a:gd name="T91" fmla="*/ 268 h 408"/>
                <a:gd name="T92" fmla="*/ 758 w 772"/>
                <a:gd name="T93" fmla="*/ 288 h 408"/>
                <a:gd name="T94" fmla="*/ 738 w 772"/>
                <a:gd name="T95" fmla="*/ 292 h 408"/>
                <a:gd name="T96" fmla="*/ 698 w 772"/>
                <a:gd name="T97" fmla="*/ 300 h 408"/>
                <a:gd name="T98" fmla="*/ 662 w 772"/>
                <a:gd name="T99" fmla="*/ 306 h 408"/>
                <a:gd name="T100" fmla="*/ 626 w 772"/>
                <a:gd name="T101" fmla="*/ 314 h 408"/>
                <a:gd name="T102" fmla="*/ 534 w 772"/>
                <a:gd name="T103" fmla="*/ 332 h 408"/>
                <a:gd name="T104" fmla="*/ 308 w 772"/>
                <a:gd name="T105" fmla="*/ 370 h 408"/>
                <a:gd name="T106" fmla="*/ 202 w 772"/>
                <a:gd name="T107" fmla="*/ 382 h 408"/>
                <a:gd name="T108" fmla="*/ 112 w 772"/>
                <a:gd name="T109" fmla="*/ 394 h 408"/>
                <a:gd name="T110" fmla="*/ 42 w 772"/>
                <a:gd name="T111" fmla="*/ 404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72" h="408">
                  <a:moveTo>
                    <a:pt x="0" y="408"/>
                  </a:moveTo>
                  <a:lnTo>
                    <a:pt x="4" y="404"/>
                  </a:lnTo>
                  <a:lnTo>
                    <a:pt x="28" y="394"/>
                  </a:lnTo>
                  <a:lnTo>
                    <a:pt x="42" y="388"/>
                  </a:lnTo>
                  <a:lnTo>
                    <a:pt x="52" y="382"/>
                  </a:lnTo>
                  <a:lnTo>
                    <a:pt x="74" y="366"/>
                  </a:lnTo>
                  <a:lnTo>
                    <a:pt x="76" y="364"/>
                  </a:lnTo>
                  <a:lnTo>
                    <a:pt x="84" y="348"/>
                  </a:lnTo>
                  <a:lnTo>
                    <a:pt x="86" y="336"/>
                  </a:lnTo>
                  <a:lnTo>
                    <a:pt x="94" y="330"/>
                  </a:lnTo>
                  <a:lnTo>
                    <a:pt x="106" y="322"/>
                  </a:lnTo>
                  <a:lnTo>
                    <a:pt x="108" y="320"/>
                  </a:lnTo>
                  <a:lnTo>
                    <a:pt x="124" y="308"/>
                  </a:lnTo>
                  <a:lnTo>
                    <a:pt x="138" y="294"/>
                  </a:lnTo>
                  <a:lnTo>
                    <a:pt x="152" y="278"/>
                  </a:lnTo>
                  <a:lnTo>
                    <a:pt x="154" y="282"/>
                  </a:lnTo>
                  <a:lnTo>
                    <a:pt x="158" y="296"/>
                  </a:lnTo>
                  <a:lnTo>
                    <a:pt x="170" y="304"/>
                  </a:lnTo>
                  <a:lnTo>
                    <a:pt x="190" y="312"/>
                  </a:lnTo>
                  <a:lnTo>
                    <a:pt x="192" y="312"/>
                  </a:lnTo>
                  <a:lnTo>
                    <a:pt x="194" y="312"/>
                  </a:lnTo>
                  <a:lnTo>
                    <a:pt x="196" y="310"/>
                  </a:lnTo>
                  <a:lnTo>
                    <a:pt x="200" y="310"/>
                  </a:lnTo>
                  <a:lnTo>
                    <a:pt x="206" y="302"/>
                  </a:lnTo>
                  <a:lnTo>
                    <a:pt x="216" y="292"/>
                  </a:lnTo>
                  <a:lnTo>
                    <a:pt x="230" y="300"/>
                  </a:lnTo>
                  <a:lnTo>
                    <a:pt x="234" y="298"/>
                  </a:lnTo>
                  <a:lnTo>
                    <a:pt x="236" y="296"/>
                  </a:lnTo>
                  <a:lnTo>
                    <a:pt x="238" y="296"/>
                  </a:lnTo>
                  <a:lnTo>
                    <a:pt x="246" y="294"/>
                  </a:lnTo>
                  <a:lnTo>
                    <a:pt x="248" y="292"/>
                  </a:lnTo>
                  <a:lnTo>
                    <a:pt x="256" y="292"/>
                  </a:lnTo>
                  <a:lnTo>
                    <a:pt x="258" y="290"/>
                  </a:lnTo>
                  <a:lnTo>
                    <a:pt x="274" y="278"/>
                  </a:lnTo>
                  <a:lnTo>
                    <a:pt x="282" y="272"/>
                  </a:lnTo>
                  <a:lnTo>
                    <a:pt x="284" y="270"/>
                  </a:lnTo>
                  <a:lnTo>
                    <a:pt x="290" y="266"/>
                  </a:lnTo>
                  <a:lnTo>
                    <a:pt x="292" y="264"/>
                  </a:lnTo>
                  <a:lnTo>
                    <a:pt x="294" y="264"/>
                  </a:lnTo>
                  <a:lnTo>
                    <a:pt x="298" y="264"/>
                  </a:lnTo>
                  <a:lnTo>
                    <a:pt x="300" y="266"/>
                  </a:lnTo>
                  <a:lnTo>
                    <a:pt x="300" y="268"/>
                  </a:lnTo>
                  <a:lnTo>
                    <a:pt x="316" y="254"/>
                  </a:lnTo>
                  <a:lnTo>
                    <a:pt x="320" y="240"/>
                  </a:lnTo>
                  <a:lnTo>
                    <a:pt x="314" y="240"/>
                  </a:lnTo>
                  <a:lnTo>
                    <a:pt x="312" y="236"/>
                  </a:lnTo>
                  <a:lnTo>
                    <a:pt x="318" y="218"/>
                  </a:lnTo>
                  <a:lnTo>
                    <a:pt x="322" y="210"/>
                  </a:lnTo>
                  <a:lnTo>
                    <a:pt x="324" y="208"/>
                  </a:lnTo>
                  <a:lnTo>
                    <a:pt x="326" y="204"/>
                  </a:lnTo>
                  <a:lnTo>
                    <a:pt x="330" y="202"/>
                  </a:lnTo>
                  <a:lnTo>
                    <a:pt x="334" y="194"/>
                  </a:lnTo>
                  <a:lnTo>
                    <a:pt x="334" y="190"/>
                  </a:lnTo>
                  <a:lnTo>
                    <a:pt x="338" y="184"/>
                  </a:lnTo>
                  <a:lnTo>
                    <a:pt x="338" y="174"/>
                  </a:lnTo>
                  <a:lnTo>
                    <a:pt x="346" y="156"/>
                  </a:lnTo>
                  <a:lnTo>
                    <a:pt x="352" y="148"/>
                  </a:lnTo>
                  <a:lnTo>
                    <a:pt x="354" y="140"/>
                  </a:lnTo>
                  <a:lnTo>
                    <a:pt x="352" y="136"/>
                  </a:lnTo>
                  <a:lnTo>
                    <a:pt x="352" y="134"/>
                  </a:lnTo>
                  <a:lnTo>
                    <a:pt x="354" y="122"/>
                  </a:lnTo>
                  <a:lnTo>
                    <a:pt x="364" y="124"/>
                  </a:lnTo>
                  <a:lnTo>
                    <a:pt x="368" y="126"/>
                  </a:lnTo>
                  <a:lnTo>
                    <a:pt x="370" y="130"/>
                  </a:lnTo>
                  <a:lnTo>
                    <a:pt x="380" y="134"/>
                  </a:lnTo>
                  <a:lnTo>
                    <a:pt x="394" y="134"/>
                  </a:lnTo>
                  <a:lnTo>
                    <a:pt x="396" y="130"/>
                  </a:lnTo>
                  <a:lnTo>
                    <a:pt x="398" y="122"/>
                  </a:lnTo>
                  <a:lnTo>
                    <a:pt x="400" y="120"/>
                  </a:lnTo>
                  <a:lnTo>
                    <a:pt x="400" y="116"/>
                  </a:lnTo>
                  <a:lnTo>
                    <a:pt x="400" y="112"/>
                  </a:lnTo>
                  <a:lnTo>
                    <a:pt x="406" y="94"/>
                  </a:lnTo>
                  <a:lnTo>
                    <a:pt x="406" y="88"/>
                  </a:lnTo>
                  <a:lnTo>
                    <a:pt x="412" y="82"/>
                  </a:lnTo>
                  <a:lnTo>
                    <a:pt x="414" y="82"/>
                  </a:lnTo>
                  <a:lnTo>
                    <a:pt x="424" y="86"/>
                  </a:lnTo>
                  <a:lnTo>
                    <a:pt x="428" y="76"/>
                  </a:lnTo>
                  <a:lnTo>
                    <a:pt x="430" y="74"/>
                  </a:lnTo>
                  <a:lnTo>
                    <a:pt x="432" y="72"/>
                  </a:lnTo>
                  <a:lnTo>
                    <a:pt x="432" y="68"/>
                  </a:lnTo>
                  <a:lnTo>
                    <a:pt x="436" y="68"/>
                  </a:lnTo>
                  <a:lnTo>
                    <a:pt x="440" y="66"/>
                  </a:lnTo>
                  <a:lnTo>
                    <a:pt x="446" y="60"/>
                  </a:lnTo>
                  <a:lnTo>
                    <a:pt x="448" y="58"/>
                  </a:lnTo>
                  <a:lnTo>
                    <a:pt x="448" y="54"/>
                  </a:lnTo>
                  <a:lnTo>
                    <a:pt x="458" y="32"/>
                  </a:lnTo>
                  <a:lnTo>
                    <a:pt x="458" y="24"/>
                  </a:lnTo>
                  <a:lnTo>
                    <a:pt x="458" y="4"/>
                  </a:lnTo>
                  <a:lnTo>
                    <a:pt x="460" y="0"/>
                  </a:lnTo>
                  <a:lnTo>
                    <a:pt x="480" y="10"/>
                  </a:lnTo>
                  <a:lnTo>
                    <a:pt x="496" y="18"/>
                  </a:lnTo>
                  <a:lnTo>
                    <a:pt x="512" y="26"/>
                  </a:lnTo>
                  <a:lnTo>
                    <a:pt x="514" y="24"/>
                  </a:lnTo>
                  <a:lnTo>
                    <a:pt x="516" y="22"/>
                  </a:lnTo>
                  <a:lnTo>
                    <a:pt x="518" y="12"/>
                  </a:lnTo>
                  <a:lnTo>
                    <a:pt x="520" y="4"/>
                  </a:lnTo>
                  <a:lnTo>
                    <a:pt x="530" y="4"/>
                  </a:lnTo>
                  <a:lnTo>
                    <a:pt x="538" y="6"/>
                  </a:lnTo>
                  <a:lnTo>
                    <a:pt x="548" y="10"/>
                  </a:lnTo>
                  <a:lnTo>
                    <a:pt x="548" y="16"/>
                  </a:lnTo>
                  <a:lnTo>
                    <a:pt x="544" y="18"/>
                  </a:lnTo>
                  <a:lnTo>
                    <a:pt x="544" y="22"/>
                  </a:lnTo>
                  <a:lnTo>
                    <a:pt x="552" y="28"/>
                  </a:lnTo>
                  <a:lnTo>
                    <a:pt x="554" y="28"/>
                  </a:lnTo>
                  <a:lnTo>
                    <a:pt x="556" y="28"/>
                  </a:lnTo>
                  <a:lnTo>
                    <a:pt x="560" y="28"/>
                  </a:lnTo>
                  <a:lnTo>
                    <a:pt x="564" y="26"/>
                  </a:lnTo>
                  <a:lnTo>
                    <a:pt x="572" y="28"/>
                  </a:lnTo>
                  <a:lnTo>
                    <a:pt x="586" y="36"/>
                  </a:lnTo>
                  <a:lnTo>
                    <a:pt x="588" y="38"/>
                  </a:lnTo>
                  <a:lnTo>
                    <a:pt x="594" y="40"/>
                  </a:lnTo>
                  <a:lnTo>
                    <a:pt x="596" y="42"/>
                  </a:lnTo>
                  <a:lnTo>
                    <a:pt x="598" y="46"/>
                  </a:lnTo>
                  <a:lnTo>
                    <a:pt x="600" y="60"/>
                  </a:lnTo>
                  <a:lnTo>
                    <a:pt x="596" y="64"/>
                  </a:lnTo>
                  <a:lnTo>
                    <a:pt x="592" y="64"/>
                  </a:lnTo>
                  <a:lnTo>
                    <a:pt x="584" y="78"/>
                  </a:lnTo>
                  <a:lnTo>
                    <a:pt x="580" y="92"/>
                  </a:lnTo>
                  <a:lnTo>
                    <a:pt x="582" y="102"/>
                  </a:lnTo>
                  <a:lnTo>
                    <a:pt x="584" y="108"/>
                  </a:lnTo>
                  <a:lnTo>
                    <a:pt x="590" y="108"/>
                  </a:lnTo>
                  <a:lnTo>
                    <a:pt x="592" y="108"/>
                  </a:lnTo>
                  <a:lnTo>
                    <a:pt x="598" y="106"/>
                  </a:lnTo>
                  <a:lnTo>
                    <a:pt x="606" y="100"/>
                  </a:lnTo>
                  <a:lnTo>
                    <a:pt x="612" y="106"/>
                  </a:lnTo>
                  <a:lnTo>
                    <a:pt x="624" y="118"/>
                  </a:lnTo>
                  <a:lnTo>
                    <a:pt x="630" y="118"/>
                  </a:lnTo>
                  <a:lnTo>
                    <a:pt x="634" y="120"/>
                  </a:lnTo>
                  <a:lnTo>
                    <a:pt x="650" y="118"/>
                  </a:lnTo>
                  <a:lnTo>
                    <a:pt x="660" y="120"/>
                  </a:lnTo>
                  <a:lnTo>
                    <a:pt x="670" y="130"/>
                  </a:lnTo>
                  <a:lnTo>
                    <a:pt x="682" y="134"/>
                  </a:lnTo>
                  <a:lnTo>
                    <a:pt x="686" y="134"/>
                  </a:lnTo>
                  <a:lnTo>
                    <a:pt x="694" y="136"/>
                  </a:lnTo>
                  <a:lnTo>
                    <a:pt x="698" y="138"/>
                  </a:lnTo>
                  <a:lnTo>
                    <a:pt x="700" y="140"/>
                  </a:lnTo>
                  <a:lnTo>
                    <a:pt x="700" y="162"/>
                  </a:lnTo>
                  <a:lnTo>
                    <a:pt x="696" y="172"/>
                  </a:lnTo>
                  <a:lnTo>
                    <a:pt x="694" y="172"/>
                  </a:lnTo>
                  <a:lnTo>
                    <a:pt x="682" y="168"/>
                  </a:lnTo>
                  <a:lnTo>
                    <a:pt x="656" y="154"/>
                  </a:lnTo>
                  <a:lnTo>
                    <a:pt x="640" y="144"/>
                  </a:lnTo>
                  <a:lnTo>
                    <a:pt x="634" y="136"/>
                  </a:lnTo>
                  <a:lnTo>
                    <a:pt x="630" y="132"/>
                  </a:lnTo>
                  <a:lnTo>
                    <a:pt x="628" y="130"/>
                  </a:lnTo>
                  <a:lnTo>
                    <a:pt x="614" y="124"/>
                  </a:lnTo>
                  <a:lnTo>
                    <a:pt x="606" y="124"/>
                  </a:lnTo>
                  <a:lnTo>
                    <a:pt x="608" y="128"/>
                  </a:lnTo>
                  <a:lnTo>
                    <a:pt x="618" y="132"/>
                  </a:lnTo>
                  <a:lnTo>
                    <a:pt x="622" y="130"/>
                  </a:lnTo>
                  <a:lnTo>
                    <a:pt x="626" y="132"/>
                  </a:lnTo>
                  <a:lnTo>
                    <a:pt x="630" y="134"/>
                  </a:lnTo>
                  <a:lnTo>
                    <a:pt x="632" y="140"/>
                  </a:lnTo>
                  <a:lnTo>
                    <a:pt x="640" y="148"/>
                  </a:lnTo>
                  <a:lnTo>
                    <a:pt x="656" y="160"/>
                  </a:lnTo>
                  <a:lnTo>
                    <a:pt x="662" y="162"/>
                  </a:lnTo>
                  <a:lnTo>
                    <a:pt x="664" y="162"/>
                  </a:lnTo>
                  <a:lnTo>
                    <a:pt x="666" y="162"/>
                  </a:lnTo>
                  <a:lnTo>
                    <a:pt x="670" y="166"/>
                  </a:lnTo>
                  <a:lnTo>
                    <a:pt x="672" y="168"/>
                  </a:lnTo>
                  <a:lnTo>
                    <a:pt x="674" y="172"/>
                  </a:lnTo>
                  <a:lnTo>
                    <a:pt x="676" y="176"/>
                  </a:lnTo>
                  <a:lnTo>
                    <a:pt x="680" y="176"/>
                  </a:lnTo>
                  <a:lnTo>
                    <a:pt x="690" y="176"/>
                  </a:lnTo>
                  <a:lnTo>
                    <a:pt x="702" y="178"/>
                  </a:lnTo>
                  <a:lnTo>
                    <a:pt x="708" y="184"/>
                  </a:lnTo>
                  <a:lnTo>
                    <a:pt x="712" y="192"/>
                  </a:lnTo>
                  <a:lnTo>
                    <a:pt x="714" y="198"/>
                  </a:lnTo>
                  <a:lnTo>
                    <a:pt x="712" y="202"/>
                  </a:lnTo>
                  <a:lnTo>
                    <a:pt x="708" y="204"/>
                  </a:lnTo>
                  <a:lnTo>
                    <a:pt x="700" y="200"/>
                  </a:lnTo>
                  <a:lnTo>
                    <a:pt x="698" y="204"/>
                  </a:lnTo>
                  <a:lnTo>
                    <a:pt x="702" y="212"/>
                  </a:lnTo>
                  <a:lnTo>
                    <a:pt x="696" y="216"/>
                  </a:lnTo>
                  <a:lnTo>
                    <a:pt x="694" y="216"/>
                  </a:lnTo>
                  <a:lnTo>
                    <a:pt x="692" y="216"/>
                  </a:lnTo>
                  <a:lnTo>
                    <a:pt x="682" y="210"/>
                  </a:lnTo>
                  <a:lnTo>
                    <a:pt x="668" y="202"/>
                  </a:lnTo>
                  <a:lnTo>
                    <a:pt x="672" y="206"/>
                  </a:lnTo>
                  <a:lnTo>
                    <a:pt x="680" y="214"/>
                  </a:lnTo>
                  <a:lnTo>
                    <a:pt x="682" y="216"/>
                  </a:lnTo>
                  <a:lnTo>
                    <a:pt x="686" y="216"/>
                  </a:lnTo>
                  <a:lnTo>
                    <a:pt x="694" y="220"/>
                  </a:lnTo>
                  <a:lnTo>
                    <a:pt x="696" y="220"/>
                  </a:lnTo>
                  <a:lnTo>
                    <a:pt x="704" y="220"/>
                  </a:lnTo>
                  <a:lnTo>
                    <a:pt x="714" y="226"/>
                  </a:lnTo>
                  <a:lnTo>
                    <a:pt x="718" y="232"/>
                  </a:lnTo>
                  <a:lnTo>
                    <a:pt x="718" y="242"/>
                  </a:lnTo>
                  <a:lnTo>
                    <a:pt x="708" y="246"/>
                  </a:lnTo>
                  <a:lnTo>
                    <a:pt x="704" y="246"/>
                  </a:lnTo>
                  <a:lnTo>
                    <a:pt x="690" y="238"/>
                  </a:lnTo>
                  <a:lnTo>
                    <a:pt x="682" y="234"/>
                  </a:lnTo>
                  <a:lnTo>
                    <a:pt x="682" y="230"/>
                  </a:lnTo>
                  <a:lnTo>
                    <a:pt x="682" y="228"/>
                  </a:lnTo>
                  <a:lnTo>
                    <a:pt x="680" y="224"/>
                  </a:lnTo>
                  <a:lnTo>
                    <a:pt x="676" y="224"/>
                  </a:lnTo>
                  <a:lnTo>
                    <a:pt x="674" y="224"/>
                  </a:lnTo>
                  <a:lnTo>
                    <a:pt x="664" y="226"/>
                  </a:lnTo>
                  <a:lnTo>
                    <a:pt x="652" y="226"/>
                  </a:lnTo>
                  <a:lnTo>
                    <a:pt x="650" y="224"/>
                  </a:lnTo>
                  <a:lnTo>
                    <a:pt x="644" y="222"/>
                  </a:lnTo>
                  <a:lnTo>
                    <a:pt x="642" y="220"/>
                  </a:lnTo>
                  <a:lnTo>
                    <a:pt x="618" y="222"/>
                  </a:lnTo>
                  <a:lnTo>
                    <a:pt x="618" y="228"/>
                  </a:lnTo>
                  <a:lnTo>
                    <a:pt x="628" y="226"/>
                  </a:lnTo>
                  <a:lnTo>
                    <a:pt x="640" y="224"/>
                  </a:lnTo>
                  <a:lnTo>
                    <a:pt x="656" y="228"/>
                  </a:lnTo>
                  <a:lnTo>
                    <a:pt x="672" y="234"/>
                  </a:lnTo>
                  <a:lnTo>
                    <a:pt x="682" y="244"/>
                  </a:lnTo>
                  <a:lnTo>
                    <a:pt x="690" y="246"/>
                  </a:lnTo>
                  <a:lnTo>
                    <a:pt x="700" y="252"/>
                  </a:lnTo>
                  <a:lnTo>
                    <a:pt x="702" y="256"/>
                  </a:lnTo>
                  <a:lnTo>
                    <a:pt x="718" y="258"/>
                  </a:lnTo>
                  <a:lnTo>
                    <a:pt x="722" y="260"/>
                  </a:lnTo>
                  <a:lnTo>
                    <a:pt x="718" y="256"/>
                  </a:lnTo>
                  <a:lnTo>
                    <a:pt x="716" y="248"/>
                  </a:lnTo>
                  <a:lnTo>
                    <a:pt x="722" y="246"/>
                  </a:lnTo>
                  <a:lnTo>
                    <a:pt x="724" y="246"/>
                  </a:lnTo>
                  <a:lnTo>
                    <a:pt x="728" y="248"/>
                  </a:lnTo>
                  <a:lnTo>
                    <a:pt x="732" y="248"/>
                  </a:lnTo>
                  <a:lnTo>
                    <a:pt x="744" y="248"/>
                  </a:lnTo>
                  <a:lnTo>
                    <a:pt x="746" y="246"/>
                  </a:lnTo>
                  <a:lnTo>
                    <a:pt x="750" y="246"/>
                  </a:lnTo>
                  <a:lnTo>
                    <a:pt x="754" y="252"/>
                  </a:lnTo>
                  <a:lnTo>
                    <a:pt x="768" y="276"/>
                  </a:lnTo>
                  <a:lnTo>
                    <a:pt x="772" y="284"/>
                  </a:lnTo>
                  <a:lnTo>
                    <a:pt x="770" y="286"/>
                  </a:lnTo>
                  <a:lnTo>
                    <a:pt x="768" y="282"/>
                  </a:lnTo>
                  <a:lnTo>
                    <a:pt x="764" y="272"/>
                  </a:lnTo>
                  <a:lnTo>
                    <a:pt x="758" y="268"/>
                  </a:lnTo>
                  <a:lnTo>
                    <a:pt x="758" y="272"/>
                  </a:lnTo>
                  <a:lnTo>
                    <a:pt x="758" y="278"/>
                  </a:lnTo>
                  <a:lnTo>
                    <a:pt x="760" y="286"/>
                  </a:lnTo>
                  <a:lnTo>
                    <a:pt x="762" y="288"/>
                  </a:lnTo>
                  <a:lnTo>
                    <a:pt x="758" y="288"/>
                  </a:lnTo>
                  <a:lnTo>
                    <a:pt x="756" y="286"/>
                  </a:lnTo>
                  <a:lnTo>
                    <a:pt x="754" y="286"/>
                  </a:lnTo>
                  <a:lnTo>
                    <a:pt x="756" y="288"/>
                  </a:lnTo>
                  <a:lnTo>
                    <a:pt x="746" y="290"/>
                  </a:lnTo>
                  <a:lnTo>
                    <a:pt x="738" y="292"/>
                  </a:lnTo>
                  <a:lnTo>
                    <a:pt x="722" y="294"/>
                  </a:lnTo>
                  <a:lnTo>
                    <a:pt x="716" y="296"/>
                  </a:lnTo>
                  <a:lnTo>
                    <a:pt x="710" y="298"/>
                  </a:lnTo>
                  <a:lnTo>
                    <a:pt x="704" y="298"/>
                  </a:lnTo>
                  <a:lnTo>
                    <a:pt x="698" y="300"/>
                  </a:lnTo>
                  <a:lnTo>
                    <a:pt x="694" y="300"/>
                  </a:lnTo>
                  <a:lnTo>
                    <a:pt x="686" y="302"/>
                  </a:lnTo>
                  <a:lnTo>
                    <a:pt x="682" y="304"/>
                  </a:lnTo>
                  <a:lnTo>
                    <a:pt x="672" y="306"/>
                  </a:lnTo>
                  <a:lnTo>
                    <a:pt x="662" y="306"/>
                  </a:lnTo>
                  <a:lnTo>
                    <a:pt x="652" y="310"/>
                  </a:lnTo>
                  <a:lnTo>
                    <a:pt x="644" y="312"/>
                  </a:lnTo>
                  <a:lnTo>
                    <a:pt x="638" y="312"/>
                  </a:lnTo>
                  <a:lnTo>
                    <a:pt x="634" y="312"/>
                  </a:lnTo>
                  <a:lnTo>
                    <a:pt x="626" y="314"/>
                  </a:lnTo>
                  <a:lnTo>
                    <a:pt x="622" y="314"/>
                  </a:lnTo>
                  <a:lnTo>
                    <a:pt x="618" y="316"/>
                  </a:lnTo>
                  <a:lnTo>
                    <a:pt x="610" y="318"/>
                  </a:lnTo>
                  <a:lnTo>
                    <a:pt x="576" y="324"/>
                  </a:lnTo>
                  <a:lnTo>
                    <a:pt x="534" y="332"/>
                  </a:lnTo>
                  <a:lnTo>
                    <a:pt x="530" y="332"/>
                  </a:lnTo>
                  <a:lnTo>
                    <a:pt x="518" y="334"/>
                  </a:lnTo>
                  <a:lnTo>
                    <a:pt x="506" y="336"/>
                  </a:lnTo>
                  <a:lnTo>
                    <a:pt x="338" y="366"/>
                  </a:lnTo>
                  <a:lnTo>
                    <a:pt x="308" y="370"/>
                  </a:lnTo>
                  <a:lnTo>
                    <a:pt x="250" y="378"/>
                  </a:lnTo>
                  <a:lnTo>
                    <a:pt x="244" y="378"/>
                  </a:lnTo>
                  <a:lnTo>
                    <a:pt x="228" y="380"/>
                  </a:lnTo>
                  <a:lnTo>
                    <a:pt x="214" y="382"/>
                  </a:lnTo>
                  <a:lnTo>
                    <a:pt x="202" y="382"/>
                  </a:lnTo>
                  <a:lnTo>
                    <a:pt x="200" y="380"/>
                  </a:lnTo>
                  <a:lnTo>
                    <a:pt x="174" y="384"/>
                  </a:lnTo>
                  <a:lnTo>
                    <a:pt x="172" y="386"/>
                  </a:lnTo>
                  <a:lnTo>
                    <a:pt x="126" y="392"/>
                  </a:lnTo>
                  <a:lnTo>
                    <a:pt x="112" y="394"/>
                  </a:lnTo>
                  <a:lnTo>
                    <a:pt x="106" y="396"/>
                  </a:lnTo>
                  <a:lnTo>
                    <a:pt x="96" y="396"/>
                  </a:lnTo>
                  <a:lnTo>
                    <a:pt x="82" y="398"/>
                  </a:lnTo>
                  <a:lnTo>
                    <a:pt x="76" y="400"/>
                  </a:lnTo>
                  <a:lnTo>
                    <a:pt x="42" y="404"/>
                  </a:lnTo>
                  <a:lnTo>
                    <a:pt x="40" y="404"/>
                  </a:lnTo>
                  <a:lnTo>
                    <a:pt x="14" y="408"/>
                  </a:lnTo>
                  <a:lnTo>
                    <a:pt x="10" y="408"/>
                  </a:lnTo>
                  <a:lnTo>
                    <a:pt x="0" y="408"/>
                  </a:lnTo>
                  <a:close/>
                </a:path>
              </a:pathLst>
            </a:custGeom>
            <a:grpFill/>
            <a:ln w="3175" cmpd="sng">
              <a:solidFill>
                <a:srgbClr val="808080"/>
              </a:solidFill>
              <a:round/>
              <a:headEnd/>
              <a:tailEnd/>
            </a:ln>
          </p:spPr>
          <p:txBody>
            <a:bodyPr/>
            <a:lstStyle/>
            <a:p>
              <a:pPr>
                <a:defRPr/>
              </a:pPr>
              <a:endParaRPr lang="en-US" dirty="0">
                <a:solidFill>
                  <a:srgbClr val="FF0000"/>
                </a:solidFill>
              </a:endParaRPr>
            </a:p>
          </p:txBody>
        </p:sp>
        <p:sp>
          <p:nvSpPr>
            <p:cNvPr id="2210" name="Freeform 1083"/>
            <p:cNvSpPr>
              <a:spLocks/>
            </p:cNvSpPr>
            <p:nvPr/>
          </p:nvSpPr>
          <p:spPr bwMode="auto">
            <a:xfrm>
              <a:off x="4904" y="1922"/>
              <a:ext cx="42" cy="112"/>
            </a:xfrm>
            <a:custGeom>
              <a:avLst/>
              <a:gdLst>
                <a:gd name="T0" fmla="*/ 42 w 42"/>
                <a:gd name="T1" fmla="*/ 0 h 112"/>
                <a:gd name="T2" fmla="*/ 42 w 42"/>
                <a:gd name="T3" fmla="*/ 6 h 112"/>
                <a:gd name="T4" fmla="*/ 42 w 42"/>
                <a:gd name="T5" fmla="*/ 14 h 112"/>
                <a:gd name="T6" fmla="*/ 36 w 42"/>
                <a:gd name="T7" fmla="*/ 26 h 112"/>
                <a:gd name="T8" fmla="*/ 36 w 42"/>
                <a:gd name="T9" fmla="*/ 30 h 112"/>
                <a:gd name="T10" fmla="*/ 32 w 42"/>
                <a:gd name="T11" fmla="*/ 44 h 112"/>
                <a:gd name="T12" fmla="*/ 32 w 42"/>
                <a:gd name="T13" fmla="*/ 56 h 112"/>
                <a:gd name="T14" fmla="*/ 34 w 42"/>
                <a:gd name="T15" fmla="*/ 58 h 112"/>
                <a:gd name="T16" fmla="*/ 30 w 42"/>
                <a:gd name="T17" fmla="*/ 66 h 112"/>
                <a:gd name="T18" fmla="*/ 26 w 42"/>
                <a:gd name="T19" fmla="*/ 64 h 112"/>
                <a:gd name="T20" fmla="*/ 24 w 42"/>
                <a:gd name="T21" fmla="*/ 60 h 112"/>
                <a:gd name="T22" fmla="*/ 22 w 42"/>
                <a:gd name="T23" fmla="*/ 62 h 112"/>
                <a:gd name="T24" fmla="*/ 16 w 42"/>
                <a:gd name="T25" fmla="*/ 74 h 112"/>
                <a:gd name="T26" fmla="*/ 16 w 42"/>
                <a:gd name="T27" fmla="*/ 84 h 112"/>
                <a:gd name="T28" fmla="*/ 16 w 42"/>
                <a:gd name="T29" fmla="*/ 88 h 112"/>
                <a:gd name="T30" fmla="*/ 18 w 42"/>
                <a:gd name="T31" fmla="*/ 96 h 112"/>
                <a:gd name="T32" fmla="*/ 18 w 42"/>
                <a:gd name="T33" fmla="*/ 104 h 112"/>
                <a:gd name="T34" fmla="*/ 10 w 42"/>
                <a:gd name="T35" fmla="*/ 112 h 112"/>
                <a:gd name="T36" fmla="*/ 4 w 42"/>
                <a:gd name="T37" fmla="*/ 104 h 112"/>
                <a:gd name="T38" fmla="*/ 0 w 42"/>
                <a:gd name="T39" fmla="*/ 100 h 112"/>
                <a:gd name="T40" fmla="*/ 0 w 42"/>
                <a:gd name="T41" fmla="*/ 94 h 112"/>
                <a:gd name="T42" fmla="*/ 0 w 42"/>
                <a:gd name="T43" fmla="*/ 72 h 112"/>
                <a:gd name="T44" fmla="*/ 0 w 42"/>
                <a:gd name="T45" fmla="*/ 64 h 112"/>
                <a:gd name="T46" fmla="*/ 2 w 42"/>
                <a:gd name="T47" fmla="*/ 60 h 112"/>
                <a:gd name="T48" fmla="*/ 4 w 42"/>
                <a:gd name="T49" fmla="*/ 54 h 112"/>
                <a:gd name="T50" fmla="*/ 10 w 42"/>
                <a:gd name="T51" fmla="*/ 42 h 112"/>
                <a:gd name="T52" fmla="*/ 18 w 42"/>
                <a:gd name="T53" fmla="*/ 32 h 112"/>
                <a:gd name="T54" fmla="*/ 20 w 42"/>
                <a:gd name="T55" fmla="*/ 28 h 112"/>
                <a:gd name="T56" fmla="*/ 18 w 42"/>
                <a:gd name="T57" fmla="*/ 16 h 112"/>
                <a:gd name="T58" fmla="*/ 18 w 42"/>
                <a:gd name="T59" fmla="*/ 14 h 112"/>
                <a:gd name="T60" fmla="*/ 18 w 42"/>
                <a:gd name="T61" fmla="*/ 12 h 112"/>
                <a:gd name="T62" fmla="*/ 20 w 42"/>
                <a:gd name="T63" fmla="*/ 8 h 112"/>
                <a:gd name="T64" fmla="*/ 32 w 42"/>
                <a:gd name="T65" fmla="*/ 4 h 112"/>
                <a:gd name="T66" fmla="*/ 42 w 42"/>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 h="112">
                  <a:moveTo>
                    <a:pt x="42" y="0"/>
                  </a:moveTo>
                  <a:lnTo>
                    <a:pt x="42" y="6"/>
                  </a:lnTo>
                  <a:lnTo>
                    <a:pt x="42" y="14"/>
                  </a:lnTo>
                  <a:lnTo>
                    <a:pt x="36" y="26"/>
                  </a:lnTo>
                  <a:lnTo>
                    <a:pt x="36" y="30"/>
                  </a:lnTo>
                  <a:lnTo>
                    <a:pt x="32" y="44"/>
                  </a:lnTo>
                  <a:lnTo>
                    <a:pt x="32" y="56"/>
                  </a:lnTo>
                  <a:lnTo>
                    <a:pt x="34" y="58"/>
                  </a:lnTo>
                  <a:lnTo>
                    <a:pt x="30" y="66"/>
                  </a:lnTo>
                  <a:lnTo>
                    <a:pt x="26" y="64"/>
                  </a:lnTo>
                  <a:lnTo>
                    <a:pt x="24" y="60"/>
                  </a:lnTo>
                  <a:lnTo>
                    <a:pt x="22" y="62"/>
                  </a:lnTo>
                  <a:lnTo>
                    <a:pt x="16" y="74"/>
                  </a:lnTo>
                  <a:lnTo>
                    <a:pt x="16" y="84"/>
                  </a:lnTo>
                  <a:lnTo>
                    <a:pt x="16" y="88"/>
                  </a:lnTo>
                  <a:lnTo>
                    <a:pt x="18" y="96"/>
                  </a:lnTo>
                  <a:lnTo>
                    <a:pt x="18" y="104"/>
                  </a:lnTo>
                  <a:lnTo>
                    <a:pt x="10" y="112"/>
                  </a:lnTo>
                  <a:lnTo>
                    <a:pt x="4" y="104"/>
                  </a:lnTo>
                  <a:lnTo>
                    <a:pt x="0" y="100"/>
                  </a:lnTo>
                  <a:lnTo>
                    <a:pt x="0" y="94"/>
                  </a:lnTo>
                  <a:lnTo>
                    <a:pt x="0" y="72"/>
                  </a:lnTo>
                  <a:lnTo>
                    <a:pt x="0" y="64"/>
                  </a:lnTo>
                  <a:lnTo>
                    <a:pt x="2" y="60"/>
                  </a:lnTo>
                  <a:lnTo>
                    <a:pt x="4" y="54"/>
                  </a:lnTo>
                  <a:lnTo>
                    <a:pt x="10" y="42"/>
                  </a:lnTo>
                  <a:lnTo>
                    <a:pt x="18" y="32"/>
                  </a:lnTo>
                  <a:lnTo>
                    <a:pt x="20" y="28"/>
                  </a:lnTo>
                  <a:lnTo>
                    <a:pt x="18" y="16"/>
                  </a:lnTo>
                  <a:lnTo>
                    <a:pt x="18" y="14"/>
                  </a:lnTo>
                  <a:lnTo>
                    <a:pt x="18" y="12"/>
                  </a:lnTo>
                  <a:lnTo>
                    <a:pt x="20" y="8"/>
                  </a:lnTo>
                  <a:lnTo>
                    <a:pt x="32" y="4"/>
                  </a:lnTo>
                  <a:lnTo>
                    <a:pt x="42" y="0"/>
                  </a:lnTo>
                  <a:close/>
                </a:path>
              </a:pathLst>
            </a:custGeom>
            <a:grpFill/>
            <a:ln w="3175" cmpd="sng">
              <a:solidFill>
                <a:srgbClr val="808080"/>
              </a:solidFill>
              <a:round/>
              <a:headEnd/>
              <a:tailEnd/>
            </a:ln>
          </p:spPr>
          <p:txBody>
            <a:bodyPr/>
            <a:lstStyle/>
            <a:p>
              <a:pPr>
                <a:defRPr/>
              </a:pPr>
              <a:endParaRPr lang="en-US" dirty="0">
                <a:solidFill>
                  <a:srgbClr val="FF0000"/>
                </a:solidFill>
              </a:endParaRPr>
            </a:p>
          </p:txBody>
        </p:sp>
      </p:grpSp>
      <p:sp>
        <p:nvSpPr>
          <p:cNvPr id="4" name="Freeform 1084"/>
          <p:cNvSpPr>
            <a:spLocks/>
          </p:cNvSpPr>
          <p:nvPr/>
        </p:nvSpPr>
        <p:spPr bwMode="auto">
          <a:xfrm>
            <a:off x="7021513" y="3089275"/>
            <a:ext cx="1149350" cy="552450"/>
          </a:xfrm>
          <a:custGeom>
            <a:avLst/>
            <a:gdLst>
              <a:gd name="T0" fmla="*/ 2147483647 w 724"/>
              <a:gd name="T1" fmla="*/ 2147483647 h 348"/>
              <a:gd name="T2" fmla="*/ 2147483647 w 724"/>
              <a:gd name="T3" fmla="*/ 2147483647 h 348"/>
              <a:gd name="T4" fmla="*/ 2147483647 w 724"/>
              <a:gd name="T5" fmla="*/ 2147483647 h 348"/>
              <a:gd name="T6" fmla="*/ 2147483647 w 724"/>
              <a:gd name="T7" fmla="*/ 2147483647 h 348"/>
              <a:gd name="T8" fmla="*/ 2147483647 w 724"/>
              <a:gd name="T9" fmla="*/ 2147483647 h 348"/>
              <a:gd name="T10" fmla="*/ 2147483647 w 724"/>
              <a:gd name="T11" fmla="*/ 2147483647 h 348"/>
              <a:gd name="T12" fmla="*/ 2147483647 w 724"/>
              <a:gd name="T13" fmla="*/ 2147483647 h 348"/>
              <a:gd name="T14" fmla="*/ 2147483647 w 724"/>
              <a:gd name="T15" fmla="*/ 2147483647 h 348"/>
              <a:gd name="T16" fmla="*/ 2147483647 w 724"/>
              <a:gd name="T17" fmla="*/ 2147483647 h 348"/>
              <a:gd name="T18" fmla="*/ 2147483647 w 724"/>
              <a:gd name="T19" fmla="*/ 2147483647 h 348"/>
              <a:gd name="T20" fmla="*/ 2147483647 w 724"/>
              <a:gd name="T21" fmla="*/ 2147483647 h 348"/>
              <a:gd name="T22" fmla="*/ 2147483647 w 724"/>
              <a:gd name="T23" fmla="*/ 2147483647 h 348"/>
              <a:gd name="T24" fmla="*/ 2147483647 w 724"/>
              <a:gd name="T25" fmla="*/ 2147483647 h 348"/>
              <a:gd name="T26" fmla="*/ 2147483647 w 724"/>
              <a:gd name="T27" fmla="*/ 2147483647 h 348"/>
              <a:gd name="T28" fmla="*/ 2147483647 w 724"/>
              <a:gd name="T29" fmla="*/ 2147483647 h 348"/>
              <a:gd name="T30" fmla="*/ 2147483647 w 724"/>
              <a:gd name="T31" fmla="*/ 2147483647 h 348"/>
              <a:gd name="T32" fmla="*/ 2147483647 w 724"/>
              <a:gd name="T33" fmla="*/ 2147483647 h 348"/>
              <a:gd name="T34" fmla="*/ 2147483647 w 724"/>
              <a:gd name="T35" fmla="*/ 2147483647 h 348"/>
              <a:gd name="T36" fmla="*/ 2147483647 w 724"/>
              <a:gd name="T37" fmla="*/ 2147483647 h 348"/>
              <a:gd name="T38" fmla="*/ 2147483647 w 724"/>
              <a:gd name="T39" fmla="*/ 2147483647 h 348"/>
              <a:gd name="T40" fmla="*/ 2147483647 w 724"/>
              <a:gd name="T41" fmla="*/ 2147483647 h 348"/>
              <a:gd name="T42" fmla="*/ 2147483647 w 724"/>
              <a:gd name="T43" fmla="*/ 2147483647 h 348"/>
              <a:gd name="T44" fmla="*/ 2147483647 w 724"/>
              <a:gd name="T45" fmla="*/ 2147483647 h 348"/>
              <a:gd name="T46" fmla="*/ 2147483647 w 724"/>
              <a:gd name="T47" fmla="*/ 2147483647 h 348"/>
              <a:gd name="T48" fmla="*/ 2147483647 w 724"/>
              <a:gd name="T49" fmla="*/ 2147483647 h 348"/>
              <a:gd name="T50" fmla="*/ 2147483647 w 724"/>
              <a:gd name="T51" fmla="*/ 2147483647 h 348"/>
              <a:gd name="T52" fmla="*/ 2147483647 w 724"/>
              <a:gd name="T53" fmla="*/ 2147483647 h 348"/>
              <a:gd name="T54" fmla="*/ 2147483647 w 724"/>
              <a:gd name="T55" fmla="*/ 2147483647 h 348"/>
              <a:gd name="T56" fmla="*/ 2147483647 w 724"/>
              <a:gd name="T57" fmla="*/ 2147483647 h 348"/>
              <a:gd name="T58" fmla="*/ 2147483647 w 724"/>
              <a:gd name="T59" fmla="*/ 2147483647 h 348"/>
              <a:gd name="T60" fmla="*/ 2147483647 w 724"/>
              <a:gd name="T61" fmla="*/ 2147483647 h 348"/>
              <a:gd name="T62" fmla="*/ 2147483647 w 724"/>
              <a:gd name="T63" fmla="*/ 2147483647 h 348"/>
              <a:gd name="T64" fmla="*/ 2147483647 w 724"/>
              <a:gd name="T65" fmla="*/ 2147483647 h 348"/>
              <a:gd name="T66" fmla="*/ 2147483647 w 724"/>
              <a:gd name="T67" fmla="*/ 2147483647 h 348"/>
              <a:gd name="T68" fmla="*/ 2147483647 w 724"/>
              <a:gd name="T69" fmla="*/ 2147483647 h 348"/>
              <a:gd name="T70" fmla="*/ 2147483647 w 724"/>
              <a:gd name="T71" fmla="*/ 2147483647 h 348"/>
              <a:gd name="T72" fmla="*/ 2147483647 w 724"/>
              <a:gd name="T73" fmla="*/ 2147483647 h 348"/>
              <a:gd name="T74" fmla="*/ 2147483647 w 724"/>
              <a:gd name="T75" fmla="*/ 2147483647 h 348"/>
              <a:gd name="T76" fmla="*/ 2147483647 w 724"/>
              <a:gd name="T77" fmla="*/ 2147483647 h 348"/>
              <a:gd name="T78" fmla="*/ 2147483647 w 724"/>
              <a:gd name="T79" fmla="*/ 2147483647 h 348"/>
              <a:gd name="T80" fmla="*/ 2147483647 w 724"/>
              <a:gd name="T81" fmla="*/ 2147483647 h 348"/>
              <a:gd name="T82" fmla="*/ 2147483647 w 724"/>
              <a:gd name="T83" fmla="*/ 2147483647 h 348"/>
              <a:gd name="T84" fmla="*/ 2147483647 w 724"/>
              <a:gd name="T85" fmla="*/ 2147483647 h 348"/>
              <a:gd name="T86" fmla="*/ 2147483647 w 724"/>
              <a:gd name="T87" fmla="*/ 2147483647 h 348"/>
              <a:gd name="T88" fmla="*/ 2147483647 w 724"/>
              <a:gd name="T89" fmla="*/ 2147483647 h 348"/>
              <a:gd name="T90" fmla="*/ 2147483647 w 724"/>
              <a:gd name="T91" fmla="*/ 2147483647 h 348"/>
              <a:gd name="T92" fmla="*/ 2147483647 w 724"/>
              <a:gd name="T93" fmla="*/ 2147483647 h 348"/>
              <a:gd name="T94" fmla="*/ 2147483647 w 724"/>
              <a:gd name="T95" fmla="*/ 2147483647 h 348"/>
              <a:gd name="T96" fmla="*/ 2147483647 w 724"/>
              <a:gd name="T97" fmla="*/ 2147483647 h 348"/>
              <a:gd name="T98" fmla="*/ 2147483647 w 724"/>
              <a:gd name="T99" fmla="*/ 2147483647 h 348"/>
              <a:gd name="T100" fmla="*/ 2147483647 w 724"/>
              <a:gd name="T101" fmla="*/ 2147483647 h 348"/>
              <a:gd name="T102" fmla="*/ 2147483647 w 724"/>
              <a:gd name="T103" fmla="*/ 2147483647 h 348"/>
              <a:gd name="T104" fmla="*/ 2147483647 w 724"/>
              <a:gd name="T105" fmla="*/ 2147483647 h 348"/>
              <a:gd name="T106" fmla="*/ 2147483647 w 724"/>
              <a:gd name="T107" fmla="*/ 2147483647 h 348"/>
              <a:gd name="T108" fmla="*/ 2147483647 w 724"/>
              <a:gd name="T109" fmla="*/ 2147483647 h 3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24" h="348">
                <a:moveTo>
                  <a:pt x="724" y="148"/>
                </a:moveTo>
                <a:lnTo>
                  <a:pt x="710" y="164"/>
                </a:lnTo>
                <a:lnTo>
                  <a:pt x="696" y="178"/>
                </a:lnTo>
                <a:lnTo>
                  <a:pt x="680" y="190"/>
                </a:lnTo>
                <a:lnTo>
                  <a:pt x="678" y="192"/>
                </a:lnTo>
                <a:lnTo>
                  <a:pt x="666" y="200"/>
                </a:lnTo>
                <a:lnTo>
                  <a:pt x="658" y="206"/>
                </a:lnTo>
                <a:lnTo>
                  <a:pt x="656" y="218"/>
                </a:lnTo>
                <a:lnTo>
                  <a:pt x="648" y="234"/>
                </a:lnTo>
                <a:lnTo>
                  <a:pt x="646" y="236"/>
                </a:lnTo>
                <a:lnTo>
                  <a:pt x="624" y="252"/>
                </a:lnTo>
                <a:lnTo>
                  <a:pt x="614" y="258"/>
                </a:lnTo>
                <a:lnTo>
                  <a:pt x="600" y="264"/>
                </a:lnTo>
                <a:lnTo>
                  <a:pt x="576" y="274"/>
                </a:lnTo>
                <a:lnTo>
                  <a:pt x="572" y="278"/>
                </a:lnTo>
                <a:lnTo>
                  <a:pt x="568" y="282"/>
                </a:lnTo>
                <a:lnTo>
                  <a:pt x="530" y="284"/>
                </a:lnTo>
                <a:lnTo>
                  <a:pt x="522" y="284"/>
                </a:lnTo>
                <a:lnTo>
                  <a:pt x="520" y="286"/>
                </a:lnTo>
                <a:lnTo>
                  <a:pt x="508" y="286"/>
                </a:lnTo>
                <a:lnTo>
                  <a:pt x="498" y="288"/>
                </a:lnTo>
                <a:lnTo>
                  <a:pt x="490" y="288"/>
                </a:lnTo>
                <a:lnTo>
                  <a:pt x="464" y="290"/>
                </a:lnTo>
                <a:lnTo>
                  <a:pt x="456" y="292"/>
                </a:lnTo>
                <a:lnTo>
                  <a:pt x="430" y="292"/>
                </a:lnTo>
                <a:lnTo>
                  <a:pt x="424" y="292"/>
                </a:lnTo>
                <a:lnTo>
                  <a:pt x="408" y="296"/>
                </a:lnTo>
                <a:lnTo>
                  <a:pt x="396" y="296"/>
                </a:lnTo>
                <a:lnTo>
                  <a:pt x="390" y="298"/>
                </a:lnTo>
                <a:lnTo>
                  <a:pt x="334" y="302"/>
                </a:lnTo>
                <a:lnTo>
                  <a:pt x="320" y="302"/>
                </a:lnTo>
                <a:lnTo>
                  <a:pt x="304" y="302"/>
                </a:lnTo>
                <a:lnTo>
                  <a:pt x="288" y="304"/>
                </a:lnTo>
                <a:lnTo>
                  <a:pt x="282" y="306"/>
                </a:lnTo>
                <a:lnTo>
                  <a:pt x="234" y="310"/>
                </a:lnTo>
                <a:lnTo>
                  <a:pt x="230" y="310"/>
                </a:lnTo>
                <a:lnTo>
                  <a:pt x="222" y="312"/>
                </a:lnTo>
                <a:lnTo>
                  <a:pt x="216" y="312"/>
                </a:lnTo>
                <a:lnTo>
                  <a:pt x="200" y="314"/>
                </a:lnTo>
                <a:lnTo>
                  <a:pt x="192" y="314"/>
                </a:lnTo>
                <a:lnTo>
                  <a:pt x="184" y="316"/>
                </a:lnTo>
                <a:lnTo>
                  <a:pt x="158" y="318"/>
                </a:lnTo>
                <a:lnTo>
                  <a:pt x="156" y="314"/>
                </a:lnTo>
                <a:lnTo>
                  <a:pt x="150" y="314"/>
                </a:lnTo>
                <a:lnTo>
                  <a:pt x="134" y="314"/>
                </a:lnTo>
                <a:lnTo>
                  <a:pt x="136" y="320"/>
                </a:lnTo>
                <a:lnTo>
                  <a:pt x="138" y="326"/>
                </a:lnTo>
                <a:lnTo>
                  <a:pt x="138" y="330"/>
                </a:lnTo>
                <a:lnTo>
                  <a:pt x="138" y="336"/>
                </a:lnTo>
                <a:lnTo>
                  <a:pt x="126" y="338"/>
                </a:lnTo>
                <a:lnTo>
                  <a:pt x="102" y="340"/>
                </a:lnTo>
                <a:lnTo>
                  <a:pt x="94" y="340"/>
                </a:lnTo>
                <a:lnTo>
                  <a:pt x="82" y="342"/>
                </a:lnTo>
                <a:lnTo>
                  <a:pt x="74" y="342"/>
                </a:lnTo>
                <a:lnTo>
                  <a:pt x="70" y="342"/>
                </a:lnTo>
                <a:lnTo>
                  <a:pt x="64" y="342"/>
                </a:lnTo>
                <a:lnTo>
                  <a:pt x="58" y="344"/>
                </a:lnTo>
                <a:lnTo>
                  <a:pt x="50" y="344"/>
                </a:lnTo>
                <a:lnTo>
                  <a:pt x="44" y="344"/>
                </a:lnTo>
                <a:lnTo>
                  <a:pt x="38" y="344"/>
                </a:lnTo>
                <a:lnTo>
                  <a:pt x="30" y="344"/>
                </a:lnTo>
                <a:lnTo>
                  <a:pt x="22" y="346"/>
                </a:lnTo>
                <a:lnTo>
                  <a:pt x="12" y="346"/>
                </a:lnTo>
                <a:lnTo>
                  <a:pt x="0" y="348"/>
                </a:lnTo>
                <a:lnTo>
                  <a:pt x="4" y="332"/>
                </a:lnTo>
                <a:lnTo>
                  <a:pt x="8" y="332"/>
                </a:lnTo>
                <a:lnTo>
                  <a:pt x="12" y="336"/>
                </a:lnTo>
                <a:lnTo>
                  <a:pt x="14" y="338"/>
                </a:lnTo>
                <a:lnTo>
                  <a:pt x="16" y="338"/>
                </a:lnTo>
                <a:lnTo>
                  <a:pt x="18" y="338"/>
                </a:lnTo>
                <a:lnTo>
                  <a:pt x="24" y="326"/>
                </a:lnTo>
                <a:lnTo>
                  <a:pt x="24" y="324"/>
                </a:lnTo>
                <a:lnTo>
                  <a:pt x="20" y="322"/>
                </a:lnTo>
                <a:lnTo>
                  <a:pt x="20" y="318"/>
                </a:lnTo>
                <a:lnTo>
                  <a:pt x="22" y="308"/>
                </a:lnTo>
                <a:lnTo>
                  <a:pt x="26" y="304"/>
                </a:lnTo>
                <a:lnTo>
                  <a:pt x="26" y="300"/>
                </a:lnTo>
                <a:lnTo>
                  <a:pt x="26" y="290"/>
                </a:lnTo>
                <a:lnTo>
                  <a:pt x="20" y="286"/>
                </a:lnTo>
                <a:lnTo>
                  <a:pt x="20" y="284"/>
                </a:lnTo>
                <a:lnTo>
                  <a:pt x="20" y="278"/>
                </a:lnTo>
                <a:lnTo>
                  <a:pt x="28" y="268"/>
                </a:lnTo>
                <a:lnTo>
                  <a:pt x="28" y="266"/>
                </a:lnTo>
                <a:lnTo>
                  <a:pt x="34" y="262"/>
                </a:lnTo>
                <a:lnTo>
                  <a:pt x="36" y="260"/>
                </a:lnTo>
                <a:lnTo>
                  <a:pt x="40" y="260"/>
                </a:lnTo>
                <a:lnTo>
                  <a:pt x="42" y="260"/>
                </a:lnTo>
                <a:lnTo>
                  <a:pt x="46" y="260"/>
                </a:lnTo>
                <a:lnTo>
                  <a:pt x="60" y="266"/>
                </a:lnTo>
                <a:lnTo>
                  <a:pt x="78" y="274"/>
                </a:lnTo>
                <a:lnTo>
                  <a:pt x="82" y="274"/>
                </a:lnTo>
                <a:lnTo>
                  <a:pt x="84" y="276"/>
                </a:lnTo>
                <a:lnTo>
                  <a:pt x="88" y="274"/>
                </a:lnTo>
                <a:lnTo>
                  <a:pt x="92" y="272"/>
                </a:lnTo>
                <a:lnTo>
                  <a:pt x="94" y="266"/>
                </a:lnTo>
                <a:lnTo>
                  <a:pt x="94" y="262"/>
                </a:lnTo>
                <a:lnTo>
                  <a:pt x="90" y="258"/>
                </a:lnTo>
                <a:lnTo>
                  <a:pt x="86" y="254"/>
                </a:lnTo>
                <a:lnTo>
                  <a:pt x="84" y="250"/>
                </a:lnTo>
                <a:lnTo>
                  <a:pt x="82" y="246"/>
                </a:lnTo>
                <a:lnTo>
                  <a:pt x="82" y="242"/>
                </a:lnTo>
                <a:lnTo>
                  <a:pt x="86" y="236"/>
                </a:lnTo>
                <a:lnTo>
                  <a:pt x="88" y="234"/>
                </a:lnTo>
                <a:lnTo>
                  <a:pt x="106" y="228"/>
                </a:lnTo>
                <a:lnTo>
                  <a:pt x="114" y="226"/>
                </a:lnTo>
                <a:lnTo>
                  <a:pt x="118" y="224"/>
                </a:lnTo>
                <a:lnTo>
                  <a:pt x="122" y="224"/>
                </a:lnTo>
                <a:lnTo>
                  <a:pt x="124" y="222"/>
                </a:lnTo>
                <a:lnTo>
                  <a:pt x="124" y="218"/>
                </a:lnTo>
                <a:lnTo>
                  <a:pt x="122" y="214"/>
                </a:lnTo>
                <a:lnTo>
                  <a:pt x="118" y="212"/>
                </a:lnTo>
                <a:lnTo>
                  <a:pt x="116" y="210"/>
                </a:lnTo>
                <a:lnTo>
                  <a:pt x="114" y="206"/>
                </a:lnTo>
                <a:lnTo>
                  <a:pt x="114" y="202"/>
                </a:lnTo>
                <a:lnTo>
                  <a:pt x="118" y="198"/>
                </a:lnTo>
                <a:lnTo>
                  <a:pt x="120" y="196"/>
                </a:lnTo>
                <a:lnTo>
                  <a:pt x="122" y="194"/>
                </a:lnTo>
                <a:lnTo>
                  <a:pt x="124" y="190"/>
                </a:lnTo>
                <a:lnTo>
                  <a:pt x="124" y="188"/>
                </a:lnTo>
                <a:lnTo>
                  <a:pt x="124" y="186"/>
                </a:lnTo>
                <a:lnTo>
                  <a:pt x="126" y="184"/>
                </a:lnTo>
                <a:lnTo>
                  <a:pt x="130" y="186"/>
                </a:lnTo>
                <a:lnTo>
                  <a:pt x="134" y="188"/>
                </a:lnTo>
                <a:lnTo>
                  <a:pt x="138" y="182"/>
                </a:lnTo>
                <a:lnTo>
                  <a:pt x="144" y="174"/>
                </a:lnTo>
                <a:lnTo>
                  <a:pt x="152" y="174"/>
                </a:lnTo>
                <a:lnTo>
                  <a:pt x="160" y="178"/>
                </a:lnTo>
                <a:lnTo>
                  <a:pt x="162" y="180"/>
                </a:lnTo>
                <a:lnTo>
                  <a:pt x="164" y="178"/>
                </a:lnTo>
                <a:lnTo>
                  <a:pt x="168" y="176"/>
                </a:lnTo>
                <a:lnTo>
                  <a:pt x="172" y="170"/>
                </a:lnTo>
                <a:lnTo>
                  <a:pt x="180" y="164"/>
                </a:lnTo>
                <a:lnTo>
                  <a:pt x="182" y="164"/>
                </a:lnTo>
                <a:lnTo>
                  <a:pt x="186" y="164"/>
                </a:lnTo>
                <a:lnTo>
                  <a:pt x="206" y="174"/>
                </a:lnTo>
                <a:lnTo>
                  <a:pt x="212" y="176"/>
                </a:lnTo>
                <a:lnTo>
                  <a:pt x="214" y="180"/>
                </a:lnTo>
                <a:lnTo>
                  <a:pt x="216" y="178"/>
                </a:lnTo>
                <a:lnTo>
                  <a:pt x="218" y="178"/>
                </a:lnTo>
                <a:lnTo>
                  <a:pt x="220" y="176"/>
                </a:lnTo>
                <a:lnTo>
                  <a:pt x="220" y="172"/>
                </a:lnTo>
                <a:lnTo>
                  <a:pt x="220" y="168"/>
                </a:lnTo>
                <a:lnTo>
                  <a:pt x="222" y="164"/>
                </a:lnTo>
                <a:lnTo>
                  <a:pt x="224" y="164"/>
                </a:lnTo>
                <a:lnTo>
                  <a:pt x="240" y="154"/>
                </a:lnTo>
                <a:lnTo>
                  <a:pt x="242" y="154"/>
                </a:lnTo>
                <a:lnTo>
                  <a:pt x="244" y="156"/>
                </a:lnTo>
                <a:lnTo>
                  <a:pt x="248" y="160"/>
                </a:lnTo>
                <a:lnTo>
                  <a:pt x="262" y="168"/>
                </a:lnTo>
                <a:lnTo>
                  <a:pt x="264" y="166"/>
                </a:lnTo>
                <a:lnTo>
                  <a:pt x="272" y="156"/>
                </a:lnTo>
                <a:lnTo>
                  <a:pt x="272" y="152"/>
                </a:lnTo>
                <a:lnTo>
                  <a:pt x="270" y="146"/>
                </a:lnTo>
                <a:lnTo>
                  <a:pt x="272" y="144"/>
                </a:lnTo>
                <a:lnTo>
                  <a:pt x="278" y="140"/>
                </a:lnTo>
                <a:lnTo>
                  <a:pt x="282" y="136"/>
                </a:lnTo>
                <a:lnTo>
                  <a:pt x="284" y="128"/>
                </a:lnTo>
                <a:lnTo>
                  <a:pt x="282" y="126"/>
                </a:lnTo>
                <a:lnTo>
                  <a:pt x="284" y="126"/>
                </a:lnTo>
                <a:lnTo>
                  <a:pt x="292" y="130"/>
                </a:lnTo>
                <a:lnTo>
                  <a:pt x="294" y="134"/>
                </a:lnTo>
                <a:lnTo>
                  <a:pt x="292" y="138"/>
                </a:lnTo>
                <a:lnTo>
                  <a:pt x="296" y="140"/>
                </a:lnTo>
                <a:lnTo>
                  <a:pt x="302" y="142"/>
                </a:lnTo>
                <a:lnTo>
                  <a:pt x="318" y="148"/>
                </a:lnTo>
                <a:lnTo>
                  <a:pt x="328" y="142"/>
                </a:lnTo>
                <a:lnTo>
                  <a:pt x="328" y="138"/>
                </a:lnTo>
                <a:lnTo>
                  <a:pt x="330" y="134"/>
                </a:lnTo>
                <a:lnTo>
                  <a:pt x="330" y="128"/>
                </a:lnTo>
                <a:lnTo>
                  <a:pt x="328" y="124"/>
                </a:lnTo>
                <a:lnTo>
                  <a:pt x="330" y="122"/>
                </a:lnTo>
                <a:lnTo>
                  <a:pt x="334" y="110"/>
                </a:lnTo>
                <a:lnTo>
                  <a:pt x="338" y="110"/>
                </a:lnTo>
                <a:lnTo>
                  <a:pt x="342" y="110"/>
                </a:lnTo>
                <a:lnTo>
                  <a:pt x="346" y="110"/>
                </a:lnTo>
                <a:lnTo>
                  <a:pt x="348" y="106"/>
                </a:lnTo>
                <a:lnTo>
                  <a:pt x="350" y="104"/>
                </a:lnTo>
                <a:lnTo>
                  <a:pt x="352" y="98"/>
                </a:lnTo>
                <a:lnTo>
                  <a:pt x="352" y="96"/>
                </a:lnTo>
                <a:lnTo>
                  <a:pt x="352" y="92"/>
                </a:lnTo>
                <a:lnTo>
                  <a:pt x="354" y="88"/>
                </a:lnTo>
                <a:lnTo>
                  <a:pt x="358" y="86"/>
                </a:lnTo>
                <a:lnTo>
                  <a:pt x="360" y="86"/>
                </a:lnTo>
                <a:lnTo>
                  <a:pt x="362" y="84"/>
                </a:lnTo>
                <a:lnTo>
                  <a:pt x="370" y="76"/>
                </a:lnTo>
                <a:lnTo>
                  <a:pt x="372" y="74"/>
                </a:lnTo>
                <a:lnTo>
                  <a:pt x="368" y="62"/>
                </a:lnTo>
                <a:lnTo>
                  <a:pt x="366" y="58"/>
                </a:lnTo>
                <a:lnTo>
                  <a:pt x="366" y="56"/>
                </a:lnTo>
                <a:lnTo>
                  <a:pt x="368" y="54"/>
                </a:lnTo>
                <a:lnTo>
                  <a:pt x="380" y="50"/>
                </a:lnTo>
                <a:lnTo>
                  <a:pt x="382" y="50"/>
                </a:lnTo>
                <a:lnTo>
                  <a:pt x="388" y="54"/>
                </a:lnTo>
                <a:lnTo>
                  <a:pt x="392" y="56"/>
                </a:lnTo>
                <a:lnTo>
                  <a:pt x="394" y="54"/>
                </a:lnTo>
                <a:lnTo>
                  <a:pt x="398" y="50"/>
                </a:lnTo>
                <a:lnTo>
                  <a:pt x="404" y="46"/>
                </a:lnTo>
                <a:lnTo>
                  <a:pt x="410" y="42"/>
                </a:lnTo>
                <a:lnTo>
                  <a:pt x="418" y="40"/>
                </a:lnTo>
                <a:lnTo>
                  <a:pt x="422" y="40"/>
                </a:lnTo>
                <a:lnTo>
                  <a:pt x="426" y="36"/>
                </a:lnTo>
                <a:lnTo>
                  <a:pt x="428" y="30"/>
                </a:lnTo>
                <a:lnTo>
                  <a:pt x="422" y="18"/>
                </a:lnTo>
                <a:lnTo>
                  <a:pt x="418" y="14"/>
                </a:lnTo>
                <a:lnTo>
                  <a:pt x="416" y="12"/>
                </a:lnTo>
                <a:lnTo>
                  <a:pt x="414" y="10"/>
                </a:lnTo>
                <a:lnTo>
                  <a:pt x="420" y="4"/>
                </a:lnTo>
                <a:lnTo>
                  <a:pt x="424" y="2"/>
                </a:lnTo>
                <a:lnTo>
                  <a:pt x="432" y="0"/>
                </a:lnTo>
                <a:lnTo>
                  <a:pt x="434" y="2"/>
                </a:lnTo>
                <a:lnTo>
                  <a:pt x="438" y="4"/>
                </a:lnTo>
                <a:lnTo>
                  <a:pt x="442" y="6"/>
                </a:lnTo>
                <a:lnTo>
                  <a:pt x="448" y="2"/>
                </a:lnTo>
                <a:lnTo>
                  <a:pt x="458" y="0"/>
                </a:lnTo>
                <a:lnTo>
                  <a:pt x="470" y="6"/>
                </a:lnTo>
                <a:lnTo>
                  <a:pt x="472" y="8"/>
                </a:lnTo>
                <a:lnTo>
                  <a:pt x="480" y="22"/>
                </a:lnTo>
                <a:lnTo>
                  <a:pt x="482" y="24"/>
                </a:lnTo>
                <a:lnTo>
                  <a:pt x="482" y="28"/>
                </a:lnTo>
                <a:lnTo>
                  <a:pt x="484" y="30"/>
                </a:lnTo>
                <a:lnTo>
                  <a:pt x="486" y="30"/>
                </a:lnTo>
                <a:lnTo>
                  <a:pt x="488" y="30"/>
                </a:lnTo>
                <a:lnTo>
                  <a:pt x="492" y="32"/>
                </a:lnTo>
                <a:lnTo>
                  <a:pt x="496" y="32"/>
                </a:lnTo>
                <a:lnTo>
                  <a:pt x="498" y="32"/>
                </a:lnTo>
                <a:lnTo>
                  <a:pt x="502" y="32"/>
                </a:lnTo>
                <a:lnTo>
                  <a:pt x="506" y="30"/>
                </a:lnTo>
                <a:lnTo>
                  <a:pt x="508" y="30"/>
                </a:lnTo>
                <a:lnTo>
                  <a:pt x="518" y="32"/>
                </a:lnTo>
                <a:lnTo>
                  <a:pt x="522" y="36"/>
                </a:lnTo>
                <a:lnTo>
                  <a:pt x="530" y="42"/>
                </a:lnTo>
                <a:lnTo>
                  <a:pt x="534" y="44"/>
                </a:lnTo>
                <a:lnTo>
                  <a:pt x="540" y="44"/>
                </a:lnTo>
                <a:lnTo>
                  <a:pt x="542" y="44"/>
                </a:lnTo>
                <a:lnTo>
                  <a:pt x="542" y="40"/>
                </a:lnTo>
                <a:lnTo>
                  <a:pt x="544" y="38"/>
                </a:lnTo>
                <a:lnTo>
                  <a:pt x="552" y="34"/>
                </a:lnTo>
                <a:lnTo>
                  <a:pt x="564" y="36"/>
                </a:lnTo>
                <a:lnTo>
                  <a:pt x="568" y="38"/>
                </a:lnTo>
                <a:lnTo>
                  <a:pt x="570" y="40"/>
                </a:lnTo>
                <a:lnTo>
                  <a:pt x="572" y="42"/>
                </a:lnTo>
                <a:lnTo>
                  <a:pt x="574" y="44"/>
                </a:lnTo>
                <a:lnTo>
                  <a:pt x="590" y="40"/>
                </a:lnTo>
                <a:lnTo>
                  <a:pt x="596" y="30"/>
                </a:lnTo>
                <a:lnTo>
                  <a:pt x="598" y="28"/>
                </a:lnTo>
                <a:lnTo>
                  <a:pt x="600" y="26"/>
                </a:lnTo>
                <a:lnTo>
                  <a:pt x="610" y="22"/>
                </a:lnTo>
                <a:lnTo>
                  <a:pt x="612" y="22"/>
                </a:lnTo>
                <a:lnTo>
                  <a:pt x="614" y="28"/>
                </a:lnTo>
                <a:lnTo>
                  <a:pt x="618" y="36"/>
                </a:lnTo>
                <a:lnTo>
                  <a:pt x="620" y="40"/>
                </a:lnTo>
                <a:lnTo>
                  <a:pt x="622" y="40"/>
                </a:lnTo>
                <a:lnTo>
                  <a:pt x="626" y="42"/>
                </a:lnTo>
                <a:lnTo>
                  <a:pt x="630" y="42"/>
                </a:lnTo>
                <a:lnTo>
                  <a:pt x="632" y="42"/>
                </a:lnTo>
                <a:lnTo>
                  <a:pt x="634" y="42"/>
                </a:lnTo>
                <a:lnTo>
                  <a:pt x="646" y="54"/>
                </a:lnTo>
                <a:lnTo>
                  <a:pt x="648" y="56"/>
                </a:lnTo>
                <a:lnTo>
                  <a:pt x="648" y="62"/>
                </a:lnTo>
                <a:lnTo>
                  <a:pt x="650" y="66"/>
                </a:lnTo>
                <a:lnTo>
                  <a:pt x="650" y="76"/>
                </a:lnTo>
                <a:lnTo>
                  <a:pt x="648" y="80"/>
                </a:lnTo>
                <a:lnTo>
                  <a:pt x="648" y="84"/>
                </a:lnTo>
                <a:lnTo>
                  <a:pt x="648" y="86"/>
                </a:lnTo>
                <a:lnTo>
                  <a:pt x="658" y="98"/>
                </a:lnTo>
                <a:lnTo>
                  <a:pt x="662" y="102"/>
                </a:lnTo>
                <a:lnTo>
                  <a:pt x="668" y="106"/>
                </a:lnTo>
                <a:lnTo>
                  <a:pt x="674" y="114"/>
                </a:lnTo>
                <a:lnTo>
                  <a:pt x="676" y="120"/>
                </a:lnTo>
                <a:lnTo>
                  <a:pt x="676" y="122"/>
                </a:lnTo>
                <a:lnTo>
                  <a:pt x="686" y="130"/>
                </a:lnTo>
                <a:lnTo>
                  <a:pt x="696" y="138"/>
                </a:lnTo>
                <a:lnTo>
                  <a:pt x="700" y="140"/>
                </a:lnTo>
                <a:lnTo>
                  <a:pt x="706" y="144"/>
                </a:lnTo>
                <a:lnTo>
                  <a:pt x="706" y="146"/>
                </a:lnTo>
                <a:lnTo>
                  <a:pt x="714" y="148"/>
                </a:lnTo>
                <a:lnTo>
                  <a:pt x="718" y="148"/>
                </a:lnTo>
                <a:lnTo>
                  <a:pt x="724" y="148"/>
                </a:lnTo>
                <a:close/>
              </a:path>
            </a:pathLst>
          </a:custGeom>
          <a:solidFill>
            <a:srgbClr val="FFB3B3"/>
          </a:solidFill>
          <a:ln w="3175" cmpd="sng">
            <a:solidFill>
              <a:srgbClr val="808080"/>
            </a:solidFill>
            <a:round/>
            <a:headEnd/>
            <a:tailEnd/>
          </a:ln>
        </p:spPr>
        <p:txBody>
          <a:bodyPr/>
          <a:lstStyle/>
          <a:p>
            <a:endParaRPr lang="en-US" dirty="0"/>
          </a:p>
        </p:txBody>
      </p:sp>
      <p:sp>
        <p:nvSpPr>
          <p:cNvPr id="6" name="Freeform 1085"/>
          <p:cNvSpPr>
            <a:spLocks/>
          </p:cNvSpPr>
          <p:nvPr/>
        </p:nvSpPr>
        <p:spPr bwMode="auto">
          <a:xfrm>
            <a:off x="6999288" y="3629025"/>
            <a:ext cx="12700" cy="12700"/>
          </a:xfrm>
          <a:custGeom>
            <a:avLst/>
            <a:gdLst>
              <a:gd name="T0" fmla="*/ 0 w 8"/>
              <a:gd name="T1" fmla="*/ 2147483647 h 8"/>
              <a:gd name="T2" fmla="*/ 0 w 8"/>
              <a:gd name="T3" fmla="*/ 2147483647 h 8"/>
              <a:gd name="T4" fmla="*/ 0 w 8"/>
              <a:gd name="T5" fmla="*/ 2147483647 h 8"/>
              <a:gd name="T6" fmla="*/ 2147483647 w 8"/>
              <a:gd name="T7" fmla="*/ 0 h 8"/>
              <a:gd name="T8" fmla="*/ 2147483647 w 8"/>
              <a:gd name="T9" fmla="*/ 0 h 8"/>
              <a:gd name="T10" fmla="*/ 2147483647 w 8"/>
              <a:gd name="T11" fmla="*/ 2147483647 h 8"/>
              <a:gd name="T12" fmla="*/ 2147483647 w 8"/>
              <a:gd name="T13" fmla="*/ 2147483647 h 8"/>
              <a:gd name="T14" fmla="*/ 0 w 8"/>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8">
                <a:moveTo>
                  <a:pt x="0" y="8"/>
                </a:moveTo>
                <a:lnTo>
                  <a:pt x="0" y="6"/>
                </a:lnTo>
                <a:lnTo>
                  <a:pt x="0" y="2"/>
                </a:lnTo>
                <a:lnTo>
                  <a:pt x="2" y="0"/>
                </a:lnTo>
                <a:lnTo>
                  <a:pt x="6" y="0"/>
                </a:lnTo>
                <a:lnTo>
                  <a:pt x="8" y="4"/>
                </a:lnTo>
                <a:lnTo>
                  <a:pt x="8" y="8"/>
                </a:lnTo>
                <a:lnTo>
                  <a:pt x="0" y="8"/>
                </a:lnTo>
                <a:close/>
              </a:path>
            </a:pathLst>
          </a:custGeom>
          <a:solidFill>
            <a:srgbClr val="F2F288"/>
          </a:solidFill>
          <a:ln w="3175" cmpd="sng">
            <a:solidFill>
              <a:srgbClr val="808080"/>
            </a:solidFill>
            <a:round/>
            <a:headEnd/>
            <a:tailEnd/>
          </a:ln>
        </p:spPr>
        <p:txBody>
          <a:bodyPr/>
          <a:lstStyle/>
          <a:p>
            <a:endParaRPr lang="en-US" dirty="0"/>
          </a:p>
        </p:txBody>
      </p:sp>
      <p:sp>
        <p:nvSpPr>
          <p:cNvPr id="2087" name="Freeform 1086"/>
          <p:cNvSpPr>
            <a:spLocks/>
          </p:cNvSpPr>
          <p:nvPr/>
        </p:nvSpPr>
        <p:spPr bwMode="auto">
          <a:xfrm>
            <a:off x="6196013" y="3648076"/>
            <a:ext cx="787400" cy="669925"/>
          </a:xfrm>
          <a:custGeom>
            <a:avLst/>
            <a:gdLst>
              <a:gd name="T0" fmla="*/ 2147483647 w 496"/>
              <a:gd name="T1" fmla="*/ 2147483647 h 422"/>
              <a:gd name="T2" fmla="*/ 2147483647 w 496"/>
              <a:gd name="T3" fmla="*/ 2147483647 h 422"/>
              <a:gd name="T4" fmla="*/ 2147483647 w 496"/>
              <a:gd name="T5" fmla="*/ 2147483647 h 422"/>
              <a:gd name="T6" fmla="*/ 2147483647 w 496"/>
              <a:gd name="T7" fmla="*/ 2147483647 h 422"/>
              <a:gd name="T8" fmla="*/ 2147483647 w 496"/>
              <a:gd name="T9" fmla="*/ 2147483647 h 422"/>
              <a:gd name="T10" fmla="*/ 2147483647 w 496"/>
              <a:gd name="T11" fmla="*/ 2147483647 h 422"/>
              <a:gd name="T12" fmla="*/ 2147483647 w 496"/>
              <a:gd name="T13" fmla="*/ 2147483647 h 422"/>
              <a:gd name="T14" fmla="*/ 2147483647 w 496"/>
              <a:gd name="T15" fmla="*/ 2147483647 h 422"/>
              <a:gd name="T16" fmla="*/ 2147483647 w 496"/>
              <a:gd name="T17" fmla="*/ 2147483647 h 422"/>
              <a:gd name="T18" fmla="*/ 2147483647 w 496"/>
              <a:gd name="T19" fmla="*/ 2147483647 h 422"/>
              <a:gd name="T20" fmla="*/ 2147483647 w 496"/>
              <a:gd name="T21" fmla="*/ 2147483647 h 422"/>
              <a:gd name="T22" fmla="*/ 2147483647 w 496"/>
              <a:gd name="T23" fmla="*/ 2147483647 h 422"/>
              <a:gd name="T24" fmla="*/ 2147483647 w 496"/>
              <a:gd name="T25" fmla="*/ 2147483647 h 422"/>
              <a:gd name="T26" fmla="*/ 2147483647 w 496"/>
              <a:gd name="T27" fmla="*/ 2147483647 h 422"/>
              <a:gd name="T28" fmla="*/ 2147483647 w 496"/>
              <a:gd name="T29" fmla="*/ 2147483647 h 422"/>
              <a:gd name="T30" fmla="*/ 2147483647 w 496"/>
              <a:gd name="T31" fmla="*/ 2147483647 h 422"/>
              <a:gd name="T32" fmla="*/ 2147483647 w 496"/>
              <a:gd name="T33" fmla="*/ 2147483647 h 422"/>
              <a:gd name="T34" fmla="*/ 2147483647 w 496"/>
              <a:gd name="T35" fmla="*/ 2147483647 h 422"/>
              <a:gd name="T36" fmla="*/ 2147483647 w 496"/>
              <a:gd name="T37" fmla="*/ 2147483647 h 422"/>
              <a:gd name="T38" fmla="*/ 2147483647 w 496"/>
              <a:gd name="T39" fmla="*/ 2147483647 h 422"/>
              <a:gd name="T40" fmla="*/ 2147483647 w 496"/>
              <a:gd name="T41" fmla="*/ 2147483647 h 422"/>
              <a:gd name="T42" fmla="*/ 2147483647 w 496"/>
              <a:gd name="T43" fmla="*/ 2147483647 h 422"/>
              <a:gd name="T44" fmla="*/ 2147483647 w 496"/>
              <a:gd name="T45" fmla="*/ 2147483647 h 422"/>
              <a:gd name="T46" fmla="*/ 2147483647 w 496"/>
              <a:gd name="T47" fmla="*/ 2147483647 h 422"/>
              <a:gd name="T48" fmla="*/ 2147483647 w 496"/>
              <a:gd name="T49" fmla="*/ 2147483647 h 422"/>
              <a:gd name="T50" fmla="*/ 2147483647 w 496"/>
              <a:gd name="T51" fmla="*/ 2147483647 h 422"/>
              <a:gd name="T52" fmla="*/ 2147483647 w 496"/>
              <a:gd name="T53" fmla="*/ 2147483647 h 422"/>
              <a:gd name="T54" fmla="*/ 2147483647 w 496"/>
              <a:gd name="T55" fmla="*/ 2147483647 h 422"/>
              <a:gd name="T56" fmla="*/ 2147483647 w 496"/>
              <a:gd name="T57" fmla="*/ 2147483647 h 422"/>
              <a:gd name="T58" fmla="*/ 2147483647 w 496"/>
              <a:gd name="T59" fmla="*/ 2147483647 h 422"/>
              <a:gd name="T60" fmla="*/ 2147483647 w 496"/>
              <a:gd name="T61" fmla="*/ 2147483647 h 422"/>
              <a:gd name="T62" fmla="*/ 2147483647 w 496"/>
              <a:gd name="T63" fmla="*/ 2147483647 h 422"/>
              <a:gd name="T64" fmla="*/ 2147483647 w 496"/>
              <a:gd name="T65" fmla="*/ 2147483647 h 422"/>
              <a:gd name="T66" fmla="*/ 2147483647 w 496"/>
              <a:gd name="T67" fmla="*/ 2147483647 h 422"/>
              <a:gd name="T68" fmla="*/ 2147483647 w 496"/>
              <a:gd name="T69" fmla="*/ 2147483647 h 422"/>
              <a:gd name="T70" fmla="*/ 2147483647 w 496"/>
              <a:gd name="T71" fmla="*/ 2147483647 h 422"/>
              <a:gd name="T72" fmla="*/ 2147483647 w 496"/>
              <a:gd name="T73" fmla="*/ 2147483647 h 422"/>
              <a:gd name="T74" fmla="*/ 2147483647 w 496"/>
              <a:gd name="T75" fmla="*/ 2147483647 h 422"/>
              <a:gd name="T76" fmla="*/ 2147483647 w 496"/>
              <a:gd name="T77" fmla="*/ 2147483647 h 422"/>
              <a:gd name="T78" fmla="*/ 2147483647 w 496"/>
              <a:gd name="T79" fmla="*/ 2147483647 h 422"/>
              <a:gd name="T80" fmla="*/ 2147483647 w 496"/>
              <a:gd name="T81" fmla="*/ 2147483647 h 422"/>
              <a:gd name="T82" fmla="*/ 2147483647 w 496"/>
              <a:gd name="T83" fmla="*/ 2147483647 h 422"/>
              <a:gd name="T84" fmla="*/ 2147483647 w 496"/>
              <a:gd name="T85" fmla="*/ 2147483647 h 422"/>
              <a:gd name="T86" fmla="*/ 2147483647 w 496"/>
              <a:gd name="T87" fmla="*/ 2147483647 h 422"/>
              <a:gd name="T88" fmla="*/ 2147483647 w 496"/>
              <a:gd name="T89" fmla="*/ 2147483647 h 422"/>
              <a:gd name="T90" fmla="*/ 2147483647 w 496"/>
              <a:gd name="T91" fmla="*/ 2147483647 h 422"/>
              <a:gd name="T92" fmla="*/ 2147483647 w 496"/>
              <a:gd name="T93" fmla="*/ 2147483647 h 422"/>
              <a:gd name="T94" fmla="*/ 2147483647 w 496"/>
              <a:gd name="T95" fmla="*/ 2147483647 h 422"/>
              <a:gd name="T96" fmla="*/ 2147483647 w 496"/>
              <a:gd name="T97" fmla="*/ 2147483647 h 422"/>
              <a:gd name="T98" fmla="*/ 2147483647 w 496"/>
              <a:gd name="T99" fmla="*/ 2147483647 h 422"/>
              <a:gd name="T100" fmla="*/ 2147483647 w 496"/>
              <a:gd name="T101" fmla="*/ 2147483647 h 422"/>
              <a:gd name="T102" fmla="*/ 2147483647 w 496"/>
              <a:gd name="T103" fmla="*/ 2147483647 h 422"/>
              <a:gd name="T104" fmla="*/ 2147483647 w 496"/>
              <a:gd name="T105" fmla="*/ 2147483647 h 422"/>
              <a:gd name="T106" fmla="*/ 2147483647 w 496"/>
              <a:gd name="T107" fmla="*/ 2147483647 h 422"/>
              <a:gd name="T108" fmla="*/ 2147483647 w 496"/>
              <a:gd name="T109" fmla="*/ 2147483647 h 422"/>
              <a:gd name="T110" fmla="*/ 2147483647 w 496"/>
              <a:gd name="T111" fmla="*/ 2147483647 h 4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6" h="422">
                <a:moveTo>
                  <a:pt x="366" y="368"/>
                </a:moveTo>
                <a:lnTo>
                  <a:pt x="372" y="382"/>
                </a:lnTo>
                <a:lnTo>
                  <a:pt x="374" y="382"/>
                </a:lnTo>
                <a:lnTo>
                  <a:pt x="378" y="384"/>
                </a:lnTo>
                <a:lnTo>
                  <a:pt x="372" y="408"/>
                </a:lnTo>
                <a:lnTo>
                  <a:pt x="368" y="412"/>
                </a:lnTo>
                <a:lnTo>
                  <a:pt x="366" y="412"/>
                </a:lnTo>
                <a:lnTo>
                  <a:pt x="358" y="412"/>
                </a:lnTo>
                <a:lnTo>
                  <a:pt x="346" y="414"/>
                </a:lnTo>
                <a:lnTo>
                  <a:pt x="342" y="414"/>
                </a:lnTo>
                <a:lnTo>
                  <a:pt x="332" y="414"/>
                </a:lnTo>
                <a:lnTo>
                  <a:pt x="322" y="414"/>
                </a:lnTo>
                <a:lnTo>
                  <a:pt x="274" y="416"/>
                </a:lnTo>
                <a:lnTo>
                  <a:pt x="270" y="416"/>
                </a:lnTo>
                <a:lnTo>
                  <a:pt x="260" y="416"/>
                </a:lnTo>
                <a:lnTo>
                  <a:pt x="254" y="418"/>
                </a:lnTo>
                <a:lnTo>
                  <a:pt x="250" y="418"/>
                </a:lnTo>
                <a:lnTo>
                  <a:pt x="244" y="418"/>
                </a:lnTo>
                <a:lnTo>
                  <a:pt x="234" y="418"/>
                </a:lnTo>
                <a:lnTo>
                  <a:pt x="228" y="418"/>
                </a:lnTo>
                <a:lnTo>
                  <a:pt x="218" y="418"/>
                </a:lnTo>
                <a:lnTo>
                  <a:pt x="208" y="420"/>
                </a:lnTo>
                <a:lnTo>
                  <a:pt x="198" y="420"/>
                </a:lnTo>
                <a:lnTo>
                  <a:pt x="164" y="420"/>
                </a:lnTo>
                <a:lnTo>
                  <a:pt x="126" y="422"/>
                </a:lnTo>
                <a:lnTo>
                  <a:pt x="118" y="422"/>
                </a:lnTo>
                <a:lnTo>
                  <a:pt x="112" y="422"/>
                </a:lnTo>
                <a:lnTo>
                  <a:pt x="102" y="422"/>
                </a:lnTo>
                <a:lnTo>
                  <a:pt x="96" y="422"/>
                </a:lnTo>
                <a:lnTo>
                  <a:pt x="90" y="422"/>
                </a:lnTo>
                <a:lnTo>
                  <a:pt x="86" y="422"/>
                </a:lnTo>
                <a:lnTo>
                  <a:pt x="82" y="422"/>
                </a:lnTo>
                <a:lnTo>
                  <a:pt x="70" y="422"/>
                </a:lnTo>
                <a:lnTo>
                  <a:pt x="68" y="422"/>
                </a:lnTo>
                <a:lnTo>
                  <a:pt x="66" y="422"/>
                </a:lnTo>
                <a:lnTo>
                  <a:pt x="66" y="386"/>
                </a:lnTo>
                <a:lnTo>
                  <a:pt x="66" y="362"/>
                </a:lnTo>
                <a:lnTo>
                  <a:pt x="66" y="360"/>
                </a:lnTo>
                <a:lnTo>
                  <a:pt x="60" y="358"/>
                </a:lnTo>
                <a:lnTo>
                  <a:pt x="50" y="356"/>
                </a:lnTo>
                <a:lnTo>
                  <a:pt x="38" y="356"/>
                </a:lnTo>
                <a:lnTo>
                  <a:pt x="38" y="360"/>
                </a:lnTo>
                <a:lnTo>
                  <a:pt x="30" y="360"/>
                </a:lnTo>
                <a:lnTo>
                  <a:pt x="22" y="354"/>
                </a:lnTo>
                <a:lnTo>
                  <a:pt x="18" y="350"/>
                </a:lnTo>
                <a:lnTo>
                  <a:pt x="20" y="326"/>
                </a:lnTo>
                <a:lnTo>
                  <a:pt x="20" y="312"/>
                </a:lnTo>
                <a:lnTo>
                  <a:pt x="20" y="230"/>
                </a:lnTo>
                <a:lnTo>
                  <a:pt x="20" y="208"/>
                </a:lnTo>
                <a:lnTo>
                  <a:pt x="20" y="152"/>
                </a:lnTo>
                <a:lnTo>
                  <a:pt x="20" y="146"/>
                </a:lnTo>
                <a:lnTo>
                  <a:pt x="20" y="144"/>
                </a:lnTo>
                <a:lnTo>
                  <a:pt x="18" y="130"/>
                </a:lnTo>
                <a:lnTo>
                  <a:pt x="18" y="126"/>
                </a:lnTo>
                <a:lnTo>
                  <a:pt x="10" y="82"/>
                </a:lnTo>
                <a:lnTo>
                  <a:pt x="6" y="60"/>
                </a:lnTo>
                <a:lnTo>
                  <a:pt x="4" y="38"/>
                </a:lnTo>
                <a:lnTo>
                  <a:pt x="0" y="16"/>
                </a:lnTo>
                <a:lnTo>
                  <a:pt x="34" y="16"/>
                </a:lnTo>
                <a:lnTo>
                  <a:pt x="42" y="16"/>
                </a:lnTo>
                <a:lnTo>
                  <a:pt x="50" y="16"/>
                </a:lnTo>
                <a:lnTo>
                  <a:pt x="74" y="16"/>
                </a:lnTo>
                <a:lnTo>
                  <a:pt x="78" y="16"/>
                </a:lnTo>
                <a:lnTo>
                  <a:pt x="84" y="16"/>
                </a:lnTo>
                <a:lnTo>
                  <a:pt x="92" y="14"/>
                </a:lnTo>
                <a:lnTo>
                  <a:pt x="96" y="14"/>
                </a:lnTo>
                <a:lnTo>
                  <a:pt x="114" y="14"/>
                </a:lnTo>
                <a:lnTo>
                  <a:pt x="126" y="14"/>
                </a:lnTo>
                <a:lnTo>
                  <a:pt x="132" y="14"/>
                </a:lnTo>
                <a:lnTo>
                  <a:pt x="136" y="14"/>
                </a:lnTo>
                <a:lnTo>
                  <a:pt x="140" y="14"/>
                </a:lnTo>
                <a:lnTo>
                  <a:pt x="144" y="14"/>
                </a:lnTo>
                <a:lnTo>
                  <a:pt x="154" y="12"/>
                </a:lnTo>
                <a:lnTo>
                  <a:pt x="158" y="12"/>
                </a:lnTo>
                <a:lnTo>
                  <a:pt x="166" y="12"/>
                </a:lnTo>
                <a:lnTo>
                  <a:pt x="170" y="12"/>
                </a:lnTo>
                <a:lnTo>
                  <a:pt x="192" y="12"/>
                </a:lnTo>
                <a:lnTo>
                  <a:pt x="196" y="12"/>
                </a:lnTo>
                <a:lnTo>
                  <a:pt x="202" y="12"/>
                </a:lnTo>
                <a:lnTo>
                  <a:pt x="206" y="10"/>
                </a:lnTo>
                <a:lnTo>
                  <a:pt x="208" y="10"/>
                </a:lnTo>
                <a:lnTo>
                  <a:pt x="240" y="10"/>
                </a:lnTo>
                <a:lnTo>
                  <a:pt x="248" y="10"/>
                </a:lnTo>
                <a:lnTo>
                  <a:pt x="256" y="10"/>
                </a:lnTo>
                <a:lnTo>
                  <a:pt x="260" y="10"/>
                </a:lnTo>
                <a:lnTo>
                  <a:pt x="270" y="10"/>
                </a:lnTo>
                <a:lnTo>
                  <a:pt x="276" y="8"/>
                </a:lnTo>
                <a:lnTo>
                  <a:pt x="280" y="8"/>
                </a:lnTo>
                <a:lnTo>
                  <a:pt x="290" y="8"/>
                </a:lnTo>
                <a:lnTo>
                  <a:pt x="316" y="6"/>
                </a:lnTo>
                <a:lnTo>
                  <a:pt x="320" y="6"/>
                </a:lnTo>
                <a:lnTo>
                  <a:pt x="328" y="6"/>
                </a:lnTo>
                <a:lnTo>
                  <a:pt x="344" y="6"/>
                </a:lnTo>
                <a:lnTo>
                  <a:pt x="352" y="4"/>
                </a:lnTo>
                <a:lnTo>
                  <a:pt x="362" y="4"/>
                </a:lnTo>
                <a:lnTo>
                  <a:pt x="374" y="4"/>
                </a:lnTo>
                <a:lnTo>
                  <a:pt x="386" y="4"/>
                </a:lnTo>
                <a:lnTo>
                  <a:pt x="402" y="2"/>
                </a:lnTo>
                <a:lnTo>
                  <a:pt x="422" y="2"/>
                </a:lnTo>
                <a:lnTo>
                  <a:pt x="446" y="0"/>
                </a:lnTo>
                <a:lnTo>
                  <a:pt x="458" y="14"/>
                </a:lnTo>
                <a:lnTo>
                  <a:pt x="458" y="24"/>
                </a:lnTo>
                <a:lnTo>
                  <a:pt x="452" y="34"/>
                </a:lnTo>
                <a:lnTo>
                  <a:pt x="446" y="36"/>
                </a:lnTo>
                <a:lnTo>
                  <a:pt x="442" y="36"/>
                </a:lnTo>
                <a:lnTo>
                  <a:pt x="436" y="46"/>
                </a:lnTo>
                <a:lnTo>
                  <a:pt x="434" y="48"/>
                </a:lnTo>
                <a:lnTo>
                  <a:pt x="432" y="52"/>
                </a:lnTo>
                <a:lnTo>
                  <a:pt x="430" y="58"/>
                </a:lnTo>
                <a:lnTo>
                  <a:pt x="428" y="60"/>
                </a:lnTo>
                <a:lnTo>
                  <a:pt x="432" y="60"/>
                </a:lnTo>
                <a:lnTo>
                  <a:pt x="442" y="60"/>
                </a:lnTo>
                <a:lnTo>
                  <a:pt x="476" y="56"/>
                </a:lnTo>
                <a:lnTo>
                  <a:pt x="494" y="56"/>
                </a:lnTo>
                <a:lnTo>
                  <a:pt x="496" y="60"/>
                </a:lnTo>
                <a:lnTo>
                  <a:pt x="496" y="74"/>
                </a:lnTo>
                <a:lnTo>
                  <a:pt x="494" y="78"/>
                </a:lnTo>
                <a:lnTo>
                  <a:pt x="486" y="82"/>
                </a:lnTo>
                <a:lnTo>
                  <a:pt x="484" y="84"/>
                </a:lnTo>
                <a:lnTo>
                  <a:pt x="482" y="86"/>
                </a:lnTo>
                <a:lnTo>
                  <a:pt x="478" y="86"/>
                </a:lnTo>
                <a:lnTo>
                  <a:pt x="478" y="96"/>
                </a:lnTo>
                <a:lnTo>
                  <a:pt x="480" y="100"/>
                </a:lnTo>
                <a:lnTo>
                  <a:pt x="466" y="110"/>
                </a:lnTo>
                <a:lnTo>
                  <a:pt x="456" y="122"/>
                </a:lnTo>
                <a:lnTo>
                  <a:pt x="454" y="126"/>
                </a:lnTo>
                <a:lnTo>
                  <a:pt x="454" y="130"/>
                </a:lnTo>
                <a:lnTo>
                  <a:pt x="458" y="126"/>
                </a:lnTo>
                <a:lnTo>
                  <a:pt x="462" y="128"/>
                </a:lnTo>
                <a:lnTo>
                  <a:pt x="466" y="154"/>
                </a:lnTo>
                <a:lnTo>
                  <a:pt x="464" y="158"/>
                </a:lnTo>
                <a:lnTo>
                  <a:pt x="452" y="170"/>
                </a:lnTo>
                <a:lnTo>
                  <a:pt x="446" y="170"/>
                </a:lnTo>
                <a:lnTo>
                  <a:pt x="444" y="170"/>
                </a:lnTo>
                <a:lnTo>
                  <a:pt x="442" y="174"/>
                </a:lnTo>
                <a:lnTo>
                  <a:pt x="444" y="176"/>
                </a:lnTo>
                <a:lnTo>
                  <a:pt x="446" y="178"/>
                </a:lnTo>
                <a:lnTo>
                  <a:pt x="448" y="180"/>
                </a:lnTo>
                <a:lnTo>
                  <a:pt x="448" y="186"/>
                </a:lnTo>
                <a:lnTo>
                  <a:pt x="444" y="192"/>
                </a:lnTo>
                <a:lnTo>
                  <a:pt x="442" y="192"/>
                </a:lnTo>
                <a:lnTo>
                  <a:pt x="432" y="192"/>
                </a:lnTo>
                <a:lnTo>
                  <a:pt x="428" y="190"/>
                </a:lnTo>
                <a:lnTo>
                  <a:pt x="420" y="202"/>
                </a:lnTo>
                <a:lnTo>
                  <a:pt x="420" y="210"/>
                </a:lnTo>
                <a:lnTo>
                  <a:pt x="422" y="210"/>
                </a:lnTo>
                <a:lnTo>
                  <a:pt x="428" y="216"/>
                </a:lnTo>
                <a:lnTo>
                  <a:pt x="424" y="228"/>
                </a:lnTo>
                <a:lnTo>
                  <a:pt x="420" y="244"/>
                </a:lnTo>
                <a:lnTo>
                  <a:pt x="418" y="246"/>
                </a:lnTo>
                <a:lnTo>
                  <a:pt x="402" y="260"/>
                </a:lnTo>
                <a:lnTo>
                  <a:pt x="390" y="270"/>
                </a:lnTo>
                <a:lnTo>
                  <a:pt x="382" y="278"/>
                </a:lnTo>
                <a:lnTo>
                  <a:pt x="384" y="282"/>
                </a:lnTo>
                <a:lnTo>
                  <a:pt x="388" y="282"/>
                </a:lnTo>
                <a:lnTo>
                  <a:pt x="390" y="282"/>
                </a:lnTo>
                <a:lnTo>
                  <a:pt x="392" y="288"/>
                </a:lnTo>
                <a:lnTo>
                  <a:pt x="390" y="292"/>
                </a:lnTo>
                <a:lnTo>
                  <a:pt x="380" y="294"/>
                </a:lnTo>
                <a:lnTo>
                  <a:pt x="372" y="294"/>
                </a:lnTo>
                <a:lnTo>
                  <a:pt x="374" y="300"/>
                </a:lnTo>
                <a:lnTo>
                  <a:pt x="378" y="304"/>
                </a:lnTo>
                <a:lnTo>
                  <a:pt x="374" y="320"/>
                </a:lnTo>
                <a:lnTo>
                  <a:pt x="368" y="328"/>
                </a:lnTo>
                <a:lnTo>
                  <a:pt x="362" y="346"/>
                </a:lnTo>
                <a:lnTo>
                  <a:pt x="362" y="350"/>
                </a:lnTo>
                <a:lnTo>
                  <a:pt x="360" y="366"/>
                </a:lnTo>
                <a:lnTo>
                  <a:pt x="364" y="368"/>
                </a:lnTo>
                <a:lnTo>
                  <a:pt x="366" y="368"/>
                </a:lnTo>
                <a:close/>
              </a:path>
            </a:pathLst>
          </a:custGeom>
          <a:solidFill>
            <a:srgbClr val="FFB3B3"/>
          </a:solidFill>
          <a:ln w="3175" cmpd="sng">
            <a:solidFill>
              <a:srgbClr val="808080"/>
            </a:solidFill>
            <a:round/>
            <a:headEnd/>
            <a:tailEnd/>
          </a:ln>
        </p:spPr>
        <p:txBody>
          <a:bodyPr/>
          <a:lstStyle/>
          <a:p>
            <a:endParaRPr lang="en-US" dirty="0"/>
          </a:p>
        </p:txBody>
      </p:sp>
      <p:sp>
        <p:nvSpPr>
          <p:cNvPr id="2088" name="Freeform 1087"/>
          <p:cNvSpPr>
            <a:spLocks/>
          </p:cNvSpPr>
          <p:nvPr/>
        </p:nvSpPr>
        <p:spPr bwMode="auto">
          <a:xfrm>
            <a:off x="8031163" y="3740151"/>
            <a:ext cx="800100" cy="568325"/>
          </a:xfrm>
          <a:custGeom>
            <a:avLst/>
            <a:gdLst>
              <a:gd name="T0" fmla="*/ 2147483647 w 504"/>
              <a:gd name="T1" fmla="*/ 2147483647 h 358"/>
              <a:gd name="T2" fmla="*/ 2147483647 w 504"/>
              <a:gd name="T3" fmla="*/ 2147483647 h 358"/>
              <a:gd name="T4" fmla="*/ 2147483647 w 504"/>
              <a:gd name="T5" fmla="*/ 2147483647 h 358"/>
              <a:gd name="T6" fmla="*/ 2147483647 w 504"/>
              <a:gd name="T7" fmla="*/ 2147483647 h 358"/>
              <a:gd name="T8" fmla="*/ 2147483647 w 504"/>
              <a:gd name="T9" fmla="*/ 2147483647 h 358"/>
              <a:gd name="T10" fmla="*/ 2147483647 w 504"/>
              <a:gd name="T11" fmla="*/ 2147483647 h 358"/>
              <a:gd name="T12" fmla="*/ 2147483647 w 504"/>
              <a:gd name="T13" fmla="*/ 2147483647 h 358"/>
              <a:gd name="T14" fmla="*/ 2147483647 w 504"/>
              <a:gd name="T15" fmla="*/ 2147483647 h 358"/>
              <a:gd name="T16" fmla="*/ 2147483647 w 504"/>
              <a:gd name="T17" fmla="*/ 2147483647 h 358"/>
              <a:gd name="T18" fmla="*/ 2147483647 w 504"/>
              <a:gd name="T19" fmla="*/ 2147483647 h 358"/>
              <a:gd name="T20" fmla="*/ 2147483647 w 504"/>
              <a:gd name="T21" fmla="*/ 2147483647 h 358"/>
              <a:gd name="T22" fmla="*/ 2147483647 w 504"/>
              <a:gd name="T23" fmla="*/ 2147483647 h 358"/>
              <a:gd name="T24" fmla="*/ 2147483647 w 504"/>
              <a:gd name="T25" fmla="*/ 2147483647 h 358"/>
              <a:gd name="T26" fmla="*/ 2147483647 w 504"/>
              <a:gd name="T27" fmla="*/ 2147483647 h 358"/>
              <a:gd name="T28" fmla="*/ 2147483647 w 504"/>
              <a:gd name="T29" fmla="*/ 2147483647 h 358"/>
              <a:gd name="T30" fmla="*/ 2147483647 w 504"/>
              <a:gd name="T31" fmla="*/ 2147483647 h 358"/>
              <a:gd name="T32" fmla="*/ 2147483647 w 504"/>
              <a:gd name="T33" fmla="*/ 2147483647 h 358"/>
              <a:gd name="T34" fmla="*/ 2147483647 w 504"/>
              <a:gd name="T35" fmla="*/ 2147483647 h 358"/>
              <a:gd name="T36" fmla="*/ 2147483647 w 504"/>
              <a:gd name="T37" fmla="*/ 2147483647 h 358"/>
              <a:gd name="T38" fmla="*/ 2147483647 w 504"/>
              <a:gd name="T39" fmla="*/ 2147483647 h 358"/>
              <a:gd name="T40" fmla="*/ 2147483647 w 504"/>
              <a:gd name="T41" fmla="*/ 2147483647 h 358"/>
              <a:gd name="T42" fmla="*/ 2147483647 w 504"/>
              <a:gd name="T43" fmla="*/ 2147483647 h 358"/>
              <a:gd name="T44" fmla="*/ 2147483647 w 504"/>
              <a:gd name="T45" fmla="*/ 2147483647 h 358"/>
              <a:gd name="T46" fmla="*/ 2147483647 w 504"/>
              <a:gd name="T47" fmla="*/ 2147483647 h 358"/>
              <a:gd name="T48" fmla="*/ 2147483647 w 504"/>
              <a:gd name="T49" fmla="*/ 2147483647 h 358"/>
              <a:gd name="T50" fmla="*/ 2147483647 w 504"/>
              <a:gd name="T51" fmla="*/ 2147483647 h 358"/>
              <a:gd name="T52" fmla="*/ 2147483647 w 504"/>
              <a:gd name="T53" fmla="*/ 2147483647 h 358"/>
              <a:gd name="T54" fmla="*/ 2147483647 w 504"/>
              <a:gd name="T55" fmla="*/ 2147483647 h 358"/>
              <a:gd name="T56" fmla="*/ 2147483647 w 504"/>
              <a:gd name="T57" fmla="*/ 2147483647 h 358"/>
              <a:gd name="T58" fmla="*/ 2147483647 w 504"/>
              <a:gd name="T59" fmla="*/ 2147483647 h 358"/>
              <a:gd name="T60" fmla="*/ 2147483647 w 504"/>
              <a:gd name="T61" fmla="*/ 2147483647 h 358"/>
              <a:gd name="T62" fmla="*/ 2147483647 w 504"/>
              <a:gd name="T63" fmla="*/ 2147483647 h 358"/>
              <a:gd name="T64" fmla="*/ 2147483647 w 504"/>
              <a:gd name="T65" fmla="*/ 2147483647 h 358"/>
              <a:gd name="T66" fmla="*/ 2147483647 w 504"/>
              <a:gd name="T67" fmla="*/ 2147483647 h 358"/>
              <a:gd name="T68" fmla="*/ 2147483647 w 504"/>
              <a:gd name="T69" fmla="*/ 2147483647 h 358"/>
              <a:gd name="T70" fmla="*/ 2147483647 w 504"/>
              <a:gd name="T71" fmla="*/ 2147483647 h 358"/>
              <a:gd name="T72" fmla="*/ 2147483647 w 504"/>
              <a:gd name="T73" fmla="*/ 2147483647 h 358"/>
              <a:gd name="T74" fmla="*/ 2147483647 w 504"/>
              <a:gd name="T75" fmla="*/ 2147483647 h 358"/>
              <a:gd name="T76" fmla="*/ 2147483647 w 504"/>
              <a:gd name="T77" fmla="*/ 2147483647 h 358"/>
              <a:gd name="T78" fmla="*/ 2147483647 w 504"/>
              <a:gd name="T79" fmla="*/ 2147483647 h 358"/>
              <a:gd name="T80" fmla="*/ 2147483647 w 504"/>
              <a:gd name="T81" fmla="*/ 2147483647 h 358"/>
              <a:gd name="T82" fmla="*/ 2147483647 w 504"/>
              <a:gd name="T83" fmla="*/ 2147483647 h 358"/>
              <a:gd name="T84" fmla="*/ 2147483647 w 504"/>
              <a:gd name="T85" fmla="*/ 2147483647 h 358"/>
              <a:gd name="T86" fmla="*/ 2147483647 w 504"/>
              <a:gd name="T87" fmla="*/ 2147483647 h 358"/>
              <a:gd name="T88" fmla="*/ 2147483647 w 504"/>
              <a:gd name="T89" fmla="*/ 2147483647 h 358"/>
              <a:gd name="T90" fmla="*/ 2147483647 w 504"/>
              <a:gd name="T91" fmla="*/ 2147483647 h 358"/>
              <a:gd name="T92" fmla="*/ 2147483647 w 504"/>
              <a:gd name="T93" fmla="*/ 2147483647 h 358"/>
              <a:gd name="T94" fmla="*/ 2147483647 w 504"/>
              <a:gd name="T95" fmla="*/ 2147483647 h 358"/>
              <a:gd name="T96" fmla="*/ 2147483647 w 504"/>
              <a:gd name="T97" fmla="*/ 2147483647 h 358"/>
              <a:gd name="T98" fmla="*/ 2147483647 w 504"/>
              <a:gd name="T99" fmla="*/ 2147483647 h 3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04" h="358">
                <a:moveTo>
                  <a:pt x="348" y="298"/>
                </a:moveTo>
                <a:lnTo>
                  <a:pt x="344" y="296"/>
                </a:lnTo>
                <a:lnTo>
                  <a:pt x="332" y="294"/>
                </a:lnTo>
                <a:lnTo>
                  <a:pt x="326" y="296"/>
                </a:lnTo>
                <a:lnTo>
                  <a:pt x="320" y="296"/>
                </a:lnTo>
                <a:lnTo>
                  <a:pt x="318" y="298"/>
                </a:lnTo>
                <a:lnTo>
                  <a:pt x="332" y="298"/>
                </a:lnTo>
                <a:lnTo>
                  <a:pt x="334" y="298"/>
                </a:lnTo>
                <a:lnTo>
                  <a:pt x="340" y="298"/>
                </a:lnTo>
                <a:lnTo>
                  <a:pt x="346" y="306"/>
                </a:lnTo>
                <a:lnTo>
                  <a:pt x="346" y="312"/>
                </a:lnTo>
                <a:lnTo>
                  <a:pt x="344" y="316"/>
                </a:lnTo>
                <a:lnTo>
                  <a:pt x="338" y="322"/>
                </a:lnTo>
                <a:lnTo>
                  <a:pt x="334" y="324"/>
                </a:lnTo>
                <a:lnTo>
                  <a:pt x="328" y="326"/>
                </a:lnTo>
                <a:lnTo>
                  <a:pt x="326" y="322"/>
                </a:lnTo>
                <a:lnTo>
                  <a:pt x="326" y="316"/>
                </a:lnTo>
                <a:lnTo>
                  <a:pt x="322" y="308"/>
                </a:lnTo>
                <a:lnTo>
                  <a:pt x="320" y="304"/>
                </a:lnTo>
                <a:lnTo>
                  <a:pt x="320" y="310"/>
                </a:lnTo>
                <a:lnTo>
                  <a:pt x="322" y="318"/>
                </a:lnTo>
                <a:lnTo>
                  <a:pt x="320" y="320"/>
                </a:lnTo>
                <a:lnTo>
                  <a:pt x="312" y="316"/>
                </a:lnTo>
                <a:lnTo>
                  <a:pt x="308" y="306"/>
                </a:lnTo>
                <a:lnTo>
                  <a:pt x="306" y="302"/>
                </a:lnTo>
                <a:lnTo>
                  <a:pt x="302" y="298"/>
                </a:lnTo>
                <a:lnTo>
                  <a:pt x="304" y="306"/>
                </a:lnTo>
                <a:lnTo>
                  <a:pt x="306" y="310"/>
                </a:lnTo>
                <a:lnTo>
                  <a:pt x="312" y="322"/>
                </a:lnTo>
                <a:lnTo>
                  <a:pt x="314" y="326"/>
                </a:lnTo>
                <a:lnTo>
                  <a:pt x="318" y="328"/>
                </a:lnTo>
                <a:lnTo>
                  <a:pt x="320" y="328"/>
                </a:lnTo>
                <a:lnTo>
                  <a:pt x="326" y="332"/>
                </a:lnTo>
                <a:lnTo>
                  <a:pt x="322" y="340"/>
                </a:lnTo>
                <a:lnTo>
                  <a:pt x="312" y="346"/>
                </a:lnTo>
                <a:lnTo>
                  <a:pt x="312" y="340"/>
                </a:lnTo>
                <a:lnTo>
                  <a:pt x="310" y="340"/>
                </a:lnTo>
                <a:lnTo>
                  <a:pt x="306" y="352"/>
                </a:lnTo>
                <a:lnTo>
                  <a:pt x="306" y="356"/>
                </a:lnTo>
                <a:lnTo>
                  <a:pt x="306" y="358"/>
                </a:lnTo>
                <a:lnTo>
                  <a:pt x="292" y="352"/>
                </a:lnTo>
                <a:lnTo>
                  <a:pt x="290" y="352"/>
                </a:lnTo>
                <a:lnTo>
                  <a:pt x="286" y="354"/>
                </a:lnTo>
                <a:lnTo>
                  <a:pt x="278" y="350"/>
                </a:lnTo>
                <a:lnTo>
                  <a:pt x="276" y="342"/>
                </a:lnTo>
                <a:lnTo>
                  <a:pt x="274" y="334"/>
                </a:lnTo>
                <a:lnTo>
                  <a:pt x="272" y="324"/>
                </a:lnTo>
                <a:lnTo>
                  <a:pt x="266" y="312"/>
                </a:lnTo>
                <a:lnTo>
                  <a:pt x="260" y="304"/>
                </a:lnTo>
                <a:lnTo>
                  <a:pt x="252" y="302"/>
                </a:lnTo>
                <a:lnTo>
                  <a:pt x="246" y="302"/>
                </a:lnTo>
                <a:lnTo>
                  <a:pt x="242" y="298"/>
                </a:lnTo>
                <a:lnTo>
                  <a:pt x="240" y="298"/>
                </a:lnTo>
                <a:lnTo>
                  <a:pt x="238" y="288"/>
                </a:lnTo>
                <a:lnTo>
                  <a:pt x="238" y="282"/>
                </a:lnTo>
                <a:lnTo>
                  <a:pt x="224" y="254"/>
                </a:lnTo>
                <a:lnTo>
                  <a:pt x="220" y="250"/>
                </a:lnTo>
                <a:lnTo>
                  <a:pt x="208" y="246"/>
                </a:lnTo>
                <a:lnTo>
                  <a:pt x="202" y="244"/>
                </a:lnTo>
                <a:lnTo>
                  <a:pt x="200" y="244"/>
                </a:lnTo>
                <a:lnTo>
                  <a:pt x="196" y="242"/>
                </a:lnTo>
                <a:lnTo>
                  <a:pt x="192" y="240"/>
                </a:lnTo>
                <a:lnTo>
                  <a:pt x="182" y="232"/>
                </a:lnTo>
                <a:lnTo>
                  <a:pt x="176" y="224"/>
                </a:lnTo>
                <a:lnTo>
                  <a:pt x="170" y="216"/>
                </a:lnTo>
                <a:lnTo>
                  <a:pt x="170" y="212"/>
                </a:lnTo>
                <a:lnTo>
                  <a:pt x="170" y="208"/>
                </a:lnTo>
                <a:lnTo>
                  <a:pt x="156" y="198"/>
                </a:lnTo>
                <a:lnTo>
                  <a:pt x="154" y="196"/>
                </a:lnTo>
                <a:lnTo>
                  <a:pt x="148" y="194"/>
                </a:lnTo>
                <a:lnTo>
                  <a:pt x="146" y="196"/>
                </a:lnTo>
                <a:lnTo>
                  <a:pt x="138" y="192"/>
                </a:lnTo>
                <a:lnTo>
                  <a:pt x="136" y="186"/>
                </a:lnTo>
                <a:lnTo>
                  <a:pt x="134" y="182"/>
                </a:lnTo>
                <a:lnTo>
                  <a:pt x="130" y="178"/>
                </a:lnTo>
                <a:lnTo>
                  <a:pt x="128" y="176"/>
                </a:lnTo>
                <a:lnTo>
                  <a:pt x="124" y="174"/>
                </a:lnTo>
                <a:lnTo>
                  <a:pt x="122" y="172"/>
                </a:lnTo>
                <a:lnTo>
                  <a:pt x="118" y="170"/>
                </a:lnTo>
                <a:lnTo>
                  <a:pt x="114" y="168"/>
                </a:lnTo>
                <a:lnTo>
                  <a:pt x="112" y="168"/>
                </a:lnTo>
                <a:lnTo>
                  <a:pt x="108" y="166"/>
                </a:lnTo>
                <a:lnTo>
                  <a:pt x="96" y="160"/>
                </a:lnTo>
                <a:lnTo>
                  <a:pt x="86" y="148"/>
                </a:lnTo>
                <a:lnTo>
                  <a:pt x="84" y="144"/>
                </a:lnTo>
                <a:lnTo>
                  <a:pt x="82" y="142"/>
                </a:lnTo>
                <a:lnTo>
                  <a:pt x="80" y="140"/>
                </a:lnTo>
                <a:lnTo>
                  <a:pt x="76" y="140"/>
                </a:lnTo>
                <a:lnTo>
                  <a:pt x="74" y="138"/>
                </a:lnTo>
                <a:lnTo>
                  <a:pt x="72" y="132"/>
                </a:lnTo>
                <a:lnTo>
                  <a:pt x="66" y="122"/>
                </a:lnTo>
                <a:lnTo>
                  <a:pt x="54" y="106"/>
                </a:lnTo>
                <a:lnTo>
                  <a:pt x="52" y="104"/>
                </a:lnTo>
                <a:lnTo>
                  <a:pt x="46" y="104"/>
                </a:lnTo>
                <a:lnTo>
                  <a:pt x="40" y="106"/>
                </a:lnTo>
                <a:lnTo>
                  <a:pt x="38" y="104"/>
                </a:lnTo>
                <a:lnTo>
                  <a:pt x="6" y="88"/>
                </a:lnTo>
                <a:lnTo>
                  <a:pt x="0" y="84"/>
                </a:lnTo>
                <a:lnTo>
                  <a:pt x="4" y="72"/>
                </a:lnTo>
                <a:lnTo>
                  <a:pt x="10" y="62"/>
                </a:lnTo>
                <a:lnTo>
                  <a:pt x="14" y="58"/>
                </a:lnTo>
                <a:lnTo>
                  <a:pt x="16" y="56"/>
                </a:lnTo>
                <a:lnTo>
                  <a:pt x="20" y="56"/>
                </a:lnTo>
                <a:lnTo>
                  <a:pt x="22" y="48"/>
                </a:lnTo>
                <a:lnTo>
                  <a:pt x="22" y="46"/>
                </a:lnTo>
                <a:lnTo>
                  <a:pt x="24" y="44"/>
                </a:lnTo>
                <a:lnTo>
                  <a:pt x="32" y="42"/>
                </a:lnTo>
                <a:lnTo>
                  <a:pt x="48" y="34"/>
                </a:lnTo>
                <a:lnTo>
                  <a:pt x="52" y="32"/>
                </a:lnTo>
                <a:lnTo>
                  <a:pt x="70" y="22"/>
                </a:lnTo>
                <a:lnTo>
                  <a:pt x="90" y="12"/>
                </a:lnTo>
                <a:lnTo>
                  <a:pt x="102" y="12"/>
                </a:lnTo>
                <a:lnTo>
                  <a:pt x="138" y="8"/>
                </a:lnTo>
                <a:lnTo>
                  <a:pt x="148" y="6"/>
                </a:lnTo>
                <a:lnTo>
                  <a:pt x="170" y="4"/>
                </a:lnTo>
                <a:lnTo>
                  <a:pt x="188" y="2"/>
                </a:lnTo>
                <a:lnTo>
                  <a:pt x="224" y="0"/>
                </a:lnTo>
                <a:lnTo>
                  <a:pt x="240" y="2"/>
                </a:lnTo>
                <a:lnTo>
                  <a:pt x="242" y="6"/>
                </a:lnTo>
                <a:lnTo>
                  <a:pt x="256" y="18"/>
                </a:lnTo>
                <a:lnTo>
                  <a:pt x="256" y="22"/>
                </a:lnTo>
                <a:lnTo>
                  <a:pt x="258" y="28"/>
                </a:lnTo>
                <a:lnTo>
                  <a:pt x="258" y="32"/>
                </a:lnTo>
                <a:lnTo>
                  <a:pt x="266" y="32"/>
                </a:lnTo>
                <a:lnTo>
                  <a:pt x="276" y="30"/>
                </a:lnTo>
                <a:lnTo>
                  <a:pt x="284" y="28"/>
                </a:lnTo>
                <a:lnTo>
                  <a:pt x="300" y="26"/>
                </a:lnTo>
                <a:lnTo>
                  <a:pt x="308" y="26"/>
                </a:lnTo>
                <a:lnTo>
                  <a:pt x="316" y="24"/>
                </a:lnTo>
                <a:lnTo>
                  <a:pt x="368" y="16"/>
                </a:lnTo>
                <a:lnTo>
                  <a:pt x="372" y="16"/>
                </a:lnTo>
                <a:lnTo>
                  <a:pt x="376" y="20"/>
                </a:lnTo>
                <a:lnTo>
                  <a:pt x="390" y="26"/>
                </a:lnTo>
                <a:lnTo>
                  <a:pt x="426" y="52"/>
                </a:lnTo>
                <a:lnTo>
                  <a:pt x="438" y="60"/>
                </a:lnTo>
                <a:lnTo>
                  <a:pt x="448" y="64"/>
                </a:lnTo>
                <a:lnTo>
                  <a:pt x="470" y="80"/>
                </a:lnTo>
                <a:lnTo>
                  <a:pt x="482" y="88"/>
                </a:lnTo>
                <a:lnTo>
                  <a:pt x="486" y="92"/>
                </a:lnTo>
                <a:lnTo>
                  <a:pt x="490" y="94"/>
                </a:lnTo>
                <a:lnTo>
                  <a:pt x="504" y="102"/>
                </a:lnTo>
                <a:lnTo>
                  <a:pt x="504" y="104"/>
                </a:lnTo>
                <a:lnTo>
                  <a:pt x="502" y="104"/>
                </a:lnTo>
                <a:lnTo>
                  <a:pt x="482" y="124"/>
                </a:lnTo>
                <a:lnTo>
                  <a:pt x="480" y="128"/>
                </a:lnTo>
                <a:lnTo>
                  <a:pt x="478" y="130"/>
                </a:lnTo>
                <a:lnTo>
                  <a:pt x="476" y="134"/>
                </a:lnTo>
                <a:lnTo>
                  <a:pt x="474" y="138"/>
                </a:lnTo>
                <a:lnTo>
                  <a:pt x="470" y="144"/>
                </a:lnTo>
                <a:lnTo>
                  <a:pt x="458" y="166"/>
                </a:lnTo>
                <a:lnTo>
                  <a:pt x="458" y="170"/>
                </a:lnTo>
                <a:lnTo>
                  <a:pt x="458" y="178"/>
                </a:lnTo>
                <a:lnTo>
                  <a:pt x="456" y="184"/>
                </a:lnTo>
                <a:lnTo>
                  <a:pt x="448" y="180"/>
                </a:lnTo>
                <a:lnTo>
                  <a:pt x="448" y="178"/>
                </a:lnTo>
                <a:lnTo>
                  <a:pt x="448" y="172"/>
                </a:lnTo>
                <a:lnTo>
                  <a:pt x="452" y="166"/>
                </a:lnTo>
                <a:lnTo>
                  <a:pt x="448" y="168"/>
                </a:lnTo>
                <a:lnTo>
                  <a:pt x="446" y="174"/>
                </a:lnTo>
                <a:lnTo>
                  <a:pt x="444" y="180"/>
                </a:lnTo>
                <a:lnTo>
                  <a:pt x="444" y="182"/>
                </a:lnTo>
                <a:lnTo>
                  <a:pt x="446" y="184"/>
                </a:lnTo>
                <a:lnTo>
                  <a:pt x="446" y="186"/>
                </a:lnTo>
                <a:lnTo>
                  <a:pt x="450" y="188"/>
                </a:lnTo>
                <a:lnTo>
                  <a:pt x="454" y="188"/>
                </a:lnTo>
                <a:lnTo>
                  <a:pt x="456" y="194"/>
                </a:lnTo>
                <a:lnTo>
                  <a:pt x="458" y="196"/>
                </a:lnTo>
                <a:lnTo>
                  <a:pt x="454" y="200"/>
                </a:lnTo>
                <a:lnTo>
                  <a:pt x="448" y="206"/>
                </a:lnTo>
                <a:lnTo>
                  <a:pt x="444" y="208"/>
                </a:lnTo>
                <a:lnTo>
                  <a:pt x="442" y="212"/>
                </a:lnTo>
                <a:lnTo>
                  <a:pt x="442" y="218"/>
                </a:lnTo>
                <a:lnTo>
                  <a:pt x="436" y="220"/>
                </a:lnTo>
                <a:lnTo>
                  <a:pt x="430" y="220"/>
                </a:lnTo>
                <a:lnTo>
                  <a:pt x="426" y="218"/>
                </a:lnTo>
                <a:lnTo>
                  <a:pt x="422" y="220"/>
                </a:lnTo>
                <a:lnTo>
                  <a:pt x="420" y="224"/>
                </a:lnTo>
                <a:lnTo>
                  <a:pt x="418" y="230"/>
                </a:lnTo>
                <a:lnTo>
                  <a:pt x="420" y="232"/>
                </a:lnTo>
                <a:lnTo>
                  <a:pt x="410" y="248"/>
                </a:lnTo>
                <a:lnTo>
                  <a:pt x="406" y="252"/>
                </a:lnTo>
                <a:lnTo>
                  <a:pt x="402" y="254"/>
                </a:lnTo>
                <a:lnTo>
                  <a:pt x="398" y="254"/>
                </a:lnTo>
                <a:lnTo>
                  <a:pt x="394" y="252"/>
                </a:lnTo>
                <a:lnTo>
                  <a:pt x="394" y="248"/>
                </a:lnTo>
                <a:lnTo>
                  <a:pt x="394" y="246"/>
                </a:lnTo>
                <a:lnTo>
                  <a:pt x="392" y="244"/>
                </a:lnTo>
                <a:lnTo>
                  <a:pt x="388" y="246"/>
                </a:lnTo>
                <a:lnTo>
                  <a:pt x="386" y="254"/>
                </a:lnTo>
                <a:lnTo>
                  <a:pt x="388" y="256"/>
                </a:lnTo>
                <a:lnTo>
                  <a:pt x="394" y="258"/>
                </a:lnTo>
                <a:lnTo>
                  <a:pt x="396" y="260"/>
                </a:lnTo>
                <a:lnTo>
                  <a:pt x="398" y="262"/>
                </a:lnTo>
                <a:lnTo>
                  <a:pt x="396" y="266"/>
                </a:lnTo>
                <a:lnTo>
                  <a:pt x="394" y="268"/>
                </a:lnTo>
                <a:lnTo>
                  <a:pt x="388" y="274"/>
                </a:lnTo>
                <a:lnTo>
                  <a:pt x="382" y="276"/>
                </a:lnTo>
                <a:lnTo>
                  <a:pt x="366" y="286"/>
                </a:lnTo>
                <a:lnTo>
                  <a:pt x="356" y="296"/>
                </a:lnTo>
                <a:lnTo>
                  <a:pt x="348" y="298"/>
                </a:lnTo>
                <a:close/>
              </a:path>
            </a:pathLst>
          </a:custGeom>
          <a:solidFill>
            <a:srgbClr val="FFB3B3"/>
          </a:solidFill>
          <a:ln w="3175" cmpd="sng">
            <a:solidFill>
              <a:srgbClr val="808080"/>
            </a:solidFill>
            <a:round/>
            <a:headEnd/>
            <a:tailEnd/>
          </a:ln>
        </p:spPr>
        <p:txBody>
          <a:bodyPr/>
          <a:lstStyle/>
          <a:p>
            <a:endParaRPr lang="en-US" dirty="0"/>
          </a:p>
        </p:txBody>
      </p:sp>
      <p:sp>
        <p:nvSpPr>
          <p:cNvPr id="2089" name="Freeform 1088"/>
          <p:cNvSpPr>
            <a:spLocks/>
          </p:cNvSpPr>
          <p:nvPr/>
        </p:nvSpPr>
        <p:spPr bwMode="auto">
          <a:xfrm>
            <a:off x="7243764" y="3863975"/>
            <a:ext cx="612775" cy="920750"/>
          </a:xfrm>
          <a:custGeom>
            <a:avLst/>
            <a:gdLst>
              <a:gd name="T0" fmla="*/ 2147483647 w 386"/>
              <a:gd name="T1" fmla="*/ 2147483647 h 580"/>
              <a:gd name="T2" fmla="*/ 2147483647 w 386"/>
              <a:gd name="T3" fmla="*/ 2147483647 h 580"/>
              <a:gd name="T4" fmla="*/ 2147483647 w 386"/>
              <a:gd name="T5" fmla="*/ 2147483647 h 580"/>
              <a:gd name="T6" fmla="*/ 2147483647 w 386"/>
              <a:gd name="T7" fmla="*/ 2147483647 h 580"/>
              <a:gd name="T8" fmla="*/ 2147483647 w 386"/>
              <a:gd name="T9" fmla="*/ 2147483647 h 580"/>
              <a:gd name="T10" fmla="*/ 2147483647 w 386"/>
              <a:gd name="T11" fmla="*/ 2147483647 h 580"/>
              <a:gd name="T12" fmla="*/ 2147483647 w 386"/>
              <a:gd name="T13" fmla="*/ 2147483647 h 580"/>
              <a:gd name="T14" fmla="*/ 2147483647 w 386"/>
              <a:gd name="T15" fmla="*/ 2147483647 h 580"/>
              <a:gd name="T16" fmla="*/ 2147483647 w 386"/>
              <a:gd name="T17" fmla="*/ 2147483647 h 580"/>
              <a:gd name="T18" fmla="*/ 2147483647 w 386"/>
              <a:gd name="T19" fmla="*/ 2147483647 h 580"/>
              <a:gd name="T20" fmla="*/ 2147483647 w 386"/>
              <a:gd name="T21" fmla="*/ 2147483647 h 580"/>
              <a:gd name="T22" fmla="*/ 2147483647 w 386"/>
              <a:gd name="T23" fmla="*/ 2147483647 h 580"/>
              <a:gd name="T24" fmla="*/ 2147483647 w 386"/>
              <a:gd name="T25" fmla="*/ 2147483647 h 580"/>
              <a:gd name="T26" fmla="*/ 2147483647 w 386"/>
              <a:gd name="T27" fmla="*/ 2147483647 h 580"/>
              <a:gd name="T28" fmla="*/ 2147483647 w 386"/>
              <a:gd name="T29" fmla="*/ 2147483647 h 580"/>
              <a:gd name="T30" fmla="*/ 2147483647 w 386"/>
              <a:gd name="T31" fmla="*/ 2147483647 h 580"/>
              <a:gd name="T32" fmla="*/ 2147483647 w 386"/>
              <a:gd name="T33" fmla="*/ 2147483647 h 580"/>
              <a:gd name="T34" fmla="*/ 2147483647 w 386"/>
              <a:gd name="T35" fmla="*/ 2147483647 h 580"/>
              <a:gd name="T36" fmla="*/ 2147483647 w 386"/>
              <a:gd name="T37" fmla="*/ 2147483647 h 580"/>
              <a:gd name="T38" fmla="*/ 2147483647 w 386"/>
              <a:gd name="T39" fmla="*/ 2147483647 h 580"/>
              <a:gd name="T40" fmla="*/ 2147483647 w 386"/>
              <a:gd name="T41" fmla="*/ 2147483647 h 580"/>
              <a:gd name="T42" fmla="*/ 2147483647 w 386"/>
              <a:gd name="T43" fmla="*/ 2147483647 h 580"/>
              <a:gd name="T44" fmla="*/ 2147483647 w 386"/>
              <a:gd name="T45" fmla="*/ 2147483647 h 580"/>
              <a:gd name="T46" fmla="*/ 2147483647 w 386"/>
              <a:gd name="T47" fmla="*/ 2147483647 h 580"/>
              <a:gd name="T48" fmla="*/ 2147483647 w 386"/>
              <a:gd name="T49" fmla="*/ 2147483647 h 580"/>
              <a:gd name="T50" fmla="*/ 2147483647 w 386"/>
              <a:gd name="T51" fmla="*/ 2147483647 h 580"/>
              <a:gd name="T52" fmla="*/ 2147483647 w 386"/>
              <a:gd name="T53" fmla="*/ 2147483647 h 580"/>
              <a:gd name="T54" fmla="*/ 2147483647 w 386"/>
              <a:gd name="T55" fmla="*/ 2147483647 h 580"/>
              <a:gd name="T56" fmla="*/ 2147483647 w 386"/>
              <a:gd name="T57" fmla="*/ 2147483647 h 580"/>
              <a:gd name="T58" fmla="*/ 2147483647 w 386"/>
              <a:gd name="T59" fmla="*/ 2147483647 h 580"/>
              <a:gd name="T60" fmla="*/ 2147483647 w 386"/>
              <a:gd name="T61" fmla="*/ 2147483647 h 580"/>
              <a:gd name="T62" fmla="*/ 2147483647 w 386"/>
              <a:gd name="T63" fmla="*/ 2147483647 h 580"/>
              <a:gd name="T64" fmla="*/ 2147483647 w 386"/>
              <a:gd name="T65" fmla="*/ 2147483647 h 580"/>
              <a:gd name="T66" fmla="*/ 2147483647 w 386"/>
              <a:gd name="T67" fmla="*/ 2147483647 h 580"/>
              <a:gd name="T68" fmla="*/ 2147483647 w 386"/>
              <a:gd name="T69" fmla="*/ 2147483647 h 580"/>
              <a:gd name="T70" fmla="*/ 2147483647 w 386"/>
              <a:gd name="T71" fmla="*/ 2147483647 h 580"/>
              <a:gd name="T72" fmla="*/ 2147483647 w 386"/>
              <a:gd name="T73" fmla="*/ 2147483647 h 580"/>
              <a:gd name="T74" fmla="*/ 2147483647 w 386"/>
              <a:gd name="T75" fmla="*/ 2147483647 h 580"/>
              <a:gd name="T76" fmla="*/ 2147483647 w 386"/>
              <a:gd name="T77" fmla="*/ 2147483647 h 580"/>
              <a:gd name="T78" fmla="*/ 2147483647 w 386"/>
              <a:gd name="T79" fmla="*/ 2147483647 h 580"/>
              <a:gd name="T80" fmla="*/ 2147483647 w 386"/>
              <a:gd name="T81" fmla="*/ 2147483647 h 580"/>
              <a:gd name="T82" fmla="*/ 2147483647 w 386"/>
              <a:gd name="T83" fmla="*/ 2147483647 h 580"/>
              <a:gd name="T84" fmla="*/ 2147483647 w 386"/>
              <a:gd name="T85" fmla="*/ 2147483647 h 580"/>
              <a:gd name="T86" fmla="*/ 2147483647 w 386"/>
              <a:gd name="T87" fmla="*/ 2147483647 h 580"/>
              <a:gd name="T88" fmla="*/ 2147483647 w 386"/>
              <a:gd name="T89" fmla="*/ 2147483647 h 580"/>
              <a:gd name="T90" fmla="*/ 2147483647 w 386"/>
              <a:gd name="T91" fmla="*/ 2147483647 h 580"/>
              <a:gd name="T92" fmla="*/ 2147483647 w 386"/>
              <a:gd name="T93" fmla="*/ 2147483647 h 580"/>
              <a:gd name="T94" fmla="*/ 2147483647 w 386"/>
              <a:gd name="T95" fmla="*/ 2147483647 h 580"/>
              <a:gd name="T96" fmla="*/ 2147483647 w 386"/>
              <a:gd name="T97" fmla="*/ 2147483647 h 580"/>
              <a:gd name="T98" fmla="*/ 2147483647 w 386"/>
              <a:gd name="T99" fmla="*/ 2147483647 h 580"/>
              <a:gd name="T100" fmla="*/ 2147483647 w 386"/>
              <a:gd name="T101" fmla="*/ 2147483647 h 580"/>
              <a:gd name="T102" fmla="*/ 2147483647 w 386"/>
              <a:gd name="T103" fmla="*/ 2147483647 h 580"/>
              <a:gd name="T104" fmla="*/ 2147483647 w 386"/>
              <a:gd name="T105" fmla="*/ 2147483647 h 580"/>
              <a:gd name="T106" fmla="*/ 2147483647 w 386"/>
              <a:gd name="T107" fmla="*/ 2147483647 h 580"/>
              <a:gd name="T108" fmla="*/ 2147483647 w 386"/>
              <a:gd name="T109" fmla="*/ 2147483647 h 580"/>
              <a:gd name="T110" fmla="*/ 2147483647 w 386"/>
              <a:gd name="T111" fmla="*/ 2147483647 h 580"/>
              <a:gd name="T112" fmla="*/ 0 w 386"/>
              <a:gd name="T113" fmla="*/ 2147483647 h 58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86" h="580">
                <a:moveTo>
                  <a:pt x="0" y="24"/>
                </a:moveTo>
                <a:lnTo>
                  <a:pt x="0" y="22"/>
                </a:lnTo>
                <a:lnTo>
                  <a:pt x="14" y="20"/>
                </a:lnTo>
                <a:lnTo>
                  <a:pt x="20" y="20"/>
                </a:lnTo>
                <a:lnTo>
                  <a:pt x="28" y="20"/>
                </a:lnTo>
                <a:lnTo>
                  <a:pt x="34" y="20"/>
                </a:lnTo>
                <a:lnTo>
                  <a:pt x="40" y="18"/>
                </a:lnTo>
                <a:lnTo>
                  <a:pt x="54" y="18"/>
                </a:lnTo>
                <a:lnTo>
                  <a:pt x="68" y="16"/>
                </a:lnTo>
                <a:lnTo>
                  <a:pt x="76" y="16"/>
                </a:lnTo>
                <a:lnTo>
                  <a:pt x="82" y="16"/>
                </a:lnTo>
                <a:lnTo>
                  <a:pt x="102" y="14"/>
                </a:lnTo>
                <a:lnTo>
                  <a:pt x="110" y="14"/>
                </a:lnTo>
                <a:lnTo>
                  <a:pt x="124" y="14"/>
                </a:lnTo>
                <a:lnTo>
                  <a:pt x="130" y="12"/>
                </a:lnTo>
                <a:lnTo>
                  <a:pt x="134" y="12"/>
                </a:lnTo>
                <a:lnTo>
                  <a:pt x="136" y="12"/>
                </a:lnTo>
                <a:lnTo>
                  <a:pt x="142" y="12"/>
                </a:lnTo>
                <a:lnTo>
                  <a:pt x="148" y="12"/>
                </a:lnTo>
                <a:lnTo>
                  <a:pt x="156" y="10"/>
                </a:lnTo>
                <a:lnTo>
                  <a:pt x="162" y="10"/>
                </a:lnTo>
                <a:lnTo>
                  <a:pt x="166" y="10"/>
                </a:lnTo>
                <a:lnTo>
                  <a:pt x="170" y="8"/>
                </a:lnTo>
                <a:lnTo>
                  <a:pt x="174" y="8"/>
                </a:lnTo>
                <a:lnTo>
                  <a:pt x="178" y="8"/>
                </a:lnTo>
                <a:lnTo>
                  <a:pt x="182" y="8"/>
                </a:lnTo>
                <a:lnTo>
                  <a:pt x="192" y="8"/>
                </a:lnTo>
                <a:lnTo>
                  <a:pt x="200" y="6"/>
                </a:lnTo>
                <a:lnTo>
                  <a:pt x="204" y="6"/>
                </a:lnTo>
                <a:lnTo>
                  <a:pt x="214" y="4"/>
                </a:lnTo>
                <a:lnTo>
                  <a:pt x="218" y="4"/>
                </a:lnTo>
                <a:lnTo>
                  <a:pt x="262" y="0"/>
                </a:lnTo>
                <a:lnTo>
                  <a:pt x="262" y="2"/>
                </a:lnTo>
                <a:lnTo>
                  <a:pt x="264" y="8"/>
                </a:lnTo>
                <a:lnTo>
                  <a:pt x="274" y="38"/>
                </a:lnTo>
                <a:lnTo>
                  <a:pt x="292" y="88"/>
                </a:lnTo>
                <a:lnTo>
                  <a:pt x="292" y="92"/>
                </a:lnTo>
                <a:lnTo>
                  <a:pt x="294" y="102"/>
                </a:lnTo>
                <a:lnTo>
                  <a:pt x="300" y="114"/>
                </a:lnTo>
                <a:lnTo>
                  <a:pt x="314" y="158"/>
                </a:lnTo>
                <a:lnTo>
                  <a:pt x="320" y="182"/>
                </a:lnTo>
                <a:lnTo>
                  <a:pt x="322" y="188"/>
                </a:lnTo>
                <a:lnTo>
                  <a:pt x="324" y="194"/>
                </a:lnTo>
                <a:lnTo>
                  <a:pt x="330" y="220"/>
                </a:lnTo>
                <a:lnTo>
                  <a:pt x="334" y="232"/>
                </a:lnTo>
                <a:lnTo>
                  <a:pt x="338" y="240"/>
                </a:lnTo>
                <a:lnTo>
                  <a:pt x="340" y="244"/>
                </a:lnTo>
                <a:lnTo>
                  <a:pt x="346" y="256"/>
                </a:lnTo>
                <a:lnTo>
                  <a:pt x="348" y="262"/>
                </a:lnTo>
                <a:lnTo>
                  <a:pt x="350" y="266"/>
                </a:lnTo>
                <a:lnTo>
                  <a:pt x="352" y="272"/>
                </a:lnTo>
                <a:lnTo>
                  <a:pt x="354" y="274"/>
                </a:lnTo>
                <a:lnTo>
                  <a:pt x="358" y="276"/>
                </a:lnTo>
                <a:lnTo>
                  <a:pt x="360" y="280"/>
                </a:lnTo>
                <a:lnTo>
                  <a:pt x="362" y="280"/>
                </a:lnTo>
                <a:lnTo>
                  <a:pt x="368" y="292"/>
                </a:lnTo>
                <a:lnTo>
                  <a:pt x="368" y="298"/>
                </a:lnTo>
                <a:lnTo>
                  <a:pt x="372" y="306"/>
                </a:lnTo>
                <a:lnTo>
                  <a:pt x="376" y="308"/>
                </a:lnTo>
                <a:lnTo>
                  <a:pt x="374" y="314"/>
                </a:lnTo>
                <a:lnTo>
                  <a:pt x="370" y="318"/>
                </a:lnTo>
                <a:lnTo>
                  <a:pt x="368" y="320"/>
                </a:lnTo>
                <a:lnTo>
                  <a:pt x="366" y="320"/>
                </a:lnTo>
                <a:lnTo>
                  <a:pt x="362" y="326"/>
                </a:lnTo>
                <a:lnTo>
                  <a:pt x="358" y="354"/>
                </a:lnTo>
                <a:lnTo>
                  <a:pt x="358" y="360"/>
                </a:lnTo>
                <a:lnTo>
                  <a:pt x="358" y="364"/>
                </a:lnTo>
                <a:lnTo>
                  <a:pt x="358" y="368"/>
                </a:lnTo>
                <a:lnTo>
                  <a:pt x="362" y="376"/>
                </a:lnTo>
                <a:lnTo>
                  <a:pt x="362" y="378"/>
                </a:lnTo>
                <a:lnTo>
                  <a:pt x="364" y="382"/>
                </a:lnTo>
                <a:lnTo>
                  <a:pt x="368" y="384"/>
                </a:lnTo>
                <a:lnTo>
                  <a:pt x="370" y="386"/>
                </a:lnTo>
                <a:lnTo>
                  <a:pt x="372" y="396"/>
                </a:lnTo>
                <a:lnTo>
                  <a:pt x="370" y="418"/>
                </a:lnTo>
                <a:lnTo>
                  <a:pt x="368" y="426"/>
                </a:lnTo>
                <a:lnTo>
                  <a:pt x="372" y="438"/>
                </a:lnTo>
                <a:lnTo>
                  <a:pt x="376" y="440"/>
                </a:lnTo>
                <a:lnTo>
                  <a:pt x="380" y="444"/>
                </a:lnTo>
                <a:lnTo>
                  <a:pt x="382" y="448"/>
                </a:lnTo>
                <a:lnTo>
                  <a:pt x="386" y="456"/>
                </a:lnTo>
                <a:lnTo>
                  <a:pt x="384" y="458"/>
                </a:lnTo>
                <a:lnTo>
                  <a:pt x="382" y="458"/>
                </a:lnTo>
                <a:lnTo>
                  <a:pt x="358" y="460"/>
                </a:lnTo>
                <a:lnTo>
                  <a:pt x="350" y="462"/>
                </a:lnTo>
                <a:lnTo>
                  <a:pt x="334" y="464"/>
                </a:lnTo>
                <a:lnTo>
                  <a:pt x="320" y="464"/>
                </a:lnTo>
                <a:lnTo>
                  <a:pt x="308" y="466"/>
                </a:lnTo>
                <a:lnTo>
                  <a:pt x="288" y="468"/>
                </a:lnTo>
                <a:lnTo>
                  <a:pt x="230" y="474"/>
                </a:lnTo>
                <a:lnTo>
                  <a:pt x="204" y="476"/>
                </a:lnTo>
                <a:lnTo>
                  <a:pt x="190" y="478"/>
                </a:lnTo>
                <a:lnTo>
                  <a:pt x="166" y="480"/>
                </a:lnTo>
                <a:lnTo>
                  <a:pt x="156" y="480"/>
                </a:lnTo>
                <a:lnTo>
                  <a:pt x="144" y="482"/>
                </a:lnTo>
                <a:lnTo>
                  <a:pt x="138" y="482"/>
                </a:lnTo>
                <a:lnTo>
                  <a:pt x="132" y="484"/>
                </a:lnTo>
                <a:lnTo>
                  <a:pt x="116" y="484"/>
                </a:lnTo>
                <a:lnTo>
                  <a:pt x="110" y="484"/>
                </a:lnTo>
                <a:lnTo>
                  <a:pt x="106" y="486"/>
                </a:lnTo>
                <a:lnTo>
                  <a:pt x="104" y="502"/>
                </a:lnTo>
                <a:lnTo>
                  <a:pt x="116" y="516"/>
                </a:lnTo>
                <a:lnTo>
                  <a:pt x="120" y="516"/>
                </a:lnTo>
                <a:lnTo>
                  <a:pt x="122" y="518"/>
                </a:lnTo>
                <a:lnTo>
                  <a:pt x="126" y="520"/>
                </a:lnTo>
                <a:lnTo>
                  <a:pt x="130" y="522"/>
                </a:lnTo>
                <a:lnTo>
                  <a:pt x="132" y="524"/>
                </a:lnTo>
                <a:lnTo>
                  <a:pt x="132" y="526"/>
                </a:lnTo>
                <a:lnTo>
                  <a:pt x="132" y="530"/>
                </a:lnTo>
                <a:lnTo>
                  <a:pt x="130" y="534"/>
                </a:lnTo>
                <a:lnTo>
                  <a:pt x="128" y="536"/>
                </a:lnTo>
                <a:lnTo>
                  <a:pt x="128" y="540"/>
                </a:lnTo>
                <a:lnTo>
                  <a:pt x="132" y="546"/>
                </a:lnTo>
                <a:lnTo>
                  <a:pt x="134" y="548"/>
                </a:lnTo>
                <a:lnTo>
                  <a:pt x="132" y="552"/>
                </a:lnTo>
                <a:lnTo>
                  <a:pt x="128" y="560"/>
                </a:lnTo>
                <a:lnTo>
                  <a:pt x="118" y="570"/>
                </a:lnTo>
                <a:lnTo>
                  <a:pt x="108" y="574"/>
                </a:lnTo>
                <a:lnTo>
                  <a:pt x="100" y="576"/>
                </a:lnTo>
                <a:lnTo>
                  <a:pt x="96" y="578"/>
                </a:lnTo>
                <a:lnTo>
                  <a:pt x="70" y="580"/>
                </a:lnTo>
                <a:lnTo>
                  <a:pt x="76" y="576"/>
                </a:lnTo>
                <a:lnTo>
                  <a:pt x="80" y="576"/>
                </a:lnTo>
                <a:lnTo>
                  <a:pt x="84" y="578"/>
                </a:lnTo>
                <a:lnTo>
                  <a:pt x="96" y="574"/>
                </a:lnTo>
                <a:lnTo>
                  <a:pt x="98" y="570"/>
                </a:lnTo>
                <a:lnTo>
                  <a:pt x="96" y="570"/>
                </a:lnTo>
                <a:lnTo>
                  <a:pt x="88" y="562"/>
                </a:lnTo>
                <a:lnTo>
                  <a:pt x="84" y="560"/>
                </a:lnTo>
                <a:lnTo>
                  <a:pt x="80" y="558"/>
                </a:lnTo>
                <a:lnTo>
                  <a:pt x="76" y="548"/>
                </a:lnTo>
                <a:lnTo>
                  <a:pt x="78" y="544"/>
                </a:lnTo>
                <a:lnTo>
                  <a:pt x="78" y="540"/>
                </a:lnTo>
                <a:lnTo>
                  <a:pt x="76" y="536"/>
                </a:lnTo>
                <a:lnTo>
                  <a:pt x="74" y="530"/>
                </a:lnTo>
                <a:lnTo>
                  <a:pt x="72" y="528"/>
                </a:lnTo>
                <a:lnTo>
                  <a:pt x="64" y="524"/>
                </a:lnTo>
                <a:lnTo>
                  <a:pt x="60" y="540"/>
                </a:lnTo>
                <a:lnTo>
                  <a:pt x="58" y="548"/>
                </a:lnTo>
                <a:lnTo>
                  <a:pt x="58" y="552"/>
                </a:lnTo>
                <a:lnTo>
                  <a:pt x="58" y="560"/>
                </a:lnTo>
                <a:lnTo>
                  <a:pt x="58" y="564"/>
                </a:lnTo>
                <a:lnTo>
                  <a:pt x="56" y="570"/>
                </a:lnTo>
                <a:lnTo>
                  <a:pt x="48" y="570"/>
                </a:lnTo>
                <a:lnTo>
                  <a:pt x="48" y="566"/>
                </a:lnTo>
                <a:lnTo>
                  <a:pt x="32" y="562"/>
                </a:lnTo>
                <a:lnTo>
                  <a:pt x="26" y="564"/>
                </a:lnTo>
                <a:lnTo>
                  <a:pt x="26" y="556"/>
                </a:lnTo>
                <a:lnTo>
                  <a:pt x="22" y="534"/>
                </a:lnTo>
                <a:lnTo>
                  <a:pt x="14" y="478"/>
                </a:lnTo>
                <a:lnTo>
                  <a:pt x="12" y="466"/>
                </a:lnTo>
                <a:lnTo>
                  <a:pt x="12" y="460"/>
                </a:lnTo>
                <a:lnTo>
                  <a:pt x="8" y="444"/>
                </a:lnTo>
                <a:lnTo>
                  <a:pt x="4" y="406"/>
                </a:lnTo>
                <a:lnTo>
                  <a:pt x="2" y="388"/>
                </a:lnTo>
                <a:lnTo>
                  <a:pt x="2" y="370"/>
                </a:lnTo>
                <a:lnTo>
                  <a:pt x="2" y="352"/>
                </a:lnTo>
                <a:lnTo>
                  <a:pt x="6" y="240"/>
                </a:lnTo>
                <a:lnTo>
                  <a:pt x="6" y="194"/>
                </a:lnTo>
                <a:lnTo>
                  <a:pt x="6" y="176"/>
                </a:lnTo>
                <a:lnTo>
                  <a:pt x="8" y="142"/>
                </a:lnTo>
                <a:lnTo>
                  <a:pt x="8" y="114"/>
                </a:lnTo>
                <a:lnTo>
                  <a:pt x="10" y="92"/>
                </a:lnTo>
                <a:lnTo>
                  <a:pt x="10" y="74"/>
                </a:lnTo>
                <a:lnTo>
                  <a:pt x="10" y="68"/>
                </a:lnTo>
                <a:lnTo>
                  <a:pt x="10" y="58"/>
                </a:lnTo>
                <a:lnTo>
                  <a:pt x="10" y="52"/>
                </a:lnTo>
                <a:lnTo>
                  <a:pt x="10" y="34"/>
                </a:lnTo>
                <a:lnTo>
                  <a:pt x="6" y="32"/>
                </a:lnTo>
                <a:lnTo>
                  <a:pt x="4" y="30"/>
                </a:lnTo>
                <a:lnTo>
                  <a:pt x="0" y="24"/>
                </a:lnTo>
                <a:close/>
              </a:path>
            </a:pathLst>
          </a:custGeom>
          <a:solidFill>
            <a:srgbClr val="FFB3B3"/>
          </a:solidFill>
          <a:ln w="3175" cmpd="sng">
            <a:solidFill>
              <a:srgbClr val="808080"/>
            </a:solidFill>
            <a:round/>
            <a:headEnd/>
            <a:tailEnd/>
          </a:ln>
        </p:spPr>
        <p:txBody>
          <a:bodyPr/>
          <a:lstStyle/>
          <a:p>
            <a:endParaRPr lang="en-US" dirty="0"/>
          </a:p>
        </p:txBody>
      </p:sp>
      <p:sp>
        <p:nvSpPr>
          <p:cNvPr id="2090" name="Freeform 1089"/>
          <p:cNvSpPr>
            <a:spLocks/>
          </p:cNvSpPr>
          <p:nvPr/>
        </p:nvSpPr>
        <p:spPr bwMode="auto">
          <a:xfrm>
            <a:off x="6716714" y="3902076"/>
            <a:ext cx="568325" cy="911225"/>
          </a:xfrm>
          <a:custGeom>
            <a:avLst/>
            <a:gdLst>
              <a:gd name="T0" fmla="*/ 2147483647 w 358"/>
              <a:gd name="T1" fmla="*/ 2147483647 h 574"/>
              <a:gd name="T2" fmla="*/ 2147483647 w 358"/>
              <a:gd name="T3" fmla="*/ 2147483647 h 574"/>
              <a:gd name="T4" fmla="*/ 2147483647 w 358"/>
              <a:gd name="T5" fmla="*/ 2147483647 h 574"/>
              <a:gd name="T6" fmla="*/ 2147483647 w 358"/>
              <a:gd name="T7" fmla="*/ 2147483647 h 574"/>
              <a:gd name="T8" fmla="*/ 2147483647 w 358"/>
              <a:gd name="T9" fmla="*/ 2147483647 h 574"/>
              <a:gd name="T10" fmla="*/ 2147483647 w 358"/>
              <a:gd name="T11" fmla="*/ 2147483647 h 574"/>
              <a:gd name="T12" fmla="*/ 2147483647 w 358"/>
              <a:gd name="T13" fmla="*/ 2147483647 h 574"/>
              <a:gd name="T14" fmla="*/ 2147483647 w 358"/>
              <a:gd name="T15" fmla="*/ 2147483647 h 574"/>
              <a:gd name="T16" fmla="*/ 2147483647 w 358"/>
              <a:gd name="T17" fmla="*/ 2147483647 h 574"/>
              <a:gd name="T18" fmla="*/ 2147483647 w 358"/>
              <a:gd name="T19" fmla="*/ 2147483647 h 574"/>
              <a:gd name="T20" fmla="*/ 2147483647 w 358"/>
              <a:gd name="T21" fmla="*/ 2147483647 h 574"/>
              <a:gd name="T22" fmla="*/ 2147483647 w 358"/>
              <a:gd name="T23" fmla="*/ 2147483647 h 574"/>
              <a:gd name="T24" fmla="*/ 2147483647 w 358"/>
              <a:gd name="T25" fmla="*/ 2147483647 h 574"/>
              <a:gd name="T26" fmla="*/ 2147483647 w 358"/>
              <a:gd name="T27" fmla="*/ 2147483647 h 574"/>
              <a:gd name="T28" fmla="*/ 2147483647 w 358"/>
              <a:gd name="T29" fmla="*/ 2147483647 h 574"/>
              <a:gd name="T30" fmla="*/ 2147483647 w 358"/>
              <a:gd name="T31" fmla="*/ 2147483647 h 574"/>
              <a:gd name="T32" fmla="*/ 2147483647 w 358"/>
              <a:gd name="T33" fmla="*/ 2147483647 h 574"/>
              <a:gd name="T34" fmla="*/ 2147483647 w 358"/>
              <a:gd name="T35" fmla="*/ 2147483647 h 574"/>
              <a:gd name="T36" fmla="*/ 2147483647 w 358"/>
              <a:gd name="T37" fmla="*/ 2147483647 h 574"/>
              <a:gd name="T38" fmla="*/ 2147483647 w 358"/>
              <a:gd name="T39" fmla="*/ 2147483647 h 574"/>
              <a:gd name="T40" fmla="*/ 2147483647 w 358"/>
              <a:gd name="T41" fmla="*/ 2147483647 h 574"/>
              <a:gd name="T42" fmla="*/ 2147483647 w 358"/>
              <a:gd name="T43" fmla="*/ 2147483647 h 574"/>
              <a:gd name="T44" fmla="*/ 0 w 358"/>
              <a:gd name="T45" fmla="*/ 2147483647 h 574"/>
              <a:gd name="T46" fmla="*/ 2147483647 w 358"/>
              <a:gd name="T47" fmla="*/ 2147483647 h 574"/>
              <a:gd name="T48" fmla="*/ 2147483647 w 358"/>
              <a:gd name="T49" fmla="*/ 2147483647 h 574"/>
              <a:gd name="T50" fmla="*/ 2147483647 w 358"/>
              <a:gd name="T51" fmla="*/ 2147483647 h 574"/>
              <a:gd name="T52" fmla="*/ 2147483647 w 358"/>
              <a:gd name="T53" fmla="*/ 2147483647 h 574"/>
              <a:gd name="T54" fmla="*/ 2147483647 w 358"/>
              <a:gd name="T55" fmla="*/ 2147483647 h 574"/>
              <a:gd name="T56" fmla="*/ 2147483647 w 358"/>
              <a:gd name="T57" fmla="*/ 2147483647 h 574"/>
              <a:gd name="T58" fmla="*/ 2147483647 w 358"/>
              <a:gd name="T59" fmla="*/ 2147483647 h 574"/>
              <a:gd name="T60" fmla="*/ 2147483647 w 358"/>
              <a:gd name="T61" fmla="*/ 2147483647 h 574"/>
              <a:gd name="T62" fmla="*/ 2147483647 w 358"/>
              <a:gd name="T63" fmla="*/ 2147483647 h 574"/>
              <a:gd name="T64" fmla="*/ 2147483647 w 358"/>
              <a:gd name="T65" fmla="*/ 2147483647 h 574"/>
              <a:gd name="T66" fmla="*/ 2147483647 w 358"/>
              <a:gd name="T67" fmla="*/ 2147483647 h 574"/>
              <a:gd name="T68" fmla="*/ 2147483647 w 358"/>
              <a:gd name="T69" fmla="*/ 2147483647 h 574"/>
              <a:gd name="T70" fmla="*/ 2147483647 w 358"/>
              <a:gd name="T71" fmla="*/ 2147483647 h 574"/>
              <a:gd name="T72" fmla="*/ 2147483647 w 358"/>
              <a:gd name="T73" fmla="*/ 2147483647 h 574"/>
              <a:gd name="T74" fmla="*/ 2147483647 w 358"/>
              <a:gd name="T75" fmla="*/ 2147483647 h 574"/>
              <a:gd name="T76" fmla="*/ 2147483647 w 358"/>
              <a:gd name="T77" fmla="*/ 2147483647 h 574"/>
              <a:gd name="T78" fmla="*/ 2147483647 w 358"/>
              <a:gd name="T79" fmla="*/ 2147483647 h 574"/>
              <a:gd name="T80" fmla="*/ 2147483647 w 358"/>
              <a:gd name="T81" fmla="*/ 2147483647 h 574"/>
              <a:gd name="T82" fmla="*/ 2147483647 w 358"/>
              <a:gd name="T83" fmla="*/ 2147483647 h 574"/>
              <a:gd name="T84" fmla="*/ 2147483647 w 358"/>
              <a:gd name="T85" fmla="*/ 2147483647 h 574"/>
              <a:gd name="T86" fmla="*/ 2147483647 w 358"/>
              <a:gd name="T87" fmla="*/ 2147483647 h 574"/>
              <a:gd name="T88" fmla="*/ 2147483647 w 358"/>
              <a:gd name="T89" fmla="*/ 2147483647 h 574"/>
              <a:gd name="T90" fmla="*/ 2147483647 w 358"/>
              <a:gd name="T91" fmla="*/ 2147483647 h 574"/>
              <a:gd name="T92" fmla="*/ 2147483647 w 358"/>
              <a:gd name="T93" fmla="*/ 2147483647 h 574"/>
              <a:gd name="T94" fmla="*/ 2147483647 w 358"/>
              <a:gd name="T95" fmla="*/ 2147483647 h 574"/>
              <a:gd name="T96" fmla="*/ 2147483647 w 358"/>
              <a:gd name="T97" fmla="*/ 2147483647 h 574"/>
              <a:gd name="T98" fmla="*/ 2147483647 w 358"/>
              <a:gd name="T99" fmla="*/ 2147483647 h 574"/>
              <a:gd name="T100" fmla="*/ 2147483647 w 358"/>
              <a:gd name="T101" fmla="*/ 2147483647 h 574"/>
              <a:gd name="T102" fmla="*/ 2147483647 w 358"/>
              <a:gd name="T103" fmla="*/ 2147483647 h 574"/>
              <a:gd name="T104" fmla="*/ 2147483647 w 358"/>
              <a:gd name="T105" fmla="*/ 2147483647 h 574"/>
              <a:gd name="T106" fmla="*/ 2147483647 w 358"/>
              <a:gd name="T107" fmla="*/ 2147483647 h 574"/>
              <a:gd name="T108" fmla="*/ 2147483647 w 358"/>
              <a:gd name="T109" fmla="*/ 2147483647 h 574"/>
              <a:gd name="T110" fmla="*/ 2147483647 w 358"/>
              <a:gd name="T111" fmla="*/ 2147483647 h 574"/>
              <a:gd name="T112" fmla="*/ 2147483647 w 358"/>
              <a:gd name="T113" fmla="*/ 2147483647 h 574"/>
              <a:gd name="T114" fmla="*/ 2147483647 w 358"/>
              <a:gd name="T115" fmla="*/ 2147483647 h 574"/>
              <a:gd name="T116" fmla="*/ 2147483647 w 358"/>
              <a:gd name="T117" fmla="*/ 2147483647 h 574"/>
              <a:gd name="T118" fmla="*/ 2147483647 w 358"/>
              <a:gd name="T119" fmla="*/ 2147483647 h 5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8" h="574">
                <a:moveTo>
                  <a:pt x="332" y="0"/>
                </a:moveTo>
                <a:lnTo>
                  <a:pt x="336" y="6"/>
                </a:lnTo>
                <a:lnTo>
                  <a:pt x="338" y="8"/>
                </a:lnTo>
                <a:lnTo>
                  <a:pt x="342" y="10"/>
                </a:lnTo>
                <a:lnTo>
                  <a:pt x="342" y="28"/>
                </a:lnTo>
                <a:lnTo>
                  <a:pt x="342" y="34"/>
                </a:lnTo>
                <a:lnTo>
                  <a:pt x="342" y="44"/>
                </a:lnTo>
                <a:lnTo>
                  <a:pt x="342" y="50"/>
                </a:lnTo>
                <a:lnTo>
                  <a:pt x="342" y="68"/>
                </a:lnTo>
                <a:lnTo>
                  <a:pt x="340" y="90"/>
                </a:lnTo>
                <a:lnTo>
                  <a:pt x="340" y="118"/>
                </a:lnTo>
                <a:lnTo>
                  <a:pt x="338" y="152"/>
                </a:lnTo>
                <a:lnTo>
                  <a:pt x="338" y="170"/>
                </a:lnTo>
                <a:lnTo>
                  <a:pt x="338" y="216"/>
                </a:lnTo>
                <a:lnTo>
                  <a:pt x="334" y="328"/>
                </a:lnTo>
                <a:lnTo>
                  <a:pt x="334" y="346"/>
                </a:lnTo>
                <a:lnTo>
                  <a:pt x="334" y="364"/>
                </a:lnTo>
                <a:lnTo>
                  <a:pt x="336" y="382"/>
                </a:lnTo>
                <a:lnTo>
                  <a:pt x="340" y="420"/>
                </a:lnTo>
                <a:lnTo>
                  <a:pt x="344" y="436"/>
                </a:lnTo>
                <a:lnTo>
                  <a:pt x="344" y="442"/>
                </a:lnTo>
                <a:lnTo>
                  <a:pt x="346" y="454"/>
                </a:lnTo>
                <a:lnTo>
                  <a:pt x="354" y="510"/>
                </a:lnTo>
                <a:lnTo>
                  <a:pt x="358" y="532"/>
                </a:lnTo>
                <a:lnTo>
                  <a:pt x="358" y="540"/>
                </a:lnTo>
                <a:lnTo>
                  <a:pt x="358" y="544"/>
                </a:lnTo>
                <a:lnTo>
                  <a:pt x="352" y="550"/>
                </a:lnTo>
                <a:lnTo>
                  <a:pt x="350" y="548"/>
                </a:lnTo>
                <a:lnTo>
                  <a:pt x="342" y="546"/>
                </a:lnTo>
                <a:lnTo>
                  <a:pt x="336" y="546"/>
                </a:lnTo>
                <a:lnTo>
                  <a:pt x="328" y="548"/>
                </a:lnTo>
                <a:lnTo>
                  <a:pt x="324" y="548"/>
                </a:lnTo>
                <a:lnTo>
                  <a:pt x="322" y="548"/>
                </a:lnTo>
                <a:lnTo>
                  <a:pt x="316" y="546"/>
                </a:lnTo>
                <a:lnTo>
                  <a:pt x="312" y="540"/>
                </a:lnTo>
                <a:lnTo>
                  <a:pt x="296" y="542"/>
                </a:lnTo>
                <a:lnTo>
                  <a:pt x="296" y="546"/>
                </a:lnTo>
                <a:lnTo>
                  <a:pt x="272" y="554"/>
                </a:lnTo>
                <a:lnTo>
                  <a:pt x="266" y="556"/>
                </a:lnTo>
                <a:lnTo>
                  <a:pt x="260" y="558"/>
                </a:lnTo>
                <a:lnTo>
                  <a:pt x="246" y="572"/>
                </a:lnTo>
                <a:lnTo>
                  <a:pt x="242" y="574"/>
                </a:lnTo>
                <a:lnTo>
                  <a:pt x="238" y="572"/>
                </a:lnTo>
                <a:lnTo>
                  <a:pt x="232" y="572"/>
                </a:lnTo>
                <a:lnTo>
                  <a:pt x="230" y="570"/>
                </a:lnTo>
                <a:lnTo>
                  <a:pt x="228" y="564"/>
                </a:lnTo>
                <a:lnTo>
                  <a:pt x="222" y="548"/>
                </a:lnTo>
                <a:lnTo>
                  <a:pt x="220" y="542"/>
                </a:lnTo>
                <a:lnTo>
                  <a:pt x="210" y="534"/>
                </a:lnTo>
                <a:lnTo>
                  <a:pt x="206" y="532"/>
                </a:lnTo>
                <a:lnTo>
                  <a:pt x="204" y="528"/>
                </a:lnTo>
                <a:lnTo>
                  <a:pt x="200" y="518"/>
                </a:lnTo>
                <a:lnTo>
                  <a:pt x="200" y="506"/>
                </a:lnTo>
                <a:lnTo>
                  <a:pt x="202" y="502"/>
                </a:lnTo>
                <a:lnTo>
                  <a:pt x="204" y="500"/>
                </a:lnTo>
                <a:lnTo>
                  <a:pt x="208" y="490"/>
                </a:lnTo>
                <a:lnTo>
                  <a:pt x="210" y="482"/>
                </a:lnTo>
                <a:lnTo>
                  <a:pt x="202" y="480"/>
                </a:lnTo>
                <a:lnTo>
                  <a:pt x="194" y="480"/>
                </a:lnTo>
                <a:lnTo>
                  <a:pt x="188" y="480"/>
                </a:lnTo>
                <a:lnTo>
                  <a:pt x="176" y="480"/>
                </a:lnTo>
                <a:lnTo>
                  <a:pt x="168" y="482"/>
                </a:lnTo>
                <a:lnTo>
                  <a:pt x="154" y="482"/>
                </a:lnTo>
                <a:lnTo>
                  <a:pt x="140" y="484"/>
                </a:lnTo>
                <a:lnTo>
                  <a:pt x="120" y="484"/>
                </a:lnTo>
                <a:lnTo>
                  <a:pt x="2" y="490"/>
                </a:lnTo>
                <a:lnTo>
                  <a:pt x="8" y="480"/>
                </a:lnTo>
                <a:lnTo>
                  <a:pt x="4" y="470"/>
                </a:lnTo>
                <a:lnTo>
                  <a:pt x="0" y="460"/>
                </a:lnTo>
                <a:lnTo>
                  <a:pt x="4" y="458"/>
                </a:lnTo>
                <a:lnTo>
                  <a:pt x="12" y="458"/>
                </a:lnTo>
                <a:lnTo>
                  <a:pt x="14" y="456"/>
                </a:lnTo>
                <a:lnTo>
                  <a:pt x="16" y="456"/>
                </a:lnTo>
                <a:lnTo>
                  <a:pt x="14" y="452"/>
                </a:lnTo>
                <a:lnTo>
                  <a:pt x="10" y="448"/>
                </a:lnTo>
                <a:lnTo>
                  <a:pt x="8" y="446"/>
                </a:lnTo>
                <a:lnTo>
                  <a:pt x="8" y="444"/>
                </a:lnTo>
                <a:lnTo>
                  <a:pt x="8" y="442"/>
                </a:lnTo>
                <a:lnTo>
                  <a:pt x="18" y="424"/>
                </a:lnTo>
                <a:lnTo>
                  <a:pt x="22" y="420"/>
                </a:lnTo>
                <a:lnTo>
                  <a:pt x="26" y="410"/>
                </a:lnTo>
                <a:lnTo>
                  <a:pt x="26" y="406"/>
                </a:lnTo>
                <a:lnTo>
                  <a:pt x="28" y="394"/>
                </a:lnTo>
                <a:lnTo>
                  <a:pt x="28" y="392"/>
                </a:lnTo>
                <a:lnTo>
                  <a:pt x="30" y="388"/>
                </a:lnTo>
                <a:lnTo>
                  <a:pt x="38" y="386"/>
                </a:lnTo>
                <a:lnTo>
                  <a:pt x="50" y="372"/>
                </a:lnTo>
                <a:lnTo>
                  <a:pt x="52" y="364"/>
                </a:lnTo>
                <a:lnTo>
                  <a:pt x="56" y="362"/>
                </a:lnTo>
                <a:lnTo>
                  <a:pt x="62" y="354"/>
                </a:lnTo>
                <a:lnTo>
                  <a:pt x="62" y="352"/>
                </a:lnTo>
                <a:lnTo>
                  <a:pt x="60" y="348"/>
                </a:lnTo>
                <a:lnTo>
                  <a:pt x="58" y="348"/>
                </a:lnTo>
                <a:lnTo>
                  <a:pt x="54" y="352"/>
                </a:lnTo>
                <a:lnTo>
                  <a:pt x="50" y="354"/>
                </a:lnTo>
                <a:lnTo>
                  <a:pt x="46" y="352"/>
                </a:lnTo>
                <a:lnTo>
                  <a:pt x="46" y="348"/>
                </a:lnTo>
                <a:lnTo>
                  <a:pt x="48" y="346"/>
                </a:lnTo>
                <a:lnTo>
                  <a:pt x="54" y="342"/>
                </a:lnTo>
                <a:lnTo>
                  <a:pt x="72" y="334"/>
                </a:lnTo>
                <a:lnTo>
                  <a:pt x="62" y="322"/>
                </a:lnTo>
                <a:lnTo>
                  <a:pt x="54" y="318"/>
                </a:lnTo>
                <a:lnTo>
                  <a:pt x="52" y="316"/>
                </a:lnTo>
                <a:lnTo>
                  <a:pt x="44" y="298"/>
                </a:lnTo>
                <a:lnTo>
                  <a:pt x="42" y="294"/>
                </a:lnTo>
                <a:lnTo>
                  <a:pt x="44" y="292"/>
                </a:lnTo>
                <a:lnTo>
                  <a:pt x="48" y="290"/>
                </a:lnTo>
                <a:lnTo>
                  <a:pt x="52" y="286"/>
                </a:lnTo>
                <a:lnTo>
                  <a:pt x="52" y="284"/>
                </a:lnTo>
                <a:lnTo>
                  <a:pt x="50" y="282"/>
                </a:lnTo>
                <a:lnTo>
                  <a:pt x="46" y="280"/>
                </a:lnTo>
                <a:lnTo>
                  <a:pt x="42" y="280"/>
                </a:lnTo>
                <a:lnTo>
                  <a:pt x="42" y="276"/>
                </a:lnTo>
                <a:lnTo>
                  <a:pt x="44" y="270"/>
                </a:lnTo>
                <a:lnTo>
                  <a:pt x="48" y="268"/>
                </a:lnTo>
                <a:lnTo>
                  <a:pt x="48" y="256"/>
                </a:lnTo>
                <a:lnTo>
                  <a:pt x="46" y="254"/>
                </a:lnTo>
                <a:lnTo>
                  <a:pt x="44" y="256"/>
                </a:lnTo>
                <a:lnTo>
                  <a:pt x="44" y="260"/>
                </a:lnTo>
                <a:lnTo>
                  <a:pt x="44" y="262"/>
                </a:lnTo>
                <a:lnTo>
                  <a:pt x="40" y="264"/>
                </a:lnTo>
                <a:lnTo>
                  <a:pt x="36" y="264"/>
                </a:lnTo>
                <a:lnTo>
                  <a:pt x="34" y="260"/>
                </a:lnTo>
                <a:lnTo>
                  <a:pt x="36" y="256"/>
                </a:lnTo>
                <a:lnTo>
                  <a:pt x="40" y="252"/>
                </a:lnTo>
                <a:lnTo>
                  <a:pt x="44" y="248"/>
                </a:lnTo>
                <a:lnTo>
                  <a:pt x="50" y="224"/>
                </a:lnTo>
                <a:lnTo>
                  <a:pt x="46" y="222"/>
                </a:lnTo>
                <a:lnTo>
                  <a:pt x="44" y="222"/>
                </a:lnTo>
                <a:lnTo>
                  <a:pt x="38" y="208"/>
                </a:lnTo>
                <a:lnTo>
                  <a:pt x="36" y="208"/>
                </a:lnTo>
                <a:lnTo>
                  <a:pt x="32" y="206"/>
                </a:lnTo>
                <a:lnTo>
                  <a:pt x="34" y="190"/>
                </a:lnTo>
                <a:lnTo>
                  <a:pt x="34" y="186"/>
                </a:lnTo>
                <a:lnTo>
                  <a:pt x="40" y="168"/>
                </a:lnTo>
                <a:lnTo>
                  <a:pt x="46" y="160"/>
                </a:lnTo>
                <a:lnTo>
                  <a:pt x="50" y="144"/>
                </a:lnTo>
                <a:lnTo>
                  <a:pt x="46" y="140"/>
                </a:lnTo>
                <a:lnTo>
                  <a:pt x="44" y="134"/>
                </a:lnTo>
                <a:lnTo>
                  <a:pt x="52" y="134"/>
                </a:lnTo>
                <a:lnTo>
                  <a:pt x="62" y="132"/>
                </a:lnTo>
                <a:lnTo>
                  <a:pt x="64" y="128"/>
                </a:lnTo>
                <a:lnTo>
                  <a:pt x="62" y="122"/>
                </a:lnTo>
                <a:lnTo>
                  <a:pt x="60" y="122"/>
                </a:lnTo>
                <a:lnTo>
                  <a:pt x="56" y="122"/>
                </a:lnTo>
                <a:lnTo>
                  <a:pt x="54" y="118"/>
                </a:lnTo>
                <a:lnTo>
                  <a:pt x="62" y="110"/>
                </a:lnTo>
                <a:lnTo>
                  <a:pt x="74" y="100"/>
                </a:lnTo>
                <a:lnTo>
                  <a:pt x="90" y="86"/>
                </a:lnTo>
                <a:lnTo>
                  <a:pt x="92" y="84"/>
                </a:lnTo>
                <a:lnTo>
                  <a:pt x="96" y="68"/>
                </a:lnTo>
                <a:lnTo>
                  <a:pt x="100" y="56"/>
                </a:lnTo>
                <a:lnTo>
                  <a:pt x="94" y="50"/>
                </a:lnTo>
                <a:lnTo>
                  <a:pt x="92" y="50"/>
                </a:lnTo>
                <a:lnTo>
                  <a:pt x="92" y="42"/>
                </a:lnTo>
                <a:lnTo>
                  <a:pt x="100" y="30"/>
                </a:lnTo>
                <a:lnTo>
                  <a:pt x="104" y="32"/>
                </a:lnTo>
                <a:lnTo>
                  <a:pt x="114" y="32"/>
                </a:lnTo>
                <a:lnTo>
                  <a:pt x="116" y="32"/>
                </a:lnTo>
                <a:lnTo>
                  <a:pt x="120" y="26"/>
                </a:lnTo>
                <a:lnTo>
                  <a:pt x="120" y="20"/>
                </a:lnTo>
                <a:lnTo>
                  <a:pt x="118" y="18"/>
                </a:lnTo>
                <a:lnTo>
                  <a:pt x="116" y="16"/>
                </a:lnTo>
                <a:lnTo>
                  <a:pt x="116" y="14"/>
                </a:lnTo>
                <a:lnTo>
                  <a:pt x="134" y="14"/>
                </a:lnTo>
                <a:lnTo>
                  <a:pt x="150" y="14"/>
                </a:lnTo>
                <a:lnTo>
                  <a:pt x="168" y="12"/>
                </a:lnTo>
                <a:lnTo>
                  <a:pt x="178" y="12"/>
                </a:lnTo>
                <a:lnTo>
                  <a:pt x="190" y="10"/>
                </a:lnTo>
                <a:lnTo>
                  <a:pt x="210" y="8"/>
                </a:lnTo>
                <a:lnTo>
                  <a:pt x="216" y="8"/>
                </a:lnTo>
                <a:lnTo>
                  <a:pt x="226" y="8"/>
                </a:lnTo>
                <a:lnTo>
                  <a:pt x="232" y="8"/>
                </a:lnTo>
                <a:lnTo>
                  <a:pt x="238" y="8"/>
                </a:lnTo>
                <a:lnTo>
                  <a:pt x="244" y="8"/>
                </a:lnTo>
                <a:lnTo>
                  <a:pt x="252" y="6"/>
                </a:lnTo>
                <a:lnTo>
                  <a:pt x="258" y="6"/>
                </a:lnTo>
                <a:lnTo>
                  <a:pt x="270" y="4"/>
                </a:lnTo>
                <a:lnTo>
                  <a:pt x="310" y="2"/>
                </a:lnTo>
                <a:lnTo>
                  <a:pt x="322" y="2"/>
                </a:lnTo>
                <a:lnTo>
                  <a:pt x="330" y="0"/>
                </a:lnTo>
                <a:lnTo>
                  <a:pt x="332" y="0"/>
                </a:lnTo>
                <a:close/>
              </a:path>
            </a:pathLst>
          </a:custGeom>
          <a:solidFill>
            <a:srgbClr val="FFB3B3"/>
          </a:solidFill>
          <a:ln w="3175" cmpd="sng">
            <a:solidFill>
              <a:srgbClr val="808080"/>
            </a:solidFill>
            <a:round/>
            <a:headEnd/>
            <a:tailEnd/>
          </a:ln>
        </p:spPr>
        <p:txBody>
          <a:bodyPr/>
          <a:lstStyle/>
          <a:p>
            <a:endParaRPr lang="en-US" dirty="0"/>
          </a:p>
        </p:txBody>
      </p:sp>
      <p:sp>
        <p:nvSpPr>
          <p:cNvPr id="2091" name="Freeform 1090"/>
          <p:cNvSpPr>
            <a:spLocks/>
          </p:cNvSpPr>
          <p:nvPr/>
        </p:nvSpPr>
        <p:spPr bwMode="auto">
          <a:xfrm>
            <a:off x="7659689" y="3813175"/>
            <a:ext cx="866775" cy="831850"/>
          </a:xfrm>
          <a:custGeom>
            <a:avLst/>
            <a:gdLst>
              <a:gd name="T0" fmla="*/ 2147483647 w 546"/>
              <a:gd name="T1" fmla="*/ 2147483647 h 524"/>
              <a:gd name="T2" fmla="*/ 2147483647 w 546"/>
              <a:gd name="T3" fmla="*/ 2147483647 h 524"/>
              <a:gd name="T4" fmla="*/ 2147483647 w 546"/>
              <a:gd name="T5" fmla="*/ 2147483647 h 524"/>
              <a:gd name="T6" fmla="*/ 2147483647 w 546"/>
              <a:gd name="T7" fmla="*/ 2147483647 h 524"/>
              <a:gd name="T8" fmla="*/ 2147483647 w 546"/>
              <a:gd name="T9" fmla="*/ 2147483647 h 524"/>
              <a:gd name="T10" fmla="*/ 2147483647 w 546"/>
              <a:gd name="T11" fmla="*/ 2147483647 h 524"/>
              <a:gd name="T12" fmla="*/ 2147483647 w 546"/>
              <a:gd name="T13" fmla="*/ 2147483647 h 524"/>
              <a:gd name="T14" fmla="*/ 2147483647 w 546"/>
              <a:gd name="T15" fmla="*/ 2147483647 h 524"/>
              <a:gd name="T16" fmla="*/ 2147483647 w 546"/>
              <a:gd name="T17" fmla="*/ 2147483647 h 524"/>
              <a:gd name="T18" fmla="*/ 2147483647 w 546"/>
              <a:gd name="T19" fmla="*/ 2147483647 h 524"/>
              <a:gd name="T20" fmla="*/ 2147483647 w 546"/>
              <a:gd name="T21" fmla="*/ 2147483647 h 524"/>
              <a:gd name="T22" fmla="*/ 2147483647 w 546"/>
              <a:gd name="T23" fmla="*/ 2147483647 h 524"/>
              <a:gd name="T24" fmla="*/ 2147483647 w 546"/>
              <a:gd name="T25" fmla="*/ 2147483647 h 524"/>
              <a:gd name="T26" fmla="*/ 2147483647 w 546"/>
              <a:gd name="T27" fmla="*/ 2147483647 h 524"/>
              <a:gd name="T28" fmla="*/ 2147483647 w 546"/>
              <a:gd name="T29" fmla="*/ 2147483647 h 524"/>
              <a:gd name="T30" fmla="*/ 2147483647 w 546"/>
              <a:gd name="T31" fmla="*/ 2147483647 h 524"/>
              <a:gd name="T32" fmla="*/ 2147483647 w 546"/>
              <a:gd name="T33" fmla="*/ 2147483647 h 524"/>
              <a:gd name="T34" fmla="*/ 2147483647 w 546"/>
              <a:gd name="T35" fmla="*/ 2147483647 h 524"/>
              <a:gd name="T36" fmla="*/ 2147483647 w 546"/>
              <a:gd name="T37" fmla="*/ 2147483647 h 524"/>
              <a:gd name="T38" fmla="*/ 2147483647 w 546"/>
              <a:gd name="T39" fmla="*/ 2147483647 h 524"/>
              <a:gd name="T40" fmla="*/ 2147483647 w 546"/>
              <a:gd name="T41" fmla="*/ 2147483647 h 524"/>
              <a:gd name="T42" fmla="*/ 2147483647 w 546"/>
              <a:gd name="T43" fmla="*/ 2147483647 h 524"/>
              <a:gd name="T44" fmla="*/ 2147483647 w 546"/>
              <a:gd name="T45" fmla="*/ 2147483647 h 524"/>
              <a:gd name="T46" fmla="*/ 2147483647 w 546"/>
              <a:gd name="T47" fmla="*/ 2147483647 h 524"/>
              <a:gd name="T48" fmla="*/ 2147483647 w 546"/>
              <a:gd name="T49" fmla="*/ 2147483647 h 524"/>
              <a:gd name="T50" fmla="*/ 2147483647 w 546"/>
              <a:gd name="T51" fmla="*/ 2147483647 h 524"/>
              <a:gd name="T52" fmla="*/ 2147483647 w 546"/>
              <a:gd name="T53" fmla="*/ 2147483647 h 524"/>
              <a:gd name="T54" fmla="*/ 2147483647 w 546"/>
              <a:gd name="T55" fmla="*/ 2147483647 h 524"/>
              <a:gd name="T56" fmla="*/ 2147483647 w 546"/>
              <a:gd name="T57" fmla="*/ 2147483647 h 524"/>
              <a:gd name="T58" fmla="*/ 2147483647 w 546"/>
              <a:gd name="T59" fmla="*/ 2147483647 h 524"/>
              <a:gd name="T60" fmla="*/ 2147483647 w 546"/>
              <a:gd name="T61" fmla="*/ 2147483647 h 524"/>
              <a:gd name="T62" fmla="*/ 2147483647 w 546"/>
              <a:gd name="T63" fmla="*/ 2147483647 h 524"/>
              <a:gd name="T64" fmla="*/ 2147483647 w 546"/>
              <a:gd name="T65" fmla="*/ 2147483647 h 524"/>
              <a:gd name="T66" fmla="*/ 2147483647 w 546"/>
              <a:gd name="T67" fmla="*/ 2147483647 h 524"/>
              <a:gd name="T68" fmla="*/ 2147483647 w 546"/>
              <a:gd name="T69" fmla="*/ 2147483647 h 524"/>
              <a:gd name="T70" fmla="*/ 2147483647 w 546"/>
              <a:gd name="T71" fmla="*/ 2147483647 h 524"/>
              <a:gd name="T72" fmla="*/ 2147483647 w 546"/>
              <a:gd name="T73" fmla="*/ 2147483647 h 524"/>
              <a:gd name="T74" fmla="*/ 2147483647 w 546"/>
              <a:gd name="T75" fmla="*/ 2147483647 h 524"/>
              <a:gd name="T76" fmla="*/ 2147483647 w 546"/>
              <a:gd name="T77" fmla="*/ 2147483647 h 524"/>
              <a:gd name="T78" fmla="*/ 2147483647 w 546"/>
              <a:gd name="T79" fmla="*/ 2147483647 h 524"/>
              <a:gd name="T80" fmla="*/ 2147483647 w 546"/>
              <a:gd name="T81" fmla="*/ 2147483647 h 524"/>
              <a:gd name="T82" fmla="*/ 2147483647 w 546"/>
              <a:gd name="T83" fmla="*/ 2147483647 h 524"/>
              <a:gd name="T84" fmla="*/ 2147483647 w 546"/>
              <a:gd name="T85" fmla="*/ 2147483647 h 524"/>
              <a:gd name="T86" fmla="*/ 2147483647 w 546"/>
              <a:gd name="T87" fmla="*/ 2147483647 h 524"/>
              <a:gd name="T88" fmla="*/ 2147483647 w 546"/>
              <a:gd name="T89" fmla="*/ 2147483647 h 524"/>
              <a:gd name="T90" fmla="*/ 2147483647 w 546"/>
              <a:gd name="T91" fmla="*/ 2147483647 h 524"/>
              <a:gd name="T92" fmla="*/ 2147483647 w 546"/>
              <a:gd name="T93" fmla="*/ 2147483647 h 524"/>
              <a:gd name="T94" fmla="*/ 2147483647 w 546"/>
              <a:gd name="T95" fmla="*/ 2147483647 h 524"/>
              <a:gd name="T96" fmla="*/ 2147483647 w 546"/>
              <a:gd name="T97" fmla="*/ 2147483647 h 524"/>
              <a:gd name="T98" fmla="*/ 2147483647 w 546"/>
              <a:gd name="T99" fmla="*/ 2147483647 h 524"/>
              <a:gd name="T100" fmla="*/ 0 w 546"/>
              <a:gd name="T101" fmla="*/ 2147483647 h 5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524">
                <a:moveTo>
                  <a:pt x="0" y="32"/>
                </a:moveTo>
                <a:lnTo>
                  <a:pt x="38" y="28"/>
                </a:lnTo>
                <a:lnTo>
                  <a:pt x="58" y="26"/>
                </a:lnTo>
                <a:lnTo>
                  <a:pt x="74" y="24"/>
                </a:lnTo>
                <a:lnTo>
                  <a:pt x="84" y="22"/>
                </a:lnTo>
                <a:lnTo>
                  <a:pt x="106" y="20"/>
                </a:lnTo>
                <a:lnTo>
                  <a:pt x="118" y="20"/>
                </a:lnTo>
                <a:lnTo>
                  <a:pt x="126" y="18"/>
                </a:lnTo>
                <a:lnTo>
                  <a:pt x="130" y="18"/>
                </a:lnTo>
                <a:lnTo>
                  <a:pt x="132" y="18"/>
                </a:lnTo>
                <a:lnTo>
                  <a:pt x="156" y="14"/>
                </a:lnTo>
                <a:lnTo>
                  <a:pt x="188" y="10"/>
                </a:lnTo>
                <a:lnTo>
                  <a:pt x="202" y="8"/>
                </a:lnTo>
                <a:lnTo>
                  <a:pt x="220" y="6"/>
                </a:lnTo>
                <a:lnTo>
                  <a:pt x="234" y="4"/>
                </a:lnTo>
                <a:lnTo>
                  <a:pt x="240" y="4"/>
                </a:lnTo>
                <a:lnTo>
                  <a:pt x="256" y="0"/>
                </a:lnTo>
                <a:lnTo>
                  <a:pt x="256" y="2"/>
                </a:lnTo>
                <a:lnTo>
                  <a:pt x="254" y="10"/>
                </a:lnTo>
                <a:lnTo>
                  <a:pt x="250" y="10"/>
                </a:lnTo>
                <a:lnTo>
                  <a:pt x="248" y="12"/>
                </a:lnTo>
                <a:lnTo>
                  <a:pt x="244" y="16"/>
                </a:lnTo>
                <a:lnTo>
                  <a:pt x="238" y="26"/>
                </a:lnTo>
                <a:lnTo>
                  <a:pt x="234" y="38"/>
                </a:lnTo>
                <a:lnTo>
                  <a:pt x="240" y="42"/>
                </a:lnTo>
                <a:lnTo>
                  <a:pt x="272" y="58"/>
                </a:lnTo>
                <a:lnTo>
                  <a:pt x="274" y="60"/>
                </a:lnTo>
                <a:lnTo>
                  <a:pt x="280" y="58"/>
                </a:lnTo>
                <a:lnTo>
                  <a:pt x="286" y="58"/>
                </a:lnTo>
                <a:lnTo>
                  <a:pt x="288" y="60"/>
                </a:lnTo>
                <a:lnTo>
                  <a:pt x="300" y="76"/>
                </a:lnTo>
                <a:lnTo>
                  <a:pt x="306" y="86"/>
                </a:lnTo>
                <a:lnTo>
                  <a:pt x="308" y="92"/>
                </a:lnTo>
                <a:lnTo>
                  <a:pt x="310" y="94"/>
                </a:lnTo>
                <a:lnTo>
                  <a:pt x="314" y="94"/>
                </a:lnTo>
                <a:lnTo>
                  <a:pt x="316" y="96"/>
                </a:lnTo>
                <a:lnTo>
                  <a:pt x="318" y="98"/>
                </a:lnTo>
                <a:lnTo>
                  <a:pt x="320" y="102"/>
                </a:lnTo>
                <a:lnTo>
                  <a:pt x="330" y="114"/>
                </a:lnTo>
                <a:lnTo>
                  <a:pt x="342" y="120"/>
                </a:lnTo>
                <a:lnTo>
                  <a:pt x="346" y="122"/>
                </a:lnTo>
                <a:lnTo>
                  <a:pt x="348" y="122"/>
                </a:lnTo>
                <a:lnTo>
                  <a:pt x="352" y="124"/>
                </a:lnTo>
                <a:lnTo>
                  <a:pt x="356" y="126"/>
                </a:lnTo>
                <a:lnTo>
                  <a:pt x="358" y="128"/>
                </a:lnTo>
                <a:lnTo>
                  <a:pt x="362" y="130"/>
                </a:lnTo>
                <a:lnTo>
                  <a:pt x="364" y="132"/>
                </a:lnTo>
                <a:lnTo>
                  <a:pt x="368" y="136"/>
                </a:lnTo>
                <a:lnTo>
                  <a:pt x="370" y="140"/>
                </a:lnTo>
                <a:lnTo>
                  <a:pt x="372" y="146"/>
                </a:lnTo>
                <a:lnTo>
                  <a:pt x="380" y="150"/>
                </a:lnTo>
                <a:lnTo>
                  <a:pt x="382" y="148"/>
                </a:lnTo>
                <a:lnTo>
                  <a:pt x="388" y="150"/>
                </a:lnTo>
                <a:lnTo>
                  <a:pt x="390" y="152"/>
                </a:lnTo>
                <a:lnTo>
                  <a:pt x="404" y="162"/>
                </a:lnTo>
                <a:lnTo>
                  <a:pt x="404" y="166"/>
                </a:lnTo>
                <a:lnTo>
                  <a:pt x="404" y="170"/>
                </a:lnTo>
                <a:lnTo>
                  <a:pt x="410" y="178"/>
                </a:lnTo>
                <a:lnTo>
                  <a:pt x="416" y="186"/>
                </a:lnTo>
                <a:lnTo>
                  <a:pt x="426" y="194"/>
                </a:lnTo>
                <a:lnTo>
                  <a:pt x="430" y="196"/>
                </a:lnTo>
                <a:lnTo>
                  <a:pt x="434" y="198"/>
                </a:lnTo>
                <a:lnTo>
                  <a:pt x="436" y="198"/>
                </a:lnTo>
                <a:lnTo>
                  <a:pt x="442" y="200"/>
                </a:lnTo>
                <a:lnTo>
                  <a:pt x="454" y="204"/>
                </a:lnTo>
                <a:lnTo>
                  <a:pt x="458" y="208"/>
                </a:lnTo>
                <a:lnTo>
                  <a:pt x="472" y="236"/>
                </a:lnTo>
                <a:lnTo>
                  <a:pt x="472" y="242"/>
                </a:lnTo>
                <a:lnTo>
                  <a:pt x="474" y="252"/>
                </a:lnTo>
                <a:lnTo>
                  <a:pt x="476" y="252"/>
                </a:lnTo>
                <a:lnTo>
                  <a:pt x="480" y="256"/>
                </a:lnTo>
                <a:lnTo>
                  <a:pt x="486" y="256"/>
                </a:lnTo>
                <a:lnTo>
                  <a:pt x="494" y="258"/>
                </a:lnTo>
                <a:lnTo>
                  <a:pt x="500" y="266"/>
                </a:lnTo>
                <a:lnTo>
                  <a:pt x="506" y="278"/>
                </a:lnTo>
                <a:lnTo>
                  <a:pt x="508" y="288"/>
                </a:lnTo>
                <a:lnTo>
                  <a:pt x="510" y="296"/>
                </a:lnTo>
                <a:lnTo>
                  <a:pt x="512" y="304"/>
                </a:lnTo>
                <a:lnTo>
                  <a:pt x="520" y="308"/>
                </a:lnTo>
                <a:lnTo>
                  <a:pt x="524" y="306"/>
                </a:lnTo>
                <a:lnTo>
                  <a:pt x="526" y="306"/>
                </a:lnTo>
                <a:lnTo>
                  <a:pt x="540" y="312"/>
                </a:lnTo>
                <a:lnTo>
                  <a:pt x="546" y="312"/>
                </a:lnTo>
                <a:lnTo>
                  <a:pt x="544" y="318"/>
                </a:lnTo>
                <a:lnTo>
                  <a:pt x="538" y="328"/>
                </a:lnTo>
                <a:lnTo>
                  <a:pt x="534" y="332"/>
                </a:lnTo>
                <a:lnTo>
                  <a:pt x="528" y="342"/>
                </a:lnTo>
                <a:lnTo>
                  <a:pt x="522" y="350"/>
                </a:lnTo>
                <a:lnTo>
                  <a:pt x="522" y="354"/>
                </a:lnTo>
                <a:lnTo>
                  <a:pt x="522" y="364"/>
                </a:lnTo>
                <a:lnTo>
                  <a:pt x="522" y="370"/>
                </a:lnTo>
                <a:lnTo>
                  <a:pt x="512" y="372"/>
                </a:lnTo>
                <a:lnTo>
                  <a:pt x="510" y="372"/>
                </a:lnTo>
                <a:lnTo>
                  <a:pt x="506" y="372"/>
                </a:lnTo>
                <a:lnTo>
                  <a:pt x="504" y="372"/>
                </a:lnTo>
                <a:lnTo>
                  <a:pt x="510" y="380"/>
                </a:lnTo>
                <a:lnTo>
                  <a:pt x="512" y="378"/>
                </a:lnTo>
                <a:lnTo>
                  <a:pt x="518" y="380"/>
                </a:lnTo>
                <a:lnTo>
                  <a:pt x="512" y="396"/>
                </a:lnTo>
                <a:lnTo>
                  <a:pt x="512" y="400"/>
                </a:lnTo>
                <a:lnTo>
                  <a:pt x="516" y="406"/>
                </a:lnTo>
                <a:lnTo>
                  <a:pt x="516" y="410"/>
                </a:lnTo>
                <a:lnTo>
                  <a:pt x="506" y="420"/>
                </a:lnTo>
                <a:lnTo>
                  <a:pt x="504" y="418"/>
                </a:lnTo>
                <a:lnTo>
                  <a:pt x="502" y="414"/>
                </a:lnTo>
                <a:lnTo>
                  <a:pt x="498" y="414"/>
                </a:lnTo>
                <a:lnTo>
                  <a:pt x="496" y="426"/>
                </a:lnTo>
                <a:lnTo>
                  <a:pt x="502" y="430"/>
                </a:lnTo>
                <a:lnTo>
                  <a:pt x="504" y="428"/>
                </a:lnTo>
                <a:lnTo>
                  <a:pt x="504" y="436"/>
                </a:lnTo>
                <a:lnTo>
                  <a:pt x="502" y="446"/>
                </a:lnTo>
                <a:lnTo>
                  <a:pt x="500" y="448"/>
                </a:lnTo>
                <a:lnTo>
                  <a:pt x="498" y="452"/>
                </a:lnTo>
                <a:lnTo>
                  <a:pt x="496" y="458"/>
                </a:lnTo>
                <a:lnTo>
                  <a:pt x="500" y="462"/>
                </a:lnTo>
                <a:lnTo>
                  <a:pt x="502" y="466"/>
                </a:lnTo>
                <a:lnTo>
                  <a:pt x="502" y="468"/>
                </a:lnTo>
                <a:lnTo>
                  <a:pt x="502" y="470"/>
                </a:lnTo>
                <a:lnTo>
                  <a:pt x="502" y="474"/>
                </a:lnTo>
                <a:lnTo>
                  <a:pt x="496" y="474"/>
                </a:lnTo>
                <a:lnTo>
                  <a:pt x="478" y="474"/>
                </a:lnTo>
                <a:lnTo>
                  <a:pt x="472" y="472"/>
                </a:lnTo>
                <a:lnTo>
                  <a:pt x="468" y="470"/>
                </a:lnTo>
                <a:lnTo>
                  <a:pt x="456" y="468"/>
                </a:lnTo>
                <a:lnTo>
                  <a:pt x="450" y="468"/>
                </a:lnTo>
                <a:lnTo>
                  <a:pt x="446" y="472"/>
                </a:lnTo>
                <a:lnTo>
                  <a:pt x="444" y="478"/>
                </a:lnTo>
                <a:lnTo>
                  <a:pt x="446" y="490"/>
                </a:lnTo>
                <a:lnTo>
                  <a:pt x="446" y="492"/>
                </a:lnTo>
                <a:lnTo>
                  <a:pt x="450" y="496"/>
                </a:lnTo>
                <a:lnTo>
                  <a:pt x="450" y="498"/>
                </a:lnTo>
                <a:lnTo>
                  <a:pt x="450" y="502"/>
                </a:lnTo>
                <a:lnTo>
                  <a:pt x="450" y="522"/>
                </a:lnTo>
                <a:lnTo>
                  <a:pt x="446" y="524"/>
                </a:lnTo>
                <a:lnTo>
                  <a:pt x="436" y="524"/>
                </a:lnTo>
                <a:lnTo>
                  <a:pt x="434" y="524"/>
                </a:lnTo>
                <a:lnTo>
                  <a:pt x="432" y="518"/>
                </a:lnTo>
                <a:lnTo>
                  <a:pt x="432" y="516"/>
                </a:lnTo>
                <a:lnTo>
                  <a:pt x="432" y="512"/>
                </a:lnTo>
                <a:lnTo>
                  <a:pt x="426" y="502"/>
                </a:lnTo>
                <a:lnTo>
                  <a:pt x="416" y="502"/>
                </a:lnTo>
                <a:lnTo>
                  <a:pt x="402" y="504"/>
                </a:lnTo>
                <a:lnTo>
                  <a:pt x="390" y="504"/>
                </a:lnTo>
                <a:lnTo>
                  <a:pt x="352" y="506"/>
                </a:lnTo>
                <a:lnTo>
                  <a:pt x="340" y="508"/>
                </a:lnTo>
                <a:lnTo>
                  <a:pt x="302" y="510"/>
                </a:lnTo>
                <a:lnTo>
                  <a:pt x="266" y="512"/>
                </a:lnTo>
                <a:lnTo>
                  <a:pt x="212" y="516"/>
                </a:lnTo>
                <a:lnTo>
                  <a:pt x="188" y="518"/>
                </a:lnTo>
                <a:lnTo>
                  <a:pt x="182" y="518"/>
                </a:lnTo>
                <a:lnTo>
                  <a:pt x="142" y="520"/>
                </a:lnTo>
                <a:lnTo>
                  <a:pt x="136" y="516"/>
                </a:lnTo>
                <a:lnTo>
                  <a:pt x="134" y="512"/>
                </a:lnTo>
                <a:lnTo>
                  <a:pt x="128" y="498"/>
                </a:lnTo>
                <a:lnTo>
                  <a:pt x="122" y="490"/>
                </a:lnTo>
                <a:lnTo>
                  <a:pt x="124" y="488"/>
                </a:lnTo>
                <a:lnTo>
                  <a:pt x="120" y="480"/>
                </a:lnTo>
                <a:lnTo>
                  <a:pt x="118" y="476"/>
                </a:lnTo>
                <a:lnTo>
                  <a:pt x="114" y="472"/>
                </a:lnTo>
                <a:lnTo>
                  <a:pt x="110" y="470"/>
                </a:lnTo>
                <a:lnTo>
                  <a:pt x="106" y="458"/>
                </a:lnTo>
                <a:lnTo>
                  <a:pt x="108" y="450"/>
                </a:lnTo>
                <a:lnTo>
                  <a:pt x="110" y="428"/>
                </a:lnTo>
                <a:lnTo>
                  <a:pt x="108" y="418"/>
                </a:lnTo>
                <a:lnTo>
                  <a:pt x="106" y="416"/>
                </a:lnTo>
                <a:lnTo>
                  <a:pt x="102" y="414"/>
                </a:lnTo>
                <a:lnTo>
                  <a:pt x="100" y="410"/>
                </a:lnTo>
                <a:lnTo>
                  <a:pt x="100" y="408"/>
                </a:lnTo>
                <a:lnTo>
                  <a:pt x="96" y="400"/>
                </a:lnTo>
                <a:lnTo>
                  <a:pt x="96" y="396"/>
                </a:lnTo>
                <a:lnTo>
                  <a:pt x="96" y="392"/>
                </a:lnTo>
                <a:lnTo>
                  <a:pt x="96" y="386"/>
                </a:lnTo>
                <a:lnTo>
                  <a:pt x="100" y="358"/>
                </a:lnTo>
                <a:lnTo>
                  <a:pt x="104" y="352"/>
                </a:lnTo>
                <a:lnTo>
                  <a:pt x="106" y="352"/>
                </a:lnTo>
                <a:lnTo>
                  <a:pt x="108" y="350"/>
                </a:lnTo>
                <a:lnTo>
                  <a:pt x="112" y="346"/>
                </a:lnTo>
                <a:lnTo>
                  <a:pt x="114" y="340"/>
                </a:lnTo>
                <a:lnTo>
                  <a:pt x="110" y="338"/>
                </a:lnTo>
                <a:lnTo>
                  <a:pt x="106" y="330"/>
                </a:lnTo>
                <a:lnTo>
                  <a:pt x="106" y="324"/>
                </a:lnTo>
                <a:lnTo>
                  <a:pt x="100" y="312"/>
                </a:lnTo>
                <a:lnTo>
                  <a:pt x="98" y="312"/>
                </a:lnTo>
                <a:lnTo>
                  <a:pt x="96" y="308"/>
                </a:lnTo>
                <a:lnTo>
                  <a:pt x="92" y="306"/>
                </a:lnTo>
                <a:lnTo>
                  <a:pt x="90" y="304"/>
                </a:lnTo>
                <a:lnTo>
                  <a:pt x="88" y="298"/>
                </a:lnTo>
                <a:lnTo>
                  <a:pt x="86" y="294"/>
                </a:lnTo>
                <a:lnTo>
                  <a:pt x="84" y="288"/>
                </a:lnTo>
                <a:lnTo>
                  <a:pt x="78" y="276"/>
                </a:lnTo>
                <a:lnTo>
                  <a:pt x="76" y="272"/>
                </a:lnTo>
                <a:lnTo>
                  <a:pt x="72" y="264"/>
                </a:lnTo>
                <a:lnTo>
                  <a:pt x="68" y="252"/>
                </a:lnTo>
                <a:lnTo>
                  <a:pt x="62" y="226"/>
                </a:lnTo>
                <a:lnTo>
                  <a:pt x="60" y="220"/>
                </a:lnTo>
                <a:lnTo>
                  <a:pt x="58" y="214"/>
                </a:lnTo>
                <a:lnTo>
                  <a:pt x="52" y="190"/>
                </a:lnTo>
                <a:lnTo>
                  <a:pt x="38" y="146"/>
                </a:lnTo>
                <a:lnTo>
                  <a:pt x="32" y="134"/>
                </a:lnTo>
                <a:lnTo>
                  <a:pt x="30" y="124"/>
                </a:lnTo>
                <a:lnTo>
                  <a:pt x="30" y="120"/>
                </a:lnTo>
                <a:lnTo>
                  <a:pt x="12" y="70"/>
                </a:lnTo>
                <a:lnTo>
                  <a:pt x="2" y="40"/>
                </a:lnTo>
                <a:lnTo>
                  <a:pt x="0" y="34"/>
                </a:lnTo>
                <a:lnTo>
                  <a:pt x="0" y="32"/>
                </a:lnTo>
                <a:close/>
              </a:path>
            </a:pathLst>
          </a:custGeom>
          <a:solidFill>
            <a:srgbClr val="FFB3B3"/>
          </a:solidFill>
          <a:ln w="3175" cmpd="sng">
            <a:solidFill>
              <a:srgbClr val="808080"/>
            </a:solidFill>
            <a:round/>
            <a:headEnd/>
            <a:tailEnd/>
          </a:ln>
        </p:spPr>
        <p:txBody>
          <a:bodyPr/>
          <a:lstStyle/>
          <a:p>
            <a:endParaRPr lang="en-US" dirty="0"/>
          </a:p>
        </p:txBody>
      </p:sp>
      <p:grpSp>
        <p:nvGrpSpPr>
          <p:cNvPr id="2094" name="Group 1091"/>
          <p:cNvGrpSpPr>
            <a:grpSpLocks/>
          </p:cNvGrpSpPr>
          <p:nvPr/>
        </p:nvGrpSpPr>
        <p:grpSpPr bwMode="auto">
          <a:xfrm>
            <a:off x="1763714" y="2057401"/>
            <a:ext cx="1260475" cy="2022475"/>
            <a:chOff x="284" y="1296"/>
            <a:chExt cx="794" cy="1274"/>
          </a:xfrm>
          <a:solidFill>
            <a:srgbClr val="FFFFAF"/>
          </a:solidFill>
        </p:grpSpPr>
        <p:sp>
          <p:nvSpPr>
            <p:cNvPr id="2204" name="Freeform 1092"/>
            <p:cNvSpPr>
              <a:spLocks/>
            </p:cNvSpPr>
            <p:nvPr/>
          </p:nvSpPr>
          <p:spPr bwMode="auto">
            <a:xfrm>
              <a:off x="284" y="1296"/>
              <a:ext cx="794" cy="1274"/>
            </a:xfrm>
            <a:custGeom>
              <a:avLst/>
              <a:gdLst>
                <a:gd name="T0" fmla="*/ 438 w 794"/>
                <a:gd name="T1" fmla="*/ 1224 h 1274"/>
                <a:gd name="T2" fmla="*/ 432 w 794"/>
                <a:gd name="T3" fmla="*/ 1220 h 1274"/>
                <a:gd name="T4" fmla="*/ 436 w 794"/>
                <a:gd name="T5" fmla="*/ 1200 h 1274"/>
                <a:gd name="T6" fmla="*/ 426 w 794"/>
                <a:gd name="T7" fmla="*/ 1142 h 1274"/>
                <a:gd name="T8" fmla="*/ 390 w 794"/>
                <a:gd name="T9" fmla="*/ 1100 h 1274"/>
                <a:gd name="T10" fmla="*/ 376 w 794"/>
                <a:gd name="T11" fmla="*/ 1080 h 1274"/>
                <a:gd name="T12" fmla="*/ 352 w 794"/>
                <a:gd name="T13" fmla="*/ 1078 h 1274"/>
                <a:gd name="T14" fmla="*/ 346 w 794"/>
                <a:gd name="T15" fmla="*/ 1046 h 1274"/>
                <a:gd name="T16" fmla="*/ 318 w 794"/>
                <a:gd name="T17" fmla="*/ 1030 h 1274"/>
                <a:gd name="T18" fmla="*/ 278 w 794"/>
                <a:gd name="T19" fmla="*/ 1010 h 1274"/>
                <a:gd name="T20" fmla="*/ 248 w 794"/>
                <a:gd name="T21" fmla="*/ 968 h 1274"/>
                <a:gd name="T22" fmla="*/ 172 w 794"/>
                <a:gd name="T23" fmla="*/ 942 h 1274"/>
                <a:gd name="T24" fmla="*/ 150 w 794"/>
                <a:gd name="T25" fmla="*/ 926 h 1274"/>
                <a:gd name="T26" fmla="*/ 160 w 794"/>
                <a:gd name="T27" fmla="*/ 892 h 1274"/>
                <a:gd name="T28" fmla="*/ 156 w 794"/>
                <a:gd name="T29" fmla="*/ 854 h 1274"/>
                <a:gd name="T30" fmla="*/ 148 w 794"/>
                <a:gd name="T31" fmla="*/ 818 h 1274"/>
                <a:gd name="T32" fmla="*/ 122 w 794"/>
                <a:gd name="T33" fmla="*/ 768 h 1274"/>
                <a:gd name="T34" fmla="*/ 94 w 794"/>
                <a:gd name="T35" fmla="*/ 708 h 1274"/>
                <a:gd name="T36" fmla="*/ 88 w 794"/>
                <a:gd name="T37" fmla="*/ 672 h 1274"/>
                <a:gd name="T38" fmla="*/ 110 w 794"/>
                <a:gd name="T39" fmla="*/ 648 h 1274"/>
                <a:gd name="T40" fmla="*/ 94 w 794"/>
                <a:gd name="T41" fmla="*/ 620 h 1274"/>
                <a:gd name="T42" fmla="*/ 68 w 794"/>
                <a:gd name="T43" fmla="*/ 578 h 1274"/>
                <a:gd name="T44" fmla="*/ 68 w 794"/>
                <a:gd name="T45" fmla="*/ 544 h 1274"/>
                <a:gd name="T46" fmla="*/ 90 w 794"/>
                <a:gd name="T47" fmla="*/ 518 h 1274"/>
                <a:gd name="T48" fmla="*/ 112 w 794"/>
                <a:gd name="T49" fmla="*/ 562 h 1274"/>
                <a:gd name="T50" fmla="*/ 106 w 794"/>
                <a:gd name="T51" fmla="*/ 530 h 1274"/>
                <a:gd name="T52" fmla="*/ 122 w 794"/>
                <a:gd name="T53" fmla="*/ 496 h 1274"/>
                <a:gd name="T54" fmla="*/ 166 w 794"/>
                <a:gd name="T55" fmla="*/ 508 h 1274"/>
                <a:gd name="T56" fmla="*/ 176 w 794"/>
                <a:gd name="T57" fmla="*/ 502 h 1274"/>
                <a:gd name="T58" fmla="*/ 136 w 794"/>
                <a:gd name="T59" fmla="*/ 488 h 1274"/>
                <a:gd name="T60" fmla="*/ 100 w 794"/>
                <a:gd name="T61" fmla="*/ 476 h 1274"/>
                <a:gd name="T62" fmla="*/ 68 w 794"/>
                <a:gd name="T63" fmla="*/ 496 h 1274"/>
                <a:gd name="T64" fmla="*/ 58 w 794"/>
                <a:gd name="T65" fmla="*/ 470 h 1274"/>
                <a:gd name="T66" fmla="*/ 40 w 794"/>
                <a:gd name="T67" fmla="*/ 418 h 1274"/>
                <a:gd name="T68" fmla="*/ 12 w 794"/>
                <a:gd name="T69" fmla="*/ 364 h 1274"/>
                <a:gd name="T70" fmla="*/ 14 w 794"/>
                <a:gd name="T71" fmla="*/ 316 h 1274"/>
                <a:gd name="T72" fmla="*/ 28 w 794"/>
                <a:gd name="T73" fmla="*/ 256 h 1274"/>
                <a:gd name="T74" fmla="*/ 2 w 794"/>
                <a:gd name="T75" fmla="*/ 192 h 1274"/>
                <a:gd name="T76" fmla="*/ 12 w 794"/>
                <a:gd name="T77" fmla="*/ 154 h 1274"/>
                <a:gd name="T78" fmla="*/ 50 w 794"/>
                <a:gd name="T79" fmla="*/ 110 h 1274"/>
                <a:gd name="T80" fmla="*/ 70 w 794"/>
                <a:gd name="T81" fmla="*/ 64 h 1274"/>
                <a:gd name="T82" fmla="*/ 78 w 794"/>
                <a:gd name="T83" fmla="*/ 6 h 1274"/>
                <a:gd name="T84" fmla="*/ 146 w 794"/>
                <a:gd name="T85" fmla="*/ 20 h 1274"/>
                <a:gd name="T86" fmla="*/ 178 w 794"/>
                <a:gd name="T87" fmla="*/ 30 h 1274"/>
                <a:gd name="T88" fmla="*/ 254 w 794"/>
                <a:gd name="T89" fmla="*/ 52 h 1274"/>
                <a:gd name="T90" fmla="*/ 298 w 794"/>
                <a:gd name="T91" fmla="*/ 64 h 1274"/>
                <a:gd name="T92" fmla="*/ 350 w 794"/>
                <a:gd name="T93" fmla="*/ 76 h 1274"/>
                <a:gd name="T94" fmla="*/ 448 w 794"/>
                <a:gd name="T95" fmla="*/ 102 h 1274"/>
                <a:gd name="T96" fmla="*/ 354 w 794"/>
                <a:gd name="T97" fmla="*/ 440 h 1274"/>
                <a:gd name="T98" fmla="*/ 508 w 794"/>
                <a:gd name="T99" fmla="*/ 658 h 1274"/>
                <a:gd name="T100" fmla="*/ 590 w 794"/>
                <a:gd name="T101" fmla="*/ 772 h 1274"/>
                <a:gd name="T102" fmla="*/ 686 w 794"/>
                <a:gd name="T103" fmla="*/ 908 h 1274"/>
                <a:gd name="T104" fmla="*/ 762 w 794"/>
                <a:gd name="T105" fmla="*/ 1034 h 1274"/>
                <a:gd name="T106" fmla="*/ 780 w 794"/>
                <a:gd name="T107" fmla="*/ 1086 h 1274"/>
                <a:gd name="T108" fmla="*/ 780 w 794"/>
                <a:gd name="T109" fmla="*/ 1112 h 1274"/>
                <a:gd name="T110" fmla="*/ 744 w 794"/>
                <a:gd name="T111" fmla="*/ 1134 h 1274"/>
                <a:gd name="T112" fmla="*/ 708 w 794"/>
                <a:gd name="T113" fmla="*/ 1194 h 1274"/>
                <a:gd name="T114" fmla="*/ 704 w 794"/>
                <a:gd name="T115" fmla="*/ 1230 h 1274"/>
                <a:gd name="T116" fmla="*/ 724 w 794"/>
                <a:gd name="T117" fmla="*/ 1248 h 1274"/>
                <a:gd name="T118" fmla="*/ 696 w 794"/>
                <a:gd name="T119" fmla="*/ 1268 h 1274"/>
                <a:gd name="T120" fmla="*/ 598 w 794"/>
                <a:gd name="T121" fmla="*/ 1260 h 1274"/>
                <a:gd name="T122" fmla="*/ 440 w 794"/>
                <a:gd name="T123" fmla="*/ 1240 h 12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94" h="1274">
                  <a:moveTo>
                    <a:pt x="440" y="1240"/>
                  </a:moveTo>
                  <a:lnTo>
                    <a:pt x="438" y="1236"/>
                  </a:lnTo>
                  <a:lnTo>
                    <a:pt x="436" y="1224"/>
                  </a:lnTo>
                  <a:lnTo>
                    <a:pt x="434" y="1222"/>
                  </a:lnTo>
                  <a:lnTo>
                    <a:pt x="434" y="1220"/>
                  </a:lnTo>
                  <a:lnTo>
                    <a:pt x="436" y="1220"/>
                  </a:lnTo>
                  <a:lnTo>
                    <a:pt x="438" y="1224"/>
                  </a:lnTo>
                  <a:lnTo>
                    <a:pt x="440" y="1230"/>
                  </a:lnTo>
                  <a:lnTo>
                    <a:pt x="442" y="1230"/>
                  </a:lnTo>
                  <a:lnTo>
                    <a:pt x="442" y="1228"/>
                  </a:lnTo>
                  <a:lnTo>
                    <a:pt x="442" y="1224"/>
                  </a:lnTo>
                  <a:lnTo>
                    <a:pt x="436" y="1216"/>
                  </a:lnTo>
                  <a:lnTo>
                    <a:pt x="432" y="1218"/>
                  </a:lnTo>
                  <a:lnTo>
                    <a:pt x="432" y="1220"/>
                  </a:lnTo>
                  <a:lnTo>
                    <a:pt x="430" y="1224"/>
                  </a:lnTo>
                  <a:lnTo>
                    <a:pt x="428" y="1220"/>
                  </a:lnTo>
                  <a:lnTo>
                    <a:pt x="430" y="1218"/>
                  </a:lnTo>
                  <a:lnTo>
                    <a:pt x="432" y="1210"/>
                  </a:lnTo>
                  <a:lnTo>
                    <a:pt x="432" y="1204"/>
                  </a:lnTo>
                  <a:lnTo>
                    <a:pt x="434" y="1200"/>
                  </a:lnTo>
                  <a:lnTo>
                    <a:pt x="436" y="1200"/>
                  </a:lnTo>
                  <a:lnTo>
                    <a:pt x="436" y="1196"/>
                  </a:lnTo>
                  <a:lnTo>
                    <a:pt x="436" y="1186"/>
                  </a:lnTo>
                  <a:lnTo>
                    <a:pt x="436" y="1170"/>
                  </a:lnTo>
                  <a:lnTo>
                    <a:pt x="434" y="1168"/>
                  </a:lnTo>
                  <a:lnTo>
                    <a:pt x="434" y="1166"/>
                  </a:lnTo>
                  <a:lnTo>
                    <a:pt x="430" y="1152"/>
                  </a:lnTo>
                  <a:lnTo>
                    <a:pt x="426" y="1142"/>
                  </a:lnTo>
                  <a:lnTo>
                    <a:pt x="424" y="1140"/>
                  </a:lnTo>
                  <a:lnTo>
                    <a:pt x="414" y="1126"/>
                  </a:lnTo>
                  <a:lnTo>
                    <a:pt x="410" y="1122"/>
                  </a:lnTo>
                  <a:lnTo>
                    <a:pt x="402" y="1110"/>
                  </a:lnTo>
                  <a:lnTo>
                    <a:pt x="394" y="1102"/>
                  </a:lnTo>
                  <a:lnTo>
                    <a:pt x="392" y="1102"/>
                  </a:lnTo>
                  <a:lnTo>
                    <a:pt x="390" y="1100"/>
                  </a:lnTo>
                  <a:lnTo>
                    <a:pt x="388" y="1098"/>
                  </a:lnTo>
                  <a:lnTo>
                    <a:pt x="386" y="1096"/>
                  </a:lnTo>
                  <a:lnTo>
                    <a:pt x="384" y="1094"/>
                  </a:lnTo>
                  <a:lnTo>
                    <a:pt x="382" y="1092"/>
                  </a:lnTo>
                  <a:lnTo>
                    <a:pt x="380" y="1088"/>
                  </a:lnTo>
                  <a:lnTo>
                    <a:pt x="378" y="1086"/>
                  </a:lnTo>
                  <a:lnTo>
                    <a:pt x="376" y="1080"/>
                  </a:lnTo>
                  <a:lnTo>
                    <a:pt x="374" y="1078"/>
                  </a:lnTo>
                  <a:lnTo>
                    <a:pt x="372" y="1076"/>
                  </a:lnTo>
                  <a:lnTo>
                    <a:pt x="364" y="1072"/>
                  </a:lnTo>
                  <a:lnTo>
                    <a:pt x="358" y="1074"/>
                  </a:lnTo>
                  <a:lnTo>
                    <a:pt x="356" y="1078"/>
                  </a:lnTo>
                  <a:lnTo>
                    <a:pt x="354" y="1078"/>
                  </a:lnTo>
                  <a:lnTo>
                    <a:pt x="352" y="1078"/>
                  </a:lnTo>
                  <a:lnTo>
                    <a:pt x="346" y="1072"/>
                  </a:lnTo>
                  <a:lnTo>
                    <a:pt x="344" y="1068"/>
                  </a:lnTo>
                  <a:lnTo>
                    <a:pt x="346" y="1066"/>
                  </a:lnTo>
                  <a:lnTo>
                    <a:pt x="348" y="1062"/>
                  </a:lnTo>
                  <a:lnTo>
                    <a:pt x="348" y="1052"/>
                  </a:lnTo>
                  <a:lnTo>
                    <a:pt x="346" y="1050"/>
                  </a:lnTo>
                  <a:lnTo>
                    <a:pt x="346" y="1046"/>
                  </a:lnTo>
                  <a:lnTo>
                    <a:pt x="346" y="1044"/>
                  </a:lnTo>
                  <a:lnTo>
                    <a:pt x="342" y="1038"/>
                  </a:lnTo>
                  <a:lnTo>
                    <a:pt x="340" y="1036"/>
                  </a:lnTo>
                  <a:lnTo>
                    <a:pt x="338" y="1034"/>
                  </a:lnTo>
                  <a:lnTo>
                    <a:pt x="328" y="1032"/>
                  </a:lnTo>
                  <a:lnTo>
                    <a:pt x="324" y="1032"/>
                  </a:lnTo>
                  <a:lnTo>
                    <a:pt x="318" y="1030"/>
                  </a:lnTo>
                  <a:lnTo>
                    <a:pt x="314" y="1030"/>
                  </a:lnTo>
                  <a:lnTo>
                    <a:pt x="310" y="1030"/>
                  </a:lnTo>
                  <a:lnTo>
                    <a:pt x="300" y="1024"/>
                  </a:lnTo>
                  <a:lnTo>
                    <a:pt x="298" y="1024"/>
                  </a:lnTo>
                  <a:lnTo>
                    <a:pt x="296" y="1022"/>
                  </a:lnTo>
                  <a:lnTo>
                    <a:pt x="282" y="1012"/>
                  </a:lnTo>
                  <a:lnTo>
                    <a:pt x="278" y="1010"/>
                  </a:lnTo>
                  <a:lnTo>
                    <a:pt x="274" y="1006"/>
                  </a:lnTo>
                  <a:lnTo>
                    <a:pt x="274" y="998"/>
                  </a:lnTo>
                  <a:lnTo>
                    <a:pt x="270" y="990"/>
                  </a:lnTo>
                  <a:lnTo>
                    <a:pt x="262" y="978"/>
                  </a:lnTo>
                  <a:lnTo>
                    <a:pt x="260" y="976"/>
                  </a:lnTo>
                  <a:lnTo>
                    <a:pt x="250" y="970"/>
                  </a:lnTo>
                  <a:lnTo>
                    <a:pt x="248" y="968"/>
                  </a:lnTo>
                  <a:lnTo>
                    <a:pt x="246" y="966"/>
                  </a:lnTo>
                  <a:lnTo>
                    <a:pt x="242" y="966"/>
                  </a:lnTo>
                  <a:lnTo>
                    <a:pt x="226" y="962"/>
                  </a:lnTo>
                  <a:lnTo>
                    <a:pt x="206" y="952"/>
                  </a:lnTo>
                  <a:lnTo>
                    <a:pt x="194" y="946"/>
                  </a:lnTo>
                  <a:lnTo>
                    <a:pt x="182" y="946"/>
                  </a:lnTo>
                  <a:lnTo>
                    <a:pt x="172" y="942"/>
                  </a:lnTo>
                  <a:lnTo>
                    <a:pt x="164" y="942"/>
                  </a:lnTo>
                  <a:lnTo>
                    <a:pt x="162" y="942"/>
                  </a:lnTo>
                  <a:lnTo>
                    <a:pt x="160" y="934"/>
                  </a:lnTo>
                  <a:lnTo>
                    <a:pt x="160" y="932"/>
                  </a:lnTo>
                  <a:lnTo>
                    <a:pt x="154" y="928"/>
                  </a:lnTo>
                  <a:lnTo>
                    <a:pt x="152" y="926"/>
                  </a:lnTo>
                  <a:lnTo>
                    <a:pt x="150" y="926"/>
                  </a:lnTo>
                  <a:lnTo>
                    <a:pt x="148" y="922"/>
                  </a:lnTo>
                  <a:lnTo>
                    <a:pt x="150" y="918"/>
                  </a:lnTo>
                  <a:lnTo>
                    <a:pt x="150" y="916"/>
                  </a:lnTo>
                  <a:lnTo>
                    <a:pt x="154" y="914"/>
                  </a:lnTo>
                  <a:lnTo>
                    <a:pt x="154" y="912"/>
                  </a:lnTo>
                  <a:lnTo>
                    <a:pt x="156" y="910"/>
                  </a:lnTo>
                  <a:lnTo>
                    <a:pt x="160" y="892"/>
                  </a:lnTo>
                  <a:lnTo>
                    <a:pt x="158" y="888"/>
                  </a:lnTo>
                  <a:lnTo>
                    <a:pt x="164" y="874"/>
                  </a:lnTo>
                  <a:lnTo>
                    <a:pt x="168" y="866"/>
                  </a:lnTo>
                  <a:lnTo>
                    <a:pt x="168" y="860"/>
                  </a:lnTo>
                  <a:lnTo>
                    <a:pt x="164" y="856"/>
                  </a:lnTo>
                  <a:lnTo>
                    <a:pt x="160" y="854"/>
                  </a:lnTo>
                  <a:lnTo>
                    <a:pt x="156" y="854"/>
                  </a:lnTo>
                  <a:lnTo>
                    <a:pt x="150" y="846"/>
                  </a:lnTo>
                  <a:lnTo>
                    <a:pt x="148" y="844"/>
                  </a:lnTo>
                  <a:lnTo>
                    <a:pt x="146" y="840"/>
                  </a:lnTo>
                  <a:lnTo>
                    <a:pt x="148" y="838"/>
                  </a:lnTo>
                  <a:lnTo>
                    <a:pt x="150" y="836"/>
                  </a:lnTo>
                  <a:lnTo>
                    <a:pt x="154" y="830"/>
                  </a:lnTo>
                  <a:lnTo>
                    <a:pt x="148" y="818"/>
                  </a:lnTo>
                  <a:lnTo>
                    <a:pt x="144" y="814"/>
                  </a:lnTo>
                  <a:lnTo>
                    <a:pt x="142" y="812"/>
                  </a:lnTo>
                  <a:lnTo>
                    <a:pt x="138" y="806"/>
                  </a:lnTo>
                  <a:lnTo>
                    <a:pt x="132" y="790"/>
                  </a:lnTo>
                  <a:lnTo>
                    <a:pt x="122" y="780"/>
                  </a:lnTo>
                  <a:lnTo>
                    <a:pt x="122" y="772"/>
                  </a:lnTo>
                  <a:lnTo>
                    <a:pt x="122" y="768"/>
                  </a:lnTo>
                  <a:lnTo>
                    <a:pt x="118" y="764"/>
                  </a:lnTo>
                  <a:lnTo>
                    <a:pt x="114" y="754"/>
                  </a:lnTo>
                  <a:lnTo>
                    <a:pt x="114" y="750"/>
                  </a:lnTo>
                  <a:lnTo>
                    <a:pt x="114" y="744"/>
                  </a:lnTo>
                  <a:lnTo>
                    <a:pt x="114" y="742"/>
                  </a:lnTo>
                  <a:lnTo>
                    <a:pt x="100" y="716"/>
                  </a:lnTo>
                  <a:lnTo>
                    <a:pt x="94" y="708"/>
                  </a:lnTo>
                  <a:lnTo>
                    <a:pt x="90" y="706"/>
                  </a:lnTo>
                  <a:lnTo>
                    <a:pt x="86" y="696"/>
                  </a:lnTo>
                  <a:lnTo>
                    <a:pt x="88" y="692"/>
                  </a:lnTo>
                  <a:lnTo>
                    <a:pt x="88" y="686"/>
                  </a:lnTo>
                  <a:lnTo>
                    <a:pt x="88" y="682"/>
                  </a:lnTo>
                  <a:lnTo>
                    <a:pt x="88" y="678"/>
                  </a:lnTo>
                  <a:lnTo>
                    <a:pt x="88" y="672"/>
                  </a:lnTo>
                  <a:lnTo>
                    <a:pt x="88" y="662"/>
                  </a:lnTo>
                  <a:lnTo>
                    <a:pt x="94" y="658"/>
                  </a:lnTo>
                  <a:lnTo>
                    <a:pt x="98" y="662"/>
                  </a:lnTo>
                  <a:lnTo>
                    <a:pt x="100" y="662"/>
                  </a:lnTo>
                  <a:lnTo>
                    <a:pt x="104" y="660"/>
                  </a:lnTo>
                  <a:lnTo>
                    <a:pt x="104" y="658"/>
                  </a:lnTo>
                  <a:lnTo>
                    <a:pt x="110" y="648"/>
                  </a:lnTo>
                  <a:lnTo>
                    <a:pt x="114" y="644"/>
                  </a:lnTo>
                  <a:lnTo>
                    <a:pt x="112" y="634"/>
                  </a:lnTo>
                  <a:lnTo>
                    <a:pt x="110" y="626"/>
                  </a:lnTo>
                  <a:lnTo>
                    <a:pt x="108" y="622"/>
                  </a:lnTo>
                  <a:lnTo>
                    <a:pt x="104" y="620"/>
                  </a:lnTo>
                  <a:lnTo>
                    <a:pt x="98" y="620"/>
                  </a:lnTo>
                  <a:lnTo>
                    <a:pt x="94" y="620"/>
                  </a:lnTo>
                  <a:lnTo>
                    <a:pt x="92" y="620"/>
                  </a:lnTo>
                  <a:lnTo>
                    <a:pt x="90" y="618"/>
                  </a:lnTo>
                  <a:lnTo>
                    <a:pt x="82" y="612"/>
                  </a:lnTo>
                  <a:lnTo>
                    <a:pt x="80" y="608"/>
                  </a:lnTo>
                  <a:lnTo>
                    <a:pt x="68" y="584"/>
                  </a:lnTo>
                  <a:lnTo>
                    <a:pt x="68" y="580"/>
                  </a:lnTo>
                  <a:lnTo>
                    <a:pt x="68" y="578"/>
                  </a:lnTo>
                  <a:lnTo>
                    <a:pt x="70" y="572"/>
                  </a:lnTo>
                  <a:lnTo>
                    <a:pt x="74" y="568"/>
                  </a:lnTo>
                  <a:lnTo>
                    <a:pt x="74" y="564"/>
                  </a:lnTo>
                  <a:lnTo>
                    <a:pt x="74" y="550"/>
                  </a:lnTo>
                  <a:lnTo>
                    <a:pt x="72" y="548"/>
                  </a:lnTo>
                  <a:lnTo>
                    <a:pt x="70" y="546"/>
                  </a:lnTo>
                  <a:lnTo>
                    <a:pt x="68" y="544"/>
                  </a:lnTo>
                  <a:lnTo>
                    <a:pt x="70" y="540"/>
                  </a:lnTo>
                  <a:lnTo>
                    <a:pt x="70" y="536"/>
                  </a:lnTo>
                  <a:lnTo>
                    <a:pt x="78" y="518"/>
                  </a:lnTo>
                  <a:lnTo>
                    <a:pt x="80" y="514"/>
                  </a:lnTo>
                  <a:lnTo>
                    <a:pt x="84" y="514"/>
                  </a:lnTo>
                  <a:lnTo>
                    <a:pt x="90" y="514"/>
                  </a:lnTo>
                  <a:lnTo>
                    <a:pt x="90" y="518"/>
                  </a:lnTo>
                  <a:lnTo>
                    <a:pt x="90" y="524"/>
                  </a:lnTo>
                  <a:lnTo>
                    <a:pt x="88" y="530"/>
                  </a:lnTo>
                  <a:lnTo>
                    <a:pt x="86" y="532"/>
                  </a:lnTo>
                  <a:lnTo>
                    <a:pt x="86" y="538"/>
                  </a:lnTo>
                  <a:lnTo>
                    <a:pt x="108" y="562"/>
                  </a:lnTo>
                  <a:lnTo>
                    <a:pt x="112" y="564"/>
                  </a:lnTo>
                  <a:lnTo>
                    <a:pt x="112" y="562"/>
                  </a:lnTo>
                  <a:lnTo>
                    <a:pt x="112" y="560"/>
                  </a:lnTo>
                  <a:lnTo>
                    <a:pt x="108" y="556"/>
                  </a:lnTo>
                  <a:lnTo>
                    <a:pt x="106" y="544"/>
                  </a:lnTo>
                  <a:lnTo>
                    <a:pt x="108" y="542"/>
                  </a:lnTo>
                  <a:lnTo>
                    <a:pt x="108" y="538"/>
                  </a:lnTo>
                  <a:lnTo>
                    <a:pt x="106" y="534"/>
                  </a:lnTo>
                  <a:lnTo>
                    <a:pt x="106" y="530"/>
                  </a:lnTo>
                  <a:lnTo>
                    <a:pt x="100" y="524"/>
                  </a:lnTo>
                  <a:lnTo>
                    <a:pt x="98" y="516"/>
                  </a:lnTo>
                  <a:lnTo>
                    <a:pt x="94" y="498"/>
                  </a:lnTo>
                  <a:lnTo>
                    <a:pt x="100" y="496"/>
                  </a:lnTo>
                  <a:lnTo>
                    <a:pt x="114" y="490"/>
                  </a:lnTo>
                  <a:lnTo>
                    <a:pt x="118" y="494"/>
                  </a:lnTo>
                  <a:lnTo>
                    <a:pt x="122" y="496"/>
                  </a:lnTo>
                  <a:lnTo>
                    <a:pt x="132" y="496"/>
                  </a:lnTo>
                  <a:lnTo>
                    <a:pt x="136" y="496"/>
                  </a:lnTo>
                  <a:lnTo>
                    <a:pt x="142" y="500"/>
                  </a:lnTo>
                  <a:lnTo>
                    <a:pt x="148" y="502"/>
                  </a:lnTo>
                  <a:lnTo>
                    <a:pt x="150" y="504"/>
                  </a:lnTo>
                  <a:lnTo>
                    <a:pt x="164" y="510"/>
                  </a:lnTo>
                  <a:lnTo>
                    <a:pt x="166" y="508"/>
                  </a:lnTo>
                  <a:lnTo>
                    <a:pt x="168" y="504"/>
                  </a:lnTo>
                  <a:lnTo>
                    <a:pt x="174" y="502"/>
                  </a:lnTo>
                  <a:lnTo>
                    <a:pt x="182" y="512"/>
                  </a:lnTo>
                  <a:lnTo>
                    <a:pt x="186" y="518"/>
                  </a:lnTo>
                  <a:lnTo>
                    <a:pt x="184" y="512"/>
                  </a:lnTo>
                  <a:lnTo>
                    <a:pt x="178" y="504"/>
                  </a:lnTo>
                  <a:lnTo>
                    <a:pt x="176" y="502"/>
                  </a:lnTo>
                  <a:lnTo>
                    <a:pt x="168" y="502"/>
                  </a:lnTo>
                  <a:lnTo>
                    <a:pt x="164" y="504"/>
                  </a:lnTo>
                  <a:lnTo>
                    <a:pt x="160" y="506"/>
                  </a:lnTo>
                  <a:lnTo>
                    <a:pt x="152" y="500"/>
                  </a:lnTo>
                  <a:lnTo>
                    <a:pt x="144" y="500"/>
                  </a:lnTo>
                  <a:lnTo>
                    <a:pt x="138" y="494"/>
                  </a:lnTo>
                  <a:lnTo>
                    <a:pt x="136" y="488"/>
                  </a:lnTo>
                  <a:lnTo>
                    <a:pt x="132" y="490"/>
                  </a:lnTo>
                  <a:lnTo>
                    <a:pt x="124" y="494"/>
                  </a:lnTo>
                  <a:lnTo>
                    <a:pt x="112" y="484"/>
                  </a:lnTo>
                  <a:lnTo>
                    <a:pt x="110" y="482"/>
                  </a:lnTo>
                  <a:lnTo>
                    <a:pt x="108" y="480"/>
                  </a:lnTo>
                  <a:lnTo>
                    <a:pt x="104" y="476"/>
                  </a:lnTo>
                  <a:lnTo>
                    <a:pt x="100" y="476"/>
                  </a:lnTo>
                  <a:lnTo>
                    <a:pt x="92" y="478"/>
                  </a:lnTo>
                  <a:lnTo>
                    <a:pt x="84" y="498"/>
                  </a:lnTo>
                  <a:lnTo>
                    <a:pt x="88" y="502"/>
                  </a:lnTo>
                  <a:lnTo>
                    <a:pt x="88" y="506"/>
                  </a:lnTo>
                  <a:lnTo>
                    <a:pt x="84" y="510"/>
                  </a:lnTo>
                  <a:lnTo>
                    <a:pt x="80" y="510"/>
                  </a:lnTo>
                  <a:lnTo>
                    <a:pt x="68" y="496"/>
                  </a:lnTo>
                  <a:lnTo>
                    <a:pt x="58" y="482"/>
                  </a:lnTo>
                  <a:lnTo>
                    <a:pt x="56" y="480"/>
                  </a:lnTo>
                  <a:lnTo>
                    <a:pt x="50" y="474"/>
                  </a:lnTo>
                  <a:lnTo>
                    <a:pt x="48" y="474"/>
                  </a:lnTo>
                  <a:lnTo>
                    <a:pt x="44" y="472"/>
                  </a:lnTo>
                  <a:lnTo>
                    <a:pt x="50" y="462"/>
                  </a:lnTo>
                  <a:lnTo>
                    <a:pt x="58" y="470"/>
                  </a:lnTo>
                  <a:lnTo>
                    <a:pt x="60" y="474"/>
                  </a:lnTo>
                  <a:lnTo>
                    <a:pt x="60" y="472"/>
                  </a:lnTo>
                  <a:lnTo>
                    <a:pt x="58" y="468"/>
                  </a:lnTo>
                  <a:lnTo>
                    <a:pt x="52" y="446"/>
                  </a:lnTo>
                  <a:lnTo>
                    <a:pt x="46" y="422"/>
                  </a:lnTo>
                  <a:lnTo>
                    <a:pt x="44" y="420"/>
                  </a:lnTo>
                  <a:lnTo>
                    <a:pt x="40" y="418"/>
                  </a:lnTo>
                  <a:lnTo>
                    <a:pt x="36" y="412"/>
                  </a:lnTo>
                  <a:lnTo>
                    <a:pt x="34" y="410"/>
                  </a:lnTo>
                  <a:lnTo>
                    <a:pt x="30" y="404"/>
                  </a:lnTo>
                  <a:lnTo>
                    <a:pt x="28" y="398"/>
                  </a:lnTo>
                  <a:lnTo>
                    <a:pt x="24" y="384"/>
                  </a:lnTo>
                  <a:lnTo>
                    <a:pt x="18" y="374"/>
                  </a:lnTo>
                  <a:lnTo>
                    <a:pt x="12" y="364"/>
                  </a:lnTo>
                  <a:lnTo>
                    <a:pt x="6" y="354"/>
                  </a:lnTo>
                  <a:lnTo>
                    <a:pt x="8" y="350"/>
                  </a:lnTo>
                  <a:lnTo>
                    <a:pt x="12" y="348"/>
                  </a:lnTo>
                  <a:lnTo>
                    <a:pt x="14" y="344"/>
                  </a:lnTo>
                  <a:lnTo>
                    <a:pt x="16" y="334"/>
                  </a:lnTo>
                  <a:lnTo>
                    <a:pt x="16" y="326"/>
                  </a:lnTo>
                  <a:lnTo>
                    <a:pt x="14" y="316"/>
                  </a:lnTo>
                  <a:lnTo>
                    <a:pt x="14" y="306"/>
                  </a:lnTo>
                  <a:lnTo>
                    <a:pt x="16" y="302"/>
                  </a:lnTo>
                  <a:lnTo>
                    <a:pt x="22" y="290"/>
                  </a:lnTo>
                  <a:lnTo>
                    <a:pt x="24" y="288"/>
                  </a:lnTo>
                  <a:lnTo>
                    <a:pt x="26" y="284"/>
                  </a:lnTo>
                  <a:lnTo>
                    <a:pt x="30" y="266"/>
                  </a:lnTo>
                  <a:lnTo>
                    <a:pt x="28" y="256"/>
                  </a:lnTo>
                  <a:lnTo>
                    <a:pt x="26" y="246"/>
                  </a:lnTo>
                  <a:lnTo>
                    <a:pt x="24" y="234"/>
                  </a:lnTo>
                  <a:lnTo>
                    <a:pt x="18" y="216"/>
                  </a:lnTo>
                  <a:lnTo>
                    <a:pt x="16" y="212"/>
                  </a:lnTo>
                  <a:lnTo>
                    <a:pt x="12" y="208"/>
                  </a:lnTo>
                  <a:lnTo>
                    <a:pt x="8" y="204"/>
                  </a:lnTo>
                  <a:lnTo>
                    <a:pt x="2" y="192"/>
                  </a:lnTo>
                  <a:lnTo>
                    <a:pt x="0" y="188"/>
                  </a:lnTo>
                  <a:lnTo>
                    <a:pt x="2" y="184"/>
                  </a:lnTo>
                  <a:lnTo>
                    <a:pt x="4" y="182"/>
                  </a:lnTo>
                  <a:lnTo>
                    <a:pt x="4" y="172"/>
                  </a:lnTo>
                  <a:lnTo>
                    <a:pt x="2" y="168"/>
                  </a:lnTo>
                  <a:lnTo>
                    <a:pt x="8" y="160"/>
                  </a:lnTo>
                  <a:lnTo>
                    <a:pt x="12" y="154"/>
                  </a:lnTo>
                  <a:lnTo>
                    <a:pt x="22" y="142"/>
                  </a:lnTo>
                  <a:lnTo>
                    <a:pt x="24" y="140"/>
                  </a:lnTo>
                  <a:lnTo>
                    <a:pt x="26" y="138"/>
                  </a:lnTo>
                  <a:lnTo>
                    <a:pt x="30" y="140"/>
                  </a:lnTo>
                  <a:lnTo>
                    <a:pt x="38" y="134"/>
                  </a:lnTo>
                  <a:lnTo>
                    <a:pt x="48" y="114"/>
                  </a:lnTo>
                  <a:lnTo>
                    <a:pt x="50" y="110"/>
                  </a:lnTo>
                  <a:lnTo>
                    <a:pt x="50" y="106"/>
                  </a:lnTo>
                  <a:lnTo>
                    <a:pt x="52" y="96"/>
                  </a:lnTo>
                  <a:lnTo>
                    <a:pt x="58" y="86"/>
                  </a:lnTo>
                  <a:lnTo>
                    <a:pt x="66" y="76"/>
                  </a:lnTo>
                  <a:lnTo>
                    <a:pt x="68" y="72"/>
                  </a:lnTo>
                  <a:lnTo>
                    <a:pt x="70" y="68"/>
                  </a:lnTo>
                  <a:lnTo>
                    <a:pt x="70" y="64"/>
                  </a:lnTo>
                  <a:lnTo>
                    <a:pt x="70" y="58"/>
                  </a:lnTo>
                  <a:lnTo>
                    <a:pt x="72" y="38"/>
                  </a:lnTo>
                  <a:lnTo>
                    <a:pt x="70" y="28"/>
                  </a:lnTo>
                  <a:lnTo>
                    <a:pt x="68" y="20"/>
                  </a:lnTo>
                  <a:lnTo>
                    <a:pt x="72" y="16"/>
                  </a:lnTo>
                  <a:lnTo>
                    <a:pt x="74" y="16"/>
                  </a:lnTo>
                  <a:lnTo>
                    <a:pt x="78" y="6"/>
                  </a:lnTo>
                  <a:lnTo>
                    <a:pt x="80" y="2"/>
                  </a:lnTo>
                  <a:lnTo>
                    <a:pt x="80" y="0"/>
                  </a:lnTo>
                  <a:lnTo>
                    <a:pt x="100" y="6"/>
                  </a:lnTo>
                  <a:lnTo>
                    <a:pt x="106" y="8"/>
                  </a:lnTo>
                  <a:lnTo>
                    <a:pt x="136" y="18"/>
                  </a:lnTo>
                  <a:lnTo>
                    <a:pt x="142" y="18"/>
                  </a:lnTo>
                  <a:lnTo>
                    <a:pt x="146" y="20"/>
                  </a:lnTo>
                  <a:lnTo>
                    <a:pt x="152" y="22"/>
                  </a:lnTo>
                  <a:lnTo>
                    <a:pt x="156" y="22"/>
                  </a:lnTo>
                  <a:lnTo>
                    <a:pt x="160" y="24"/>
                  </a:lnTo>
                  <a:lnTo>
                    <a:pt x="164" y="26"/>
                  </a:lnTo>
                  <a:lnTo>
                    <a:pt x="168" y="28"/>
                  </a:lnTo>
                  <a:lnTo>
                    <a:pt x="174" y="28"/>
                  </a:lnTo>
                  <a:lnTo>
                    <a:pt x="178" y="30"/>
                  </a:lnTo>
                  <a:lnTo>
                    <a:pt x="192" y="34"/>
                  </a:lnTo>
                  <a:lnTo>
                    <a:pt x="200" y="36"/>
                  </a:lnTo>
                  <a:lnTo>
                    <a:pt x="206" y="38"/>
                  </a:lnTo>
                  <a:lnTo>
                    <a:pt x="216" y="40"/>
                  </a:lnTo>
                  <a:lnTo>
                    <a:pt x="218" y="42"/>
                  </a:lnTo>
                  <a:lnTo>
                    <a:pt x="226" y="44"/>
                  </a:lnTo>
                  <a:lnTo>
                    <a:pt x="254" y="52"/>
                  </a:lnTo>
                  <a:lnTo>
                    <a:pt x="260" y="52"/>
                  </a:lnTo>
                  <a:lnTo>
                    <a:pt x="262" y="54"/>
                  </a:lnTo>
                  <a:lnTo>
                    <a:pt x="272" y="56"/>
                  </a:lnTo>
                  <a:lnTo>
                    <a:pt x="276" y="58"/>
                  </a:lnTo>
                  <a:lnTo>
                    <a:pt x="282" y="58"/>
                  </a:lnTo>
                  <a:lnTo>
                    <a:pt x="290" y="62"/>
                  </a:lnTo>
                  <a:lnTo>
                    <a:pt x="298" y="64"/>
                  </a:lnTo>
                  <a:lnTo>
                    <a:pt x="302" y="64"/>
                  </a:lnTo>
                  <a:lnTo>
                    <a:pt x="314" y="68"/>
                  </a:lnTo>
                  <a:lnTo>
                    <a:pt x="318" y="70"/>
                  </a:lnTo>
                  <a:lnTo>
                    <a:pt x="324" y="70"/>
                  </a:lnTo>
                  <a:lnTo>
                    <a:pt x="336" y="74"/>
                  </a:lnTo>
                  <a:lnTo>
                    <a:pt x="346" y="76"/>
                  </a:lnTo>
                  <a:lnTo>
                    <a:pt x="350" y="76"/>
                  </a:lnTo>
                  <a:lnTo>
                    <a:pt x="356" y="78"/>
                  </a:lnTo>
                  <a:lnTo>
                    <a:pt x="368" y="82"/>
                  </a:lnTo>
                  <a:lnTo>
                    <a:pt x="376" y="84"/>
                  </a:lnTo>
                  <a:lnTo>
                    <a:pt x="382" y="86"/>
                  </a:lnTo>
                  <a:lnTo>
                    <a:pt x="390" y="88"/>
                  </a:lnTo>
                  <a:lnTo>
                    <a:pt x="422" y="96"/>
                  </a:lnTo>
                  <a:lnTo>
                    <a:pt x="448" y="102"/>
                  </a:lnTo>
                  <a:lnTo>
                    <a:pt x="452" y="104"/>
                  </a:lnTo>
                  <a:lnTo>
                    <a:pt x="400" y="280"/>
                  </a:lnTo>
                  <a:lnTo>
                    <a:pt x="382" y="346"/>
                  </a:lnTo>
                  <a:lnTo>
                    <a:pt x="372" y="378"/>
                  </a:lnTo>
                  <a:lnTo>
                    <a:pt x="368" y="390"/>
                  </a:lnTo>
                  <a:lnTo>
                    <a:pt x="364" y="404"/>
                  </a:lnTo>
                  <a:lnTo>
                    <a:pt x="354" y="440"/>
                  </a:lnTo>
                  <a:lnTo>
                    <a:pt x="368" y="458"/>
                  </a:lnTo>
                  <a:lnTo>
                    <a:pt x="388" y="490"/>
                  </a:lnTo>
                  <a:lnTo>
                    <a:pt x="426" y="542"/>
                  </a:lnTo>
                  <a:lnTo>
                    <a:pt x="434" y="554"/>
                  </a:lnTo>
                  <a:lnTo>
                    <a:pt x="472" y="608"/>
                  </a:lnTo>
                  <a:lnTo>
                    <a:pt x="484" y="624"/>
                  </a:lnTo>
                  <a:lnTo>
                    <a:pt x="508" y="658"/>
                  </a:lnTo>
                  <a:lnTo>
                    <a:pt x="518" y="674"/>
                  </a:lnTo>
                  <a:lnTo>
                    <a:pt x="532" y="692"/>
                  </a:lnTo>
                  <a:lnTo>
                    <a:pt x="542" y="708"/>
                  </a:lnTo>
                  <a:lnTo>
                    <a:pt x="554" y="724"/>
                  </a:lnTo>
                  <a:lnTo>
                    <a:pt x="566" y="740"/>
                  </a:lnTo>
                  <a:lnTo>
                    <a:pt x="580" y="758"/>
                  </a:lnTo>
                  <a:lnTo>
                    <a:pt x="590" y="772"/>
                  </a:lnTo>
                  <a:lnTo>
                    <a:pt x="602" y="790"/>
                  </a:lnTo>
                  <a:lnTo>
                    <a:pt x="612" y="806"/>
                  </a:lnTo>
                  <a:lnTo>
                    <a:pt x="636" y="838"/>
                  </a:lnTo>
                  <a:lnTo>
                    <a:pt x="650" y="856"/>
                  </a:lnTo>
                  <a:lnTo>
                    <a:pt x="662" y="874"/>
                  </a:lnTo>
                  <a:lnTo>
                    <a:pt x="670" y="886"/>
                  </a:lnTo>
                  <a:lnTo>
                    <a:pt x="686" y="908"/>
                  </a:lnTo>
                  <a:lnTo>
                    <a:pt x="708" y="942"/>
                  </a:lnTo>
                  <a:lnTo>
                    <a:pt x="720" y="956"/>
                  </a:lnTo>
                  <a:lnTo>
                    <a:pt x="730" y="970"/>
                  </a:lnTo>
                  <a:lnTo>
                    <a:pt x="756" y="1008"/>
                  </a:lnTo>
                  <a:lnTo>
                    <a:pt x="760" y="1012"/>
                  </a:lnTo>
                  <a:lnTo>
                    <a:pt x="756" y="1024"/>
                  </a:lnTo>
                  <a:lnTo>
                    <a:pt x="762" y="1034"/>
                  </a:lnTo>
                  <a:lnTo>
                    <a:pt x="766" y="1042"/>
                  </a:lnTo>
                  <a:lnTo>
                    <a:pt x="768" y="1050"/>
                  </a:lnTo>
                  <a:lnTo>
                    <a:pt x="772" y="1058"/>
                  </a:lnTo>
                  <a:lnTo>
                    <a:pt x="772" y="1068"/>
                  </a:lnTo>
                  <a:lnTo>
                    <a:pt x="772" y="1072"/>
                  </a:lnTo>
                  <a:lnTo>
                    <a:pt x="774" y="1080"/>
                  </a:lnTo>
                  <a:lnTo>
                    <a:pt x="780" y="1086"/>
                  </a:lnTo>
                  <a:lnTo>
                    <a:pt x="784" y="1090"/>
                  </a:lnTo>
                  <a:lnTo>
                    <a:pt x="786" y="1092"/>
                  </a:lnTo>
                  <a:lnTo>
                    <a:pt x="790" y="1094"/>
                  </a:lnTo>
                  <a:lnTo>
                    <a:pt x="790" y="1096"/>
                  </a:lnTo>
                  <a:lnTo>
                    <a:pt x="792" y="1098"/>
                  </a:lnTo>
                  <a:lnTo>
                    <a:pt x="794" y="1104"/>
                  </a:lnTo>
                  <a:lnTo>
                    <a:pt x="780" y="1112"/>
                  </a:lnTo>
                  <a:lnTo>
                    <a:pt x="770" y="1116"/>
                  </a:lnTo>
                  <a:lnTo>
                    <a:pt x="764" y="1116"/>
                  </a:lnTo>
                  <a:lnTo>
                    <a:pt x="762" y="1118"/>
                  </a:lnTo>
                  <a:lnTo>
                    <a:pt x="758" y="1120"/>
                  </a:lnTo>
                  <a:lnTo>
                    <a:pt x="756" y="1128"/>
                  </a:lnTo>
                  <a:lnTo>
                    <a:pt x="750" y="1130"/>
                  </a:lnTo>
                  <a:lnTo>
                    <a:pt x="744" y="1134"/>
                  </a:lnTo>
                  <a:lnTo>
                    <a:pt x="742" y="1134"/>
                  </a:lnTo>
                  <a:lnTo>
                    <a:pt x="742" y="1144"/>
                  </a:lnTo>
                  <a:lnTo>
                    <a:pt x="742" y="1154"/>
                  </a:lnTo>
                  <a:lnTo>
                    <a:pt x="740" y="1160"/>
                  </a:lnTo>
                  <a:lnTo>
                    <a:pt x="732" y="1178"/>
                  </a:lnTo>
                  <a:lnTo>
                    <a:pt x="718" y="1192"/>
                  </a:lnTo>
                  <a:lnTo>
                    <a:pt x="708" y="1194"/>
                  </a:lnTo>
                  <a:lnTo>
                    <a:pt x="706" y="1202"/>
                  </a:lnTo>
                  <a:lnTo>
                    <a:pt x="708" y="1206"/>
                  </a:lnTo>
                  <a:lnTo>
                    <a:pt x="708" y="1212"/>
                  </a:lnTo>
                  <a:lnTo>
                    <a:pt x="710" y="1216"/>
                  </a:lnTo>
                  <a:lnTo>
                    <a:pt x="708" y="1222"/>
                  </a:lnTo>
                  <a:lnTo>
                    <a:pt x="704" y="1226"/>
                  </a:lnTo>
                  <a:lnTo>
                    <a:pt x="704" y="1230"/>
                  </a:lnTo>
                  <a:lnTo>
                    <a:pt x="704" y="1232"/>
                  </a:lnTo>
                  <a:lnTo>
                    <a:pt x="706" y="1236"/>
                  </a:lnTo>
                  <a:lnTo>
                    <a:pt x="712" y="1238"/>
                  </a:lnTo>
                  <a:lnTo>
                    <a:pt x="716" y="1238"/>
                  </a:lnTo>
                  <a:lnTo>
                    <a:pt x="718" y="1238"/>
                  </a:lnTo>
                  <a:lnTo>
                    <a:pt x="720" y="1240"/>
                  </a:lnTo>
                  <a:lnTo>
                    <a:pt x="724" y="1248"/>
                  </a:lnTo>
                  <a:lnTo>
                    <a:pt x="722" y="1260"/>
                  </a:lnTo>
                  <a:lnTo>
                    <a:pt x="710" y="1272"/>
                  </a:lnTo>
                  <a:lnTo>
                    <a:pt x="708" y="1274"/>
                  </a:lnTo>
                  <a:lnTo>
                    <a:pt x="706" y="1272"/>
                  </a:lnTo>
                  <a:lnTo>
                    <a:pt x="704" y="1272"/>
                  </a:lnTo>
                  <a:lnTo>
                    <a:pt x="698" y="1270"/>
                  </a:lnTo>
                  <a:lnTo>
                    <a:pt x="696" y="1268"/>
                  </a:lnTo>
                  <a:lnTo>
                    <a:pt x="692" y="1272"/>
                  </a:lnTo>
                  <a:lnTo>
                    <a:pt x="690" y="1272"/>
                  </a:lnTo>
                  <a:lnTo>
                    <a:pt x="676" y="1270"/>
                  </a:lnTo>
                  <a:lnTo>
                    <a:pt x="660" y="1266"/>
                  </a:lnTo>
                  <a:lnTo>
                    <a:pt x="642" y="1266"/>
                  </a:lnTo>
                  <a:lnTo>
                    <a:pt x="620" y="1262"/>
                  </a:lnTo>
                  <a:lnTo>
                    <a:pt x="598" y="1260"/>
                  </a:lnTo>
                  <a:lnTo>
                    <a:pt x="568" y="1256"/>
                  </a:lnTo>
                  <a:lnTo>
                    <a:pt x="532" y="1252"/>
                  </a:lnTo>
                  <a:lnTo>
                    <a:pt x="504" y="1248"/>
                  </a:lnTo>
                  <a:lnTo>
                    <a:pt x="482" y="1246"/>
                  </a:lnTo>
                  <a:lnTo>
                    <a:pt x="462" y="1242"/>
                  </a:lnTo>
                  <a:lnTo>
                    <a:pt x="442" y="1240"/>
                  </a:lnTo>
                  <a:lnTo>
                    <a:pt x="440" y="1240"/>
                  </a:lnTo>
                  <a:close/>
                </a:path>
              </a:pathLst>
            </a:custGeom>
            <a:grpFill/>
            <a:ln w="3175" cmpd="sng">
              <a:solidFill>
                <a:srgbClr val="808080"/>
              </a:solidFill>
              <a:round/>
              <a:headEnd/>
              <a:tailEnd/>
            </a:ln>
          </p:spPr>
          <p:txBody>
            <a:bodyPr/>
            <a:lstStyle/>
            <a:p>
              <a:pPr>
                <a:defRPr/>
              </a:pPr>
              <a:endParaRPr lang="en-US" dirty="0"/>
            </a:p>
          </p:txBody>
        </p:sp>
        <p:sp>
          <p:nvSpPr>
            <p:cNvPr id="2205" name="Freeform 1093"/>
            <p:cNvSpPr>
              <a:spLocks/>
            </p:cNvSpPr>
            <p:nvPr/>
          </p:nvSpPr>
          <p:spPr bwMode="auto">
            <a:xfrm>
              <a:off x="486" y="2294"/>
              <a:ext cx="40" cy="18"/>
            </a:xfrm>
            <a:custGeom>
              <a:avLst/>
              <a:gdLst>
                <a:gd name="T0" fmla="*/ 6 w 40"/>
                <a:gd name="T1" fmla="*/ 0 h 18"/>
                <a:gd name="T2" fmla="*/ 22 w 40"/>
                <a:gd name="T3" fmla="*/ 8 h 18"/>
                <a:gd name="T4" fmla="*/ 32 w 40"/>
                <a:gd name="T5" fmla="*/ 10 h 18"/>
                <a:gd name="T6" fmla="*/ 36 w 40"/>
                <a:gd name="T7" fmla="*/ 10 h 18"/>
                <a:gd name="T8" fmla="*/ 38 w 40"/>
                <a:gd name="T9" fmla="*/ 10 h 18"/>
                <a:gd name="T10" fmla="*/ 40 w 40"/>
                <a:gd name="T11" fmla="*/ 14 h 18"/>
                <a:gd name="T12" fmla="*/ 38 w 40"/>
                <a:gd name="T13" fmla="*/ 16 h 18"/>
                <a:gd name="T14" fmla="*/ 30 w 40"/>
                <a:gd name="T15" fmla="*/ 18 h 18"/>
                <a:gd name="T16" fmla="*/ 18 w 40"/>
                <a:gd name="T17" fmla="*/ 16 h 18"/>
                <a:gd name="T18" fmla="*/ 12 w 40"/>
                <a:gd name="T19" fmla="*/ 16 h 18"/>
                <a:gd name="T20" fmla="*/ 10 w 40"/>
                <a:gd name="T21" fmla="*/ 16 h 18"/>
                <a:gd name="T22" fmla="*/ 6 w 40"/>
                <a:gd name="T23" fmla="*/ 14 h 18"/>
                <a:gd name="T24" fmla="*/ 2 w 40"/>
                <a:gd name="T25" fmla="*/ 10 h 18"/>
                <a:gd name="T26" fmla="*/ 0 w 40"/>
                <a:gd name="T27" fmla="*/ 2 h 18"/>
                <a:gd name="T28" fmla="*/ 2 w 40"/>
                <a:gd name="T29" fmla="*/ 0 h 18"/>
                <a:gd name="T30" fmla="*/ 6 w 40"/>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0" h="18">
                  <a:moveTo>
                    <a:pt x="6" y="0"/>
                  </a:moveTo>
                  <a:lnTo>
                    <a:pt x="22" y="8"/>
                  </a:lnTo>
                  <a:lnTo>
                    <a:pt x="32" y="10"/>
                  </a:lnTo>
                  <a:lnTo>
                    <a:pt x="36" y="10"/>
                  </a:lnTo>
                  <a:lnTo>
                    <a:pt x="38" y="10"/>
                  </a:lnTo>
                  <a:lnTo>
                    <a:pt x="40" y="14"/>
                  </a:lnTo>
                  <a:lnTo>
                    <a:pt x="38" y="16"/>
                  </a:lnTo>
                  <a:lnTo>
                    <a:pt x="30" y="18"/>
                  </a:lnTo>
                  <a:lnTo>
                    <a:pt x="18" y="16"/>
                  </a:lnTo>
                  <a:lnTo>
                    <a:pt x="12" y="16"/>
                  </a:lnTo>
                  <a:lnTo>
                    <a:pt x="10" y="16"/>
                  </a:lnTo>
                  <a:lnTo>
                    <a:pt x="6" y="14"/>
                  </a:lnTo>
                  <a:lnTo>
                    <a:pt x="2" y="10"/>
                  </a:lnTo>
                  <a:lnTo>
                    <a:pt x="0" y="2"/>
                  </a:lnTo>
                  <a:lnTo>
                    <a:pt x="2" y="0"/>
                  </a:lnTo>
                  <a:lnTo>
                    <a:pt x="6" y="0"/>
                  </a:lnTo>
                  <a:close/>
                </a:path>
              </a:pathLst>
            </a:custGeom>
            <a:grpFill/>
            <a:ln w="3175" cmpd="sng">
              <a:solidFill>
                <a:srgbClr val="808080"/>
              </a:solidFill>
              <a:round/>
              <a:headEnd/>
              <a:tailEnd/>
            </a:ln>
          </p:spPr>
          <p:txBody>
            <a:bodyPr/>
            <a:lstStyle/>
            <a:p>
              <a:pPr>
                <a:defRPr/>
              </a:pPr>
              <a:endParaRPr lang="en-US" dirty="0"/>
            </a:p>
          </p:txBody>
        </p:sp>
        <p:sp>
          <p:nvSpPr>
            <p:cNvPr id="2206" name="Freeform 1094"/>
            <p:cNvSpPr>
              <a:spLocks/>
            </p:cNvSpPr>
            <p:nvPr/>
          </p:nvSpPr>
          <p:spPr bwMode="auto">
            <a:xfrm>
              <a:off x="454" y="2294"/>
              <a:ext cx="24" cy="14"/>
            </a:xfrm>
            <a:custGeom>
              <a:avLst/>
              <a:gdLst>
                <a:gd name="T0" fmla="*/ 22 w 24"/>
                <a:gd name="T1" fmla="*/ 8 h 14"/>
                <a:gd name="T2" fmla="*/ 24 w 24"/>
                <a:gd name="T3" fmla="*/ 8 h 14"/>
                <a:gd name="T4" fmla="*/ 24 w 24"/>
                <a:gd name="T5" fmla="*/ 12 h 14"/>
                <a:gd name="T6" fmla="*/ 16 w 24"/>
                <a:gd name="T7" fmla="*/ 14 h 14"/>
                <a:gd name="T8" fmla="*/ 8 w 24"/>
                <a:gd name="T9" fmla="*/ 14 h 14"/>
                <a:gd name="T10" fmla="*/ 6 w 24"/>
                <a:gd name="T11" fmla="*/ 14 h 14"/>
                <a:gd name="T12" fmla="*/ 4 w 24"/>
                <a:gd name="T13" fmla="*/ 12 h 14"/>
                <a:gd name="T14" fmla="*/ 4 w 24"/>
                <a:gd name="T15" fmla="*/ 10 h 14"/>
                <a:gd name="T16" fmla="*/ 2 w 24"/>
                <a:gd name="T17" fmla="*/ 10 h 14"/>
                <a:gd name="T18" fmla="*/ 2 w 24"/>
                <a:gd name="T19" fmla="*/ 6 h 14"/>
                <a:gd name="T20" fmla="*/ 0 w 24"/>
                <a:gd name="T21" fmla="*/ 0 h 14"/>
                <a:gd name="T22" fmla="*/ 4 w 24"/>
                <a:gd name="T23" fmla="*/ 0 h 14"/>
                <a:gd name="T24" fmla="*/ 8 w 24"/>
                <a:gd name="T25" fmla="*/ 0 h 14"/>
                <a:gd name="T26" fmla="*/ 18 w 24"/>
                <a:gd name="T27" fmla="*/ 2 h 14"/>
                <a:gd name="T28" fmla="*/ 22 w 24"/>
                <a:gd name="T29" fmla="*/ 8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14">
                  <a:moveTo>
                    <a:pt x="22" y="8"/>
                  </a:moveTo>
                  <a:lnTo>
                    <a:pt x="24" y="8"/>
                  </a:lnTo>
                  <a:lnTo>
                    <a:pt x="24" y="12"/>
                  </a:lnTo>
                  <a:lnTo>
                    <a:pt x="16" y="14"/>
                  </a:lnTo>
                  <a:lnTo>
                    <a:pt x="8" y="14"/>
                  </a:lnTo>
                  <a:lnTo>
                    <a:pt x="6" y="14"/>
                  </a:lnTo>
                  <a:lnTo>
                    <a:pt x="4" y="12"/>
                  </a:lnTo>
                  <a:lnTo>
                    <a:pt x="4" y="10"/>
                  </a:lnTo>
                  <a:lnTo>
                    <a:pt x="2" y="10"/>
                  </a:lnTo>
                  <a:lnTo>
                    <a:pt x="2" y="6"/>
                  </a:lnTo>
                  <a:lnTo>
                    <a:pt x="0" y="0"/>
                  </a:lnTo>
                  <a:lnTo>
                    <a:pt x="4" y="0"/>
                  </a:lnTo>
                  <a:lnTo>
                    <a:pt x="8" y="0"/>
                  </a:lnTo>
                  <a:lnTo>
                    <a:pt x="18" y="2"/>
                  </a:lnTo>
                  <a:lnTo>
                    <a:pt x="22" y="8"/>
                  </a:lnTo>
                  <a:close/>
                </a:path>
              </a:pathLst>
            </a:custGeom>
            <a:grpFill/>
            <a:ln w="3175" cmpd="sng">
              <a:solidFill>
                <a:srgbClr val="808080"/>
              </a:solidFill>
              <a:round/>
              <a:headEnd/>
              <a:tailEnd/>
            </a:ln>
          </p:spPr>
          <p:txBody>
            <a:bodyPr/>
            <a:lstStyle/>
            <a:p>
              <a:pPr>
                <a:defRPr/>
              </a:pPr>
              <a:endParaRPr lang="en-US" dirty="0"/>
            </a:p>
          </p:txBody>
        </p:sp>
        <p:sp>
          <p:nvSpPr>
            <p:cNvPr id="2207" name="Freeform 1095"/>
            <p:cNvSpPr>
              <a:spLocks/>
            </p:cNvSpPr>
            <p:nvPr/>
          </p:nvSpPr>
          <p:spPr bwMode="auto">
            <a:xfrm>
              <a:off x="602" y="2394"/>
              <a:ext cx="26" cy="26"/>
            </a:xfrm>
            <a:custGeom>
              <a:avLst/>
              <a:gdLst>
                <a:gd name="T0" fmla="*/ 6 w 26"/>
                <a:gd name="T1" fmla="*/ 2 h 26"/>
                <a:gd name="T2" fmla="*/ 12 w 26"/>
                <a:gd name="T3" fmla="*/ 8 h 26"/>
                <a:gd name="T4" fmla="*/ 18 w 26"/>
                <a:gd name="T5" fmla="*/ 10 h 26"/>
                <a:gd name="T6" fmla="*/ 20 w 26"/>
                <a:gd name="T7" fmla="*/ 16 h 26"/>
                <a:gd name="T8" fmla="*/ 26 w 26"/>
                <a:gd name="T9" fmla="*/ 22 h 26"/>
                <a:gd name="T10" fmla="*/ 24 w 26"/>
                <a:gd name="T11" fmla="*/ 24 h 26"/>
                <a:gd name="T12" fmla="*/ 24 w 26"/>
                <a:gd name="T13" fmla="*/ 26 h 26"/>
                <a:gd name="T14" fmla="*/ 8 w 26"/>
                <a:gd name="T15" fmla="*/ 20 h 26"/>
                <a:gd name="T16" fmla="*/ 0 w 26"/>
                <a:gd name="T17" fmla="*/ 0 h 26"/>
                <a:gd name="T18" fmla="*/ 4 w 26"/>
                <a:gd name="T19" fmla="*/ 0 h 26"/>
                <a:gd name="T20" fmla="*/ 6 w 26"/>
                <a:gd name="T21" fmla="*/ 0 h 26"/>
                <a:gd name="T22" fmla="*/ 6 w 26"/>
                <a:gd name="T23" fmla="*/ 2 h 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26">
                  <a:moveTo>
                    <a:pt x="6" y="2"/>
                  </a:moveTo>
                  <a:lnTo>
                    <a:pt x="12" y="8"/>
                  </a:lnTo>
                  <a:lnTo>
                    <a:pt x="18" y="10"/>
                  </a:lnTo>
                  <a:lnTo>
                    <a:pt x="20" y="16"/>
                  </a:lnTo>
                  <a:lnTo>
                    <a:pt x="26" y="22"/>
                  </a:lnTo>
                  <a:lnTo>
                    <a:pt x="24" y="24"/>
                  </a:lnTo>
                  <a:lnTo>
                    <a:pt x="24" y="26"/>
                  </a:lnTo>
                  <a:lnTo>
                    <a:pt x="8" y="20"/>
                  </a:lnTo>
                  <a:lnTo>
                    <a:pt x="0" y="0"/>
                  </a:lnTo>
                  <a:lnTo>
                    <a:pt x="4" y="0"/>
                  </a:lnTo>
                  <a:lnTo>
                    <a:pt x="6" y="0"/>
                  </a:lnTo>
                  <a:lnTo>
                    <a:pt x="6" y="2"/>
                  </a:lnTo>
                  <a:close/>
                </a:path>
              </a:pathLst>
            </a:custGeom>
            <a:grpFill/>
            <a:ln w="3175" cmpd="sng">
              <a:solidFill>
                <a:srgbClr val="808080"/>
              </a:solidFill>
              <a:round/>
              <a:headEnd/>
              <a:tailEnd/>
            </a:ln>
          </p:spPr>
          <p:txBody>
            <a:bodyPr/>
            <a:lstStyle/>
            <a:p>
              <a:pPr>
                <a:defRPr/>
              </a:pPr>
              <a:endParaRPr lang="en-US" dirty="0"/>
            </a:p>
          </p:txBody>
        </p:sp>
        <p:sp>
          <p:nvSpPr>
            <p:cNvPr id="2208" name="Freeform 1096"/>
            <p:cNvSpPr>
              <a:spLocks/>
            </p:cNvSpPr>
            <p:nvPr/>
          </p:nvSpPr>
          <p:spPr bwMode="auto">
            <a:xfrm>
              <a:off x="588" y="2444"/>
              <a:ext cx="16" cy="30"/>
            </a:xfrm>
            <a:custGeom>
              <a:avLst/>
              <a:gdLst>
                <a:gd name="T0" fmla="*/ 4 w 16"/>
                <a:gd name="T1" fmla="*/ 6 h 30"/>
                <a:gd name="T2" fmla="*/ 4 w 16"/>
                <a:gd name="T3" fmla="*/ 8 h 30"/>
                <a:gd name="T4" fmla="*/ 4 w 16"/>
                <a:gd name="T5" fmla="*/ 10 h 30"/>
                <a:gd name="T6" fmla="*/ 6 w 16"/>
                <a:gd name="T7" fmla="*/ 12 h 30"/>
                <a:gd name="T8" fmla="*/ 8 w 16"/>
                <a:gd name="T9" fmla="*/ 14 h 30"/>
                <a:gd name="T10" fmla="*/ 12 w 16"/>
                <a:gd name="T11" fmla="*/ 22 h 30"/>
                <a:gd name="T12" fmla="*/ 16 w 16"/>
                <a:gd name="T13" fmla="*/ 26 h 30"/>
                <a:gd name="T14" fmla="*/ 16 w 16"/>
                <a:gd name="T15" fmla="*/ 28 h 30"/>
                <a:gd name="T16" fmla="*/ 12 w 16"/>
                <a:gd name="T17" fmla="*/ 30 h 30"/>
                <a:gd name="T18" fmla="*/ 6 w 16"/>
                <a:gd name="T19" fmla="*/ 24 h 30"/>
                <a:gd name="T20" fmla="*/ 4 w 16"/>
                <a:gd name="T21" fmla="*/ 22 h 30"/>
                <a:gd name="T22" fmla="*/ 2 w 16"/>
                <a:gd name="T23" fmla="*/ 14 h 30"/>
                <a:gd name="T24" fmla="*/ 0 w 16"/>
                <a:gd name="T25" fmla="*/ 6 h 30"/>
                <a:gd name="T26" fmla="*/ 0 w 16"/>
                <a:gd name="T27" fmla="*/ 0 h 30"/>
                <a:gd name="T28" fmla="*/ 4 w 16"/>
                <a:gd name="T29" fmla="*/ 0 h 30"/>
                <a:gd name="T30" fmla="*/ 4 w 16"/>
                <a:gd name="T31" fmla="*/ 6 h 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 h="30">
                  <a:moveTo>
                    <a:pt x="4" y="6"/>
                  </a:moveTo>
                  <a:lnTo>
                    <a:pt x="4" y="8"/>
                  </a:lnTo>
                  <a:lnTo>
                    <a:pt x="4" y="10"/>
                  </a:lnTo>
                  <a:lnTo>
                    <a:pt x="6" y="12"/>
                  </a:lnTo>
                  <a:lnTo>
                    <a:pt x="8" y="14"/>
                  </a:lnTo>
                  <a:lnTo>
                    <a:pt x="12" y="22"/>
                  </a:lnTo>
                  <a:lnTo>
                    <a:pt x="16" y="26"/>
                  </a:lnTo>
                  <a:lnTo>
                    <a:pt x="16" y="28"/>
                  </a:lnTo>
                  <a:lnTo>
                    <a:pt x="12" y="30"/>
                  </a:lnTo>
                  <a:lnTo>
                    <a:pt x="6" y="24"/>
                  </a:lnTo>
                  <a:lnTo>
                    <a:pt x="4" y="22"/>
                  </a:lnTo>
                  <a:lnTo>
                    <a:pt x="2" y="14"/>
                  </a:lnTo>
                  <a:lnTo>
                    <a:pt x="0" y="6"/>
                  </a:lnTo>
                  <a:lnTo>
                    <a:pt x="0" y="0"/>
                  </a:lnTo>
                  <a:lnTo>
                    <a:pt x="4" y="0"/>
                  </a:lnTo>
                  <a:lnTo>
                    <a:pt x="4" y="6"/>
                  </a:lnTo>
                  <a:close/>
                </a:path>
              </a:pathLst>
            </a:custGeom>
            <a:grpFill/>
            <a:ln w="3175" cmpd="sng">
              <a:solidFill>
                <a:srgbClr val="808080"/>
              </a:solidFill>
              <a:round/>
              <a:headEnd/>
              <a:tailEnd/>
            </a:ln>
          </p:spPr>
          <p:txBody>
            <a:bodyPr/>
            <a:lstStyle/>
            <a:p>
              <a:pPr>
                <a:defRPr/>
              </a:pPr>
              <a:endParaRPr lang="en-US" dirty="0"/>
            </a:p>
          </p:txBody>
        </p:sp>
      </p:grpSp>
      <p:sp>
        <p:nvSpPr>
          <p:cNvPr id="2093" name="Freeform 1097"/>
          <p:cNvSpPr>
            <a:spLocks/>
          </p:cNvSpPr>
          <p:nvPr/>
        </p:nvSpPr>
        <p:spPr bwMode="auto">
          <a:xfrm>
            <a:off x="6303963" y="4302125"/>
            <a:ext cx="895350" cy="742950"/>
          </a:xfrm>
          <a:custGeom>
            <a:avLst/>
            <a:gdLst>
              <a:gd name="T0" fmla="*/ 2147483647 w 564"/>
              <a:gd name="T1" fmla="*/ 2147483647 h 468"/>
              <a:gd name="T2" fmla="*/ 2147483647 w 564"/>
              <a:gd name="T3" fmla="*/ 2147483647 h 468"/>
              <a:gd name="T4" fmla="*/ 2147483647 w 564"/>
              <a:gd name="T5" fmla="*/ 2147483647 h 468"/>
              <a:gd name="T6" fmla="*/ 2147483647 w 564"/>
              <a:gd name="T7" fmla="*/ 2147483647 h 468"/>
              <a:gd name="T8" fmla="*/ 2147483647 w 564"/>
              <a:gd name="T9" fmla="*/ 2147483647 h 468"/>
              <a:gd name="T10" fmla="*/ 2147483647 w 564"/>
              <a:gd name="T11" fmla="*/ 2147483647 h 468"/>
              <a:gd name="T12" fmla="*/ 2147483647 w 564"/>
              <a:gd name="T13" fmla="*/ 2147483647 h 468"/>
              <a:gd name="T14" fmla="*/ 2147483647 w 564"/>
              <a:gd name="T15" fmla="*/ 2147483647 h 468"/>
              <a:gd name="T16" fmla="*/ 2147483647 w 564"/>
              <a:gd name="T17" fmla="*/ 2147483647 h 468"/>
              <a:gd name="T18" fmla="*/ 2147483647 w 564"/>
              <a:gd name="T19" fmla="*/ 2147483647 h 468"/>
              <a:gd name="T20" fmla="*/ 2147483647 w 564"/>
              <a:gd name="T21" fmla="*/ 2147483647 h 468"/>
              <a:gd name="T22" fmla="*/ 2147483647 w 564"/>
              <a:gd name="T23" fmla="*/ 2147483647 h 468"/>
              <a:gd name="T24" fmla="*/ 2147483647 w 564"/>
              <a:gd name="T25" fmla="*/ 2147483647 h 468"/>
              <a:gd name="T26" fmla="*/ 2147483647 w 564"/>
              <a:gd name="T27" fmla="*/ 2147483647 h 468"/>
              <a:gd name="T28" fmla="*/ 2147483647 w 564"/>
              <a:gd name="T29" fmla="*/ 2147483647 h 468"/>
              <a:gd name="T30" fmla="*/ 2147483647 w 564"/>
              <a:gd name="T31" fmla="*/ 2147483647 h 468"/>
              <a:gd name="T32" fmla="*/ 2147483647 w 564"/>
              <a:gd name="T33" fmla="*/ 2147483647 h 468"/>
              <a:gd name="T34" fmla="*/ 2147483647 w 564"/>
              <a:gd name="T35" fmla="*/ 2147483647 h 468"/>
              <a:gd name="T36" fmla="*/ 2147483647 w 564"/>
              <a:gd name="T37" fmla="*/ 2147483647 h 468"/>
              <a:gd name="T38" fmla="*/ 2147483647 w 564"/>
              <a:gd name="T39" fmla="*/ 2147483647 h 468"/>
              <a:gd name="T40" fmla="*/ 2147483647 w 564"/>
              <a:gd name="T41" fmla="*/ 2147483647 h 468"/>
              <a:gd name="T42" fmla="*/ 2147483647 w 564"/>
              <a:gd name="T43" fmla="*/ 2147483647 h 468"/>
              <a:gd name="T44" fmla="*/ 2147483647 w 564"/>
              <a:gd name="T45" fmla="*/ 2147483647 h 468"/>
              <a:gd name="T46" fmla="*/ 2147483647 w 564"/>
              <a:gd name="T47" fmla="*/ 0 h 468"/>
              <a:gd name="T48" fmla="*/ 2147483647 w 564"/>
              <a:gd name="T49" fmla="*/ 2147483647 h 468"/>
              <a:gd name="T50" fmla="*/ 2147483647 w 564"/>
              <a:gd name="T51" fmla="*/ 2147483647 h 468"/>
              <a:gd name="T52" fmla="*/ 2147483647 w 564"/>
              <a:gd name="T53" fmla="*/ 2147483647 h 468"/>
              <a:gd name="T54" fmla="*/ 2147483647 w 564"/>
              <a:gd name="T55" fmla="*/ 2147483647 h 468"/>
              <a:gd name="T56" fmla="*/ 2147483647 w 564"/>
              <a:gd name="T57" fmla="*/ 2147483647 h 468"/>
              <a:gd name="T58" fmla="*/ 2147483647 w 564"/>
              <a:gd name="T59" fmla="*/ 2147483647 h 468"/>
              <a:gd name="T60" fmla="*/ 2147483647 w 564"/>
              <a:gd name="T61" fmla="*/ 2147483647 h 468"/>
              <a:gd name="T62" fmla="*/ 2147483647 w 564"/>
              <a:gd name="T63" fmla="*/ 2147483647 h 468"/>
              <a:gd name="T64" fmla="*/ 2147483647 w 564"/>
              <a:gd name="T65" fmla="*/ 2147483647 h 468"/>
              <a:gd name="T66" fmla="*/ 2147483647 w 564"/>
              <a:gd name="T67" fmla="*/ 2147483647 h 468"/>
              <a:gd name="T68" fmla="*/ 2147483647 w 564"/>
              <a:gd name="T69" fmla="*/ 2147483647 h 468"/>
              <a:gd name="T70" fmla="*/ 2147483647 w 564"/>
              <a:gd name="T71" fmla="*/ 2147483647 h 468"/>
              <a:gd name="T72" fmla="*/ 2147483647 w 564"/>
              <a:gd name="T73" fmla="*/ 2147483647 h 468"/>
              <a:gd name="T74" fmla="*/ 2147483647 w 564"/>
              <a:gd name="T75" fmla="*/ 2147483647 h 468"/>
              <a:gd name="T76" fmla="*/ 2147483647 w 564"/>
              <a:gd name="T77" fmla="*/ 2147483647 h 468"/>
              <a:gd name="T78" fmla="*/ 2147483647 w 564"/>
              <a:gd name="T79" fmla="*/ 2147483647 h 468"/>
              <a:gd name="T80" fmla="*/ 2147483647 w 564"/>
              <a:gd name="T81" fmla="*/ 2147483647 h 468"/>
              <a:gd name="T82" fmla="*/ 2147483647 w 564"/>
              <a:gd name="T83" fmla="*/ 2147483647 h 468"/>
              <a:gd name="T84" fmla="*/ 2147483647 w 564"/>
              <a:gd name="T85" fmla="*/ 2147483647 h 468"/>
              <a:gd name="T86" fmla="*/ 2147483647 w 564"/>
              <a:gd name="T87" fmla="*/ 2147483647 h 468"/>
              <a:gd name="T88" fmla="*/ 2147483647 w 564"/>
              <a:gd name="T89" fmla="*/ 2147483647 h 468"/>
              <a:gd name="T90" fmla="*/ 2147483647 w 564"/>
              <a:gd name="T91" fmla="*/ 2147483647 h 468"/>
              <a:gd name="T92" fmla="*/ 2147483647 w 564"/>
              <a:gd name="T93" fmla="*/ 2147483647 h 468"/>
              <a:gd name="T94" fmla="*/ 2147483647 w 564"/>
              <a:gd name="T95" fmla="*/ 2147483647 h 468"/>
              <a:gd name="T96" fmla="*/ 2147483647 w 564"/>
              <a:gd name="T97" fmla="*/ 2147483647 h 468"/>
              <a:gd name="T98" fmla="*/ 2147483647 w 564"/>
              <a:gd name="T99" fmla="*/ 2147483647 h 468"/>
              <a:gd name="T100" fmla="*/ 2147483647 w 564"/>
              <a:gd name="T101" fmla="*/ 2147483647 h 468"/>
              <a:gd name="T102" fmla="*/ 2147483647 w 564"/>
              <a:gd name="T103" fmla="*/ 2147483647 h 468"/>
              <a:gd name="T104" fmla="*/ 2147483647 w 564"/>
              <a:gd name="T105" fmla="*/ 2147483647 h 468"/>
              <a:gd name="T106" fmla="*/ 2147483647 w 564"/>
              <a:gd name="T107" fmla="*/ 2147483647 h 468"/>
              <a:gd name="T108" fmla="*/ 2147483647 w 564"/>
              <a:gd name="T109" fmla="*/ 2147483647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4" h="468">
                <a:moveTo>
                  <a:pt x="428" y="456"/>
                </a:moveTo>
                <a:lnTo>
                  <a:pt x="430" y="454"/>
                </a:lnTo>
                <a:lnTo>
                  <a:pt x="430" y="452"/>
                </a:lnTo>
                <a:lnTo>
                  <a:pt x="428" y="442"/>
                </a:lnTo>
                <a:lnTo>
                  <a:pt x="424" y="436"/>
                </a:lnTo>
                <a:lnTo>
                  <a:pt x="416" y="430"/>
                </a:lnTo>
                <a:lnTo>
                  <a:pt x="410" y="430"/>
                </a:lnTo>
                <a:lnTo>
                  <a:pt x="406" y="428"/>
                </a:lnTo>
                <a:lnTo>
                  <a:pt x="396" y="432"/>
                </a:lnTo>
                <a:lnTo>
                  <a:pt x="390" y="440"/>
                </a:lnTo>
                <a:lnTo>
                  <a:pt x="384" y="450"/>
                </a:lnTo>
                <a:lnTo>
                  <a:pt x="380" y="452"/>
                </a:lnTo>
                <a:lnTo>
                  <a:pt x="378" y="454"/>
                </a:lnTo>
                <a:lnTo>
                  <a:pt x="372" y="456"/>
                </a:lnTo>
                <a:lnTo>
                  <a:pt x="358" y="454"/>
                </a:lnTo>
                <a:lnTo>
                  <a:pt x="354" y="452"/>
                </a:lnTo>
                <a:lnTo>
                  <a:pt x="354" y="450"/>
                </a:lnTo>
                <a:lnTo>
                  <a:pt x="344" y="444"/>
                </a:lnTo>
                <a:lnTo>
                  <a:pt x="340" y="444"/>
                </a:lnTo>
                <a:lnTo>
                  <a:pt x="340" y="448"/>
                </a:lnTo>
                <a:lnTo>
                  <a:pt x="336" y="448"/>
                </a:lnTo>
                <a:lnTo>
                  <a:pt x="334" y="446"/>
                </a:lnTo>
                <a:lnTo>
                  <a:pt x="322" y="444"/>
                </a:lnTo>
                <a:lnTo>
                  <a:pt x="320" y="444"/>
                </a:lnTo>
                <a:lnTo>
                  <a:pt x="316" y="444"/>
                </a:lnTo>
                <a:lnTo>
                  <a:pt x="314" y="442"/>
                </a:lnTo>
                <a:lnTo>
                  <a:pt x="310" y="440"/>
                </a:lnTo>
                <a:lnTo>
                  <a:pt x="308" y="438"/>
                </a:lnTo>
                <a:lnTo>
                  <a:pt x="306" y="434"/>
                </a:lnTo>
                <a:lnTo>
                  <a:pt x="320" y="428"/>
                </a:lnTo>
                <a:lnTo>
                  <a:pt x="326" y="432"/>
                </a:lnTo>
                <a:lnTo>
                  <a:pt x="326" y="436"/>
                </a:lnTo>
                <a:lnTo>
                  <a:pt x="324" y="438"/>
                </a:lnTo>
                <a:lnTo>
                  <a:pt x="328" y="442"/>
                </a:lnTo>
                <a:lnTo>
                  <a:pt x="332" y="440"/>
                </a:lnTo>
                <a:lnTo>
                  <a:pt x="332" y="432"/>
                </a:lnTo>
                <a:lnTo>
                  <a:pt x="330" y="430"/>
                </a:lnTo>
                <a:lnTo>
                  <a:pt x="314" y="416"/>
                </a:lnTo>
                <a:lnTo>
                  <a:pt x="296" y="408"/>
                </a:lnTo>
                <a:lnTo>
                  <a:pt x="284" y="410"/>
                </a:lnTo>
                <a:lnTo>
                  <a:pt x="282" y="408"/>
                </a:lnTo>
                <a:lnTo>
                  <a:pt x="282" y="404"/>
                </a:lnTo>
                <a:lnTo>
                  <a:pt x="280" y="398"/>
                </a:lnTo>
                <a:lnTo>
                  <a:pt x="272" y="386"/>
                </a:lnTo>
                <a:lnTo>
                  <a:pt x="268" y="386"/>
                </a:lnTo>
                <a:lnTo>
                  <a:pt x="250" y="380"/>
                </a:lnTo>
                <a:lnTo>
                  <a:pt x="248" y="378"/>
                </a:lnTo>
                <a:lnTo>
                  <a:pt x="242" y="376"/>
                </a:lnTo>
                <a:lnTo>
                  <a:pt x="214" y="386"/>
                </a:lnTo>
                <a:lnTo>
                  <a:pt x="212" y="396"/>
                </a:lnTo>
                <a:lnTo>
                  <a:pt x="222" y="402"/>
                </a:lnTo>
                <a:lnTo>
                  <a:pt x="216" y="406"/>
                </a:lnTo>
                <a:lnTo>
                  <a:pt x="202" y="412"/>
                </a:lnTo>
                <a:lnTo>
                  <a:pt x="198" y="414"/>
                </a:lnTo>
                <a:lnTo>
                  <a:pt x="196" y="414"/>
                </a:lnTo>
                <a:lnTo>
                  <a:pt x="170" y="410"/>
                </a:lnTo>
                <a:lnTo>
                  <a:pt x="156" y="408"/>
                </a:lnTo>
                <a:lnTo>
                  <a:pt x="150" y="406"/>
                </a:lnTo>
                <a:lnTo>
                  <a:pt x="142" y="402"/>
                </a:lnTo>
                <a:lnTo>
                  <a:pt x="138" y="400"/>
                </a:lnTo>
                <a:lnTo>
                  <a:pt x="132" y="396"/>
                </a:lnTo>
                <a:lnTo>
                  <a:pt x="118" y="392"/>
                </a:lnTo>
                <a:lnTo>
                  <a:pt x="108" y="390"/>
                </a:lnTo>
                <a:lnTo>
                  <a:pt x="106" y="390"/>
                </a:lnTo>
                <a:lnTo>
                  <a:pt x="96" y="388"/>
                </a:lnTo>
                <a:lnTo>
                  <a:pt x="92" y="388"/>
                </a:lnTo>
                <a:lnTo>
                  <a:pt x="88" y="388"/>
                </a:lnTo>
                <a:lnTo>
                  <a:pt x="48" y="390"/>
                </a:lnTo>
                <a:lnTo>
                  <a:pt x="44" y="392"/>
                </a:lnTo>
                <a:lnTo>
                  <a:pt x="40" y="394"/>
                </a:lnTo>
                <a:lnTo>
                  <a:pt x="34" y="396"/>
                </a:lnTo>
                <a:lnTo>
                  <a:pt x="32" y="398"/>
                </a:lnTo>
                <a:lnTo>
                  <a:pt x="28" y="398"/>
                </a:lnTo>
                <a:lnTo>
                  <a:pt x="24" y="394"/>
                </a:lnTo>
                <a:lnTo>
                  <a:pt x="22" y="388"/>
                </a:lnTo>
                <a:lnTo>
                  <a:pt x="24" y="386"/>
                </a:lnTo>
                <a:lnTo>
                  <a:pt x="28" y="384"/>
                </a:lnTo>
                <a:lnTo>
                  <a:pt x="34" y="384"/>
                </a:lnTo>
                <a:lnTo>
                  <a:pt x="36" y="376"/>
                </a:lnTo>
                <a:lnTo>
                  <a:pt x="36" y="366"/>
                </a:lnTo>
                <a:lnTo>
                  <a:pt x="34" y="364"/>
                </a:lnTo>
                <a:lnTo>
                  <a:pt x="38" y="362"/>
                </a:lnTo>
                <a:lnTo>
                  <a:pt x="42" y="356"/>
                </a:lnTo>
                <a:lnTo>
                  <a:pt x="44" y="346"/>
                </a:lnTo>
                <a:lnTo>
                  <a:pt x="42" y="334"/>
                </a:lnTo>
                <a:lnTo>
                  <a:pt x="40" y="328"/>
                </a:lnTo>
                <a:lnTo>
                  <a:pt x="38" y="324"/>
                </a:lnTo>
                <a:lnTo>
                  <a:pt x="36" y="320"/>
                </a:lnTo>
                <a:lnTo>
                  <a:pt x="40" y="300"/>
                </a:lnTo>
                <a:lnTo>
                  <a:pt x="40" y="294"/>
                </a:lnTo>
                <a:lnTo>
                  <a:pt x="44" y="288"/>
                </a:lnTo>
                <a:lnTo>
                  <a:pt x="46" y="286"/>
                </a:lnTo>
                <a:lnTo>
                  <a:pt x="50" y="282"/>
                </a:lnTo>
                <a:lnTo>
                  <a:pt x="56" y="266"/>
                </a:lnTo>
                <a:lnTo>
                  <a:pt x="58" y="236"/>
                </a:lnTo>
                <a:lnTo>
                  <a:pt x="58" y="224"/>
                </a:lnTo>
                <a:lnTo>
                  <a:pt x="54" y="222"/>
                </a:lnTo>
                <a:lnTo>
                  <a:pt x="50" y="218"/>
                </a:lnTo>
                <a:lnTo>
                  <a:pt x="48" y="214"/>
                </a:lnTo>
                <a:lnTo>
                  <a:pt x="44" y="204"/>
                </a:lnTo>
                <a:lnTo>
                  <a:pt x="44" y="200"/>
                </a:lnTo>
                <a:lnTo>
                  <a:pt x="34" y="188"/>
                </a:lnTo>
                <a:lnTo>
                  <a:pt x="30" y="182"/>
                </a:lnTo>
                <a:lnTo>
                  <a:pt x="26" y="178"/>
                </a:lnTo>
                <a:lnTo>
                  <a:pt x="24" y="176"/>
                </a:lnTo>
                <a:lnTo>
                  <a:pt x="26" y="166"/>
                </a:lnTo>
                <a:lnTo>
                  <a:pt x="26" y="162"/>
                </a:lnTo>
                <a:lnTo>
                  <a:pt x="24" y="154"/>
                </a:lnTo>
                <a:lnTo>
                  <a:pt x="18" y="144"/>
                </a:lnTo>
                <a:lnTo>
                  <a:pt x="16" y="142"/>
                </a:lnTo>
                <a:lnTo>
                  <a:pt x="14" y="140"/>
                </a:lnTo>
                <a:lnTo>
                  <a:pt x="10" y="138"/>
                </a:lnTo>
                <a:lnTo>
                  <a:pt x="2" y="130"/>
                </a:lnTo>
                <a:lnTo>
                  <a:pt x="2" y="98"/>
                </a:lnTo>
                <a:lnTo>
                  <a:pt x="0" y="92"/>
                </a:lnTo>
                <a:lnTo>
                  <a:pt x="0" y="34"/>
                </a:lnTo>
                <a:lnTo>
                  <a:pt x="0" y="22"/>
                </a:lnTo>
                <a:lnTo>
                  <a:pt x="0" y="10"/>
                </a:lnTo>
                <a:lnTo>
                  <a:pt x="2" y="10"/>
                </a:lnTo>
                <a:lnTo>
                  <a:pt x="14" y="10"/>
                </a:lnTo>
                <a:lnTo>
                  <a:pt x="18" y="10"/>
                </a:lnTo>
                <a:lnTo>
                  <a:pt x="22" y="10"/>
                </a:lnTo>
                <a:lnTo>
                  <a:pt x="28" y="10"/>
                </a:lnTo>
                <a:lnTo>
                  <a:pt x="34" y="10"/>
                </a:lnTo>
                <a:lnTo>
                  <a:pt x="44" y="10"/>
                </a:lnTo>
                <a:lnTo>
                  <a:pt x="50" y="10"/>
                </a:lnTo>
                <a:lnTo>
                  <a:pt x="58" y="10"/>
                </a:lnTo>
                <a:lnTo>
                  <a:pt x="96" y="8"/>
                </a:lnTo>
                <a:lnTo>
                  <a:pt x="130" y="8"/>
                </a:lnTo>
                <a:lnTo>
                  <a:pt x="140" y="8"/>
                </a:lnTo>
                <a:lnTo>
                  <a:pt x="150" y="6"/>
                </a:lnTo>
                <a:lnTo>
                  <a:pt x="160" y="6"/>
                </a:lnTo>
                <a:lnTo>
                  <a:pt x="166" y="6"/>
                </a:lnTo>
                <a:lnTo>
                  <a:pt x="176" y="6"/>
                </a:lnTo>
                <a:lnTo>
                  <a:pt x="182" y="6"/>
                </a:lnTo>
                <a:lnTo>
                  <a:pt x="186" y="6"/>
                </a:lnTo>
                <a:lnTo>
                  <a:pt x="192" y="4"/>
                </a:lnTo>
                <a:lnTo>
                  <a:pt x="202" y="4"/>
                </a:lnTo>
                <a:lnTo>
                  <a:pt x="206" y="4"/>
                </a:lnTo>
                <a:lnTo>
                  <a:pt x="254" y="2"/>
                </a:lnTo>
                <a:lnTo>
                  <a:pt x="264" y="2"/>
                </a:lnTo>
                <a:lnTo>
                  <a:pt x="274" y="2"/>
                </a:lnTo>
                <a:lnTo>
                  <a:pt x="278" y="2"/>
                </a:lnTo>
                <a:lnTo>
                  <a:pt x="290" y="0"/>
                </a:lnTo>
                <a:lnTo>
                  <a:pt x="298" y="0"/>
                </a:lnTo>
                <a:lnTo>
                  <a:pt x="300" y="0"/>
                </a:lnTo>
                <a:lnTo>
                  <a:pt x="296" y="4"/>
                </a:lnTo>
                <a:lnTo>
                  <a:pt x="294" y="8"/>
                </a:lnTo>
                <a:lnTo>
                  <a:pt x="296" y="12"/>
                </a:lnTo>
                <a:lnTo>
                  <a:pt x="300" y="12"/>
                </a:lnTo>
                <a:lnTo>
                  <a:pt x="304" y="10"/>
                </a:lnTo>
                <a:lnTo>
                  <a:pt x="304" y="8"/>
                </a:lnTo>
                <a:lnTo>
                  <a:pt x="304" y="4"/>
                </a:lnTo>
                <a:lnTo>
                  <a:pt x="306" y="2"/>
                </a:lnTo>
                <a:lnTo>
                  <a:pt x="308" y="4"/>
                </a:lnTo>
                <a:lnTo>
                  <a:pt x="308" y="16"/>
                </a:lnTo>
                <a:lnTo>
                  <a:pt x="304" y="18"/>
                </a:lnTo>
                <a:lnTo>
                  <a:pt x="302" y="24"/>
                </a:lnTo>
                <a:lnTo>
                  <a:pt x="302" y="28"/>
                </a:lnTo>
                <a:lnTo>
                  <a:pt x="306" y="28"/>
                </a:lnTo>
                <a:lnTo>
                  <a:pt x="310" y="30"/>
                </a:lnTo>
                <a:lnTo>
                  <a:pt x="312" y="32"/>
                </a:lnTo>
                <a:lnTo>
                  <a:pt x="312" y="34"/>
                </a:lnTo>
                <a:lnTo>
                  <a:pt x="308" y="38"/>
                </a:lnTo>
                <a:lnTo>
                  <a:pt x="304" y="40"/>
                </a:lnTo>
                <a:lnTo>
                  <a:pt x="302" y="42"/>
                </a:lnTo>
                <a:lnTo>
                  <a:pt x="304" y="46"/>
                </a:lnTo>
                <a:lnTo>
                  <a:pt x="312" y="64"/>
                </a:lnTo>
                <a:lnTo>
                  <a:pt x="314" y="66"/>
                </a:lnTo>
                <a:lnTo>
                  <a:pt x="322" y="70"/>
                </a:lnTo>
                <a:lnTo>
                  <a:pt x="332" y="82"/>
                </a:lnTo>
                <a:lnTo>
                  <a:pt x="314" y="90"/>
                </a:lnTo>
                <a:lnTo>
                  <a:pt x="308" y="94"/>
                </a:lnTo>
                <a:lnTo>
                  <a:pt x="306" y="96"/>
                </a:lnTo>
                <a:lnTo>
                  <a:pt x="306" y="100"/>
                </a:lnTo>
                <a:lnTo>
                  <a:pt x="310" y="102"/>
                </a:lnTo>
                <a:lnTo>
                  <a:pt x="314" y="100"/>
                </a:lnTo>
                <a:lnTo>
                  <a:pt x="318" y="96"/>
                </a:lnTo>
                <a:lnTo>
                  <a:pt x="320" y="96"/>
                </a:lnTo>
                <a:lnTo>
                  <a:pt x="322" y="100"/>
                </a:lnTo>
                <a:lnTo>
                  <a:pt x="322" y="102"/>
                </a:lnTo>
                <a:lnTo>
                  <a:pt x="316" y="110"/>
                </a:lnTo>
                <a:lnTo>
                  <a:pt x="312" y="112"/>
                </a:lnTo>
                <a:lnTo>
                  <a:pt x="310" y="120"/>
                </a:lnTo>
                <a:lnTo>
                  <a:pt x="298" y="134"/>
                </a:lnTo>
                <a:lnTo>
                  <a:pt x="290" y="136"/>
                </a:lnTo>
                <a:lnTo>
                  <a:pt x="288" y="140"/>
                </a:lnTo>
                <a:lnTo>
                  <a:pt x="288" y="142"/>
                </a:lnTo>
                <a:lnTo>
                  <a:pt x="286" y="154"/>
                </a:lnTo>
                <a:lnTo>
                  <a:pt x="286" y="158"/>
                </a:lnTo>
                <a:lnTo>
                  <a:pt x="282" y="168"/>
                </a:lnTo>
                <a:lnTo>
                  <a:pt x="278" y="172"/>
                </a:lnTo>
                <a:lnTo>
                  <a:pt x="268" y="190"/>
                </a:lnTo>
                <a:lnTo>
                  <a:pt x="268" y="192"/>
                </a:lnTo>
                <a:lnTo>
                  <a:pt x="268" y="194"/>
                </a:lnTo>
                <a:lnTo>
                  <a:pt x="270" y="196"/>
                </a:lnTo>
                <a:lnTo>
                  <a:pt x="274" y="200"/>
                </a:lnTo>
                <a:lnTo>
                  <a:pt x="276" y="204"/>
                </a:lnTo>
                <a:lnTo>
                  <a:pt x="274" y="204"/>
                </a:lnTo>
                <a:lnTo>
                  <a:pt x="272" y="206"/>
                </a:lnTo>
                <a:lnTo>
                  <a:pt x="264" y="206"/>
                </a:lnTo>
                <a:lnTo>
                  <a:pt x="260" y="208"/>
                </a:lnTo>
                <a:lnTo>
                  <a:pt x="264" y="218"/>
                </a:lnTo>
                <a:lnTo>
                  <a:pt x="268" y="228"/>
                </a:lnTo>
                <a:lnTo>
                  <a:pt x="262" y="238"/>
                </a:lnTo>
                <a:lnTo>
                  <a:pt x="380" y="232"/>
                </a:lnTo>
                <a:lnTo>
                  <a:pt x="400" y="232"/>
                </a:lnTo>
                <a:lnTo>
                  <a:pt x="414" y="230"/>
                </a:lnTo>
                <a:lnTo>
                  <a:pt x="428" y="230"/>
                </a:lnTo>
                <a:lnTo>
                  <a:pt x="436" y="228"/>
                </a:lnTo>
                <a:lnTo>
                  <a:pt x="448" y="228"/>
                </a:lnTo>
                <a:lnTo>
                  <a:pt x="454" y="228"/>
                </a:lnTo>
                <a:lnTo>
                  <a:pt x="462" y="228"/>
                </a:lnTo>
                <a:lnTo>
                  <a:pt x="470" y="230"/>
                </a:lnTo>
                <a:lnTo>
                  <a:pt x="468" y="238"/>
                </a:lnTo>
                <a:lnTo>
                  <a:pt x="464" y="248"/>
                </a:lnTo>
                <a:lnTo>
                  <a:pt x="462" y="250"/>
                </a:lnTo>
                <a:lnTo>
                  <a:pt x="460" y="254"/>
                </a:lnTo>
                <a:lnTo>
                  <a:pt x="460" y="266"/>
                </a:lnTo>
                <a:lnTo>
                  <a:pt x="464" y="276"/>
                </a:lnTo>
                <a:lnTo>
                  <a:pt x="466" y="280"/>
                </a:lnTo>
                <a:lnTo>
                  <a:pt x="470" y="282"/>
                </a:lnTo>
                <a:lnTo>
                  <a:pt x="480" y="290"/>
                </a:lnTo>
                <a:lnTo>
                  <a:pt x="482" y="296"/>
                </a:lnTo>
                <a:lnTo>
                  <a:pt x="488" y="312"/>
                </a:lnTo>
                <a:lnTo>
                  <a:pt x="490" y="318"/>
                </a:lnTo>
                <a:lnTo>
                  <a:pt x="492" y="320"/>
                </a:lnTo>
                <a:lnTo>
                  <a:pt x="498" y="320"/>
                </a:lnTo>
                <a:lnTo>
                  <a:pt x="492" y="326"/>
                </a:lnTo>
                <a:lnTo>
                  <a:pt x="480" y="322"/>
                </a:lnTo>
                <a:lnTo>
                  <a:pt x="466" y="318"/>
                </a:lnTo>
                <a:lnTo>
                  <a:pt x="448" y="314"/>
                </a:lnTo>
                <a:lnTo>
                  <a:pt x="448" y="312"/>
                </a:lnTo>
                <a:lnTo>
                  <a:pt x="446" y="308"/>
                </a:lnTo>
                <a:lnTo>
                  <a:pt x="438" y="304"/>
                </a:lnTo>
                <a:lnTo>
                  <a:pt x="436" y="304"/>
                </a:lnTo>
                <a:lnTo>
                  <a:pt x="424" y="302"/>
                </a:lnTo>
                <a:lnTo>
                  <a:pt x="422" y="302"/>
                </a:lnTo>
                <a:lnTo>
                  <a:pt x="420" y="304"/>
                </a:lnTo>
                <a:lnTo>
                  <a:pt x="402" y="324"/>
                </a:lnTo>
                <a:lnTo>
                  <a:pt x="400" y="328"/>
                </a:lnTo>
                <a:lnTo>
                  <a:pt x="400" y="330"/>
                </a:lnTo>
                <a:lnTo>
                  <a:pt x="400" y="334"/>
                </a:lnTo>
                <a:lnTo>
                  <a:pt x="402" y="338"/>
                </a:lnTo>
                <a:lnTo>
                  <a:pt x="410" y="342"/>
                </a:lnTo>
                <a:lnTo>
                  <a:pt x="430" y="344"/>
                </a:lnTo>
                <a:lnTo>
                  <a:pt x="434" y="344"/>
                </a:lnTo>
                <a:lnTo>
                  <a:pt x="444" y="342"/>
                </a:lnTo>
                <a:lnTo>
                  <a:pt x="468" y="334"/>
                </a:lnTo>
                <a:lnTo>
                  <a:pt x="478" y="328"/>
                </a:lnTo>
                <a:lnTo>
                  <a:pt x="482" y="324"/>
                </a:lnTo>
                <a:lnTo>
                  <a:pt x="486" y="328"/>
                </a:lnTo>
                <a:lnTo>
                  <a:pt x="478" y="338"/>
                </a:lnTo>
                <a:lnTo>
                  <a:pt x="472" y="340"/>
                </a:lnTo>
                <a:lnTo>
                  <a:pt x="470" y="340"/>
                </a:lnTo>
                <a:lnTo>
                  <a:pt x="466" y="342"/>
                </a:lnTo>
                <a:lnTo>
                  <a:pt x="466" y="344"/>
                </a:lnTo>
                <a:lnTo>
                  <a:pt x="466" y="348"/>
                </a:lnTo>
                <a:lnTo>
                  <a:pt x="468" y="352"/>
                </a:lnTo>
                <a:lnTo>
                  <a:pt x="484" y="358"/>
                </a:lnTo>
                <a:lnTo>
                  <a:pt x="486" y="358"/>
                </a:lnTo>
                <a:lnTo>
                  <a:pt x="490" y="358"/>
                </a:lnTo>
                <a:lnTo>
                  <a:pt x="494" y="354"/>
                </a:lnTo>
                <a:lnTo>
                  <a:pt x="496" y="348"/>
                </a:lnTo>
                <a:lnTo>
                  <a:pt x="504" y="334"/>
                </a:lnTo>
                <a:lnTo>
                  <a:pt x="512" y="336"/>
                </a:lnTo>
                <a:lnTo>
                  <a:pt x="522" y="356"/>
                </a:lnTo>
                <a:lnTo>
                  <a:pt x="514" y="370"/>
                </a:lnTo>
                <a:lnTo>
                  <a:pt x="514" y="366"/>
                </a:lnTo>
                <a:lnTo>
                  <a:pt x="512" y="364"/>
                </a:lnTo>
                <a:lnTo>
                  <a:pt x="510" y="364"/>
                </a:lnTo>
                <a:lnTo>
                  <a:pt x="506" y="362"/>
                </a:lnTo>
                <a:lnTo>
                  <a:pt x="494" y="374"/>
                </a:lnTo>
                <a:lnTo>
                  <a:pt x="488" y="384"/>
                </a:lnTo>
                <a:lnTo>
                  <a:pt x="478" y="388"/>
                </a:lnTo>
                <a:lnTo>
                  <a:pt x="488" y="400"/>
                </a:lnTo>
                <a:lnTo>
                  <a:pt x="506" y="406"/>
                </a:lnTo>
                <a:lnTo>
                  <a:pt x="512" y="412"/>
                </a:lnTo>
                <a:lnTo>
                  <a:pt x="528" y="418"/>
                </a:lnTo>
                <a:lnTo>
                  <a:pt x="536" y="420"/>
                </a:lnTo>
                <a:lnTo>
                  <a:pt x="544" y="418"/>
                </a:lnTo>
                <a:lnTo>
                  <a:pt x="562" y="432"/>
                </a:lnTo>
                <a:lnTo>
                  <a:pt x="564" y="434"/>
                </a:lnTo>
                <a:lnTo>
                  <a:pt x="564" y="436"/>
                </a:lnTo>
                <a:lnTo>
                  <a:pt x="564" y="440"/>
                </a:lnTo>
                <a:lnTo>
                  <a:pt x="562" y="444"/>
                </a:lnTo>
                <a:lnTo>
                  <a:pt x="550" y="452"/>
                </a:lnTo>
                <a:lnTo>
                  <a:pt x="538" y="448"/>
                </a:lnTo>
                <a:lnTo>
                  <a:pt x="532" y="454"/>
                </a:lnTo>
                <a:lnTo>
                  <a:pt x="530" y="456"/>
                </a:lnTo>
                <a:lnTo>
                  <a:pt x="530" y="460"/>
                </a:lnTo>
                <a:lnTo>
                  <a:pt x="526" y="464"/>
                </a:lnTo>
                <a:lnTo>
                  <a:pt x="524" y="468"/>
                </a:lnTo>
                <a:lnTo>
                  <a:pt x="522" y="468"/>
                </a:lnTo>
                <a:lnTo>
                  <a:pt x="524" y="462"/>
                </a:lnTo>
                <a:lnTo>
                  <a:pt x="524" y="460"/>
                </a:lnTo>
                <a:lnTo>
                  <a:pt x="526" y="458"/>
                </a:lnTo>
                <a:lnTo>
                  <a:pt x="534" y="450"/>
                </a:lnTo>
                <a:lnTo>
                  <a:pt x="534" y="440"/>
                </a:lnTo>
                <a:lnTo>
                  <a:pt x="530" y="438"/>
                </a:lnTo>
                <a:lnTo>
                  <a:pt x="530" y="440"/>
                </a:lnTo>
                <a:lnTo>
                  <a:pt x="530" y="444"/>
                </a:lnTo>
                <a:lnTo>
                  <a:pt x="530" y="448"/>
                </a:lnTo>
                <a:lnTo>
                  <a:pt x="526" y="450"/>
                </a:lnTo>
                <a:lnTo>
                  <a:pt x="524" y="448"/>
                </a:lnTo>
                <a:lnTo>
                  <a:pt x="512" y="432"/>
                </a:lnTo>
                <a:lnTo>
                  <a:pt x="498" y="432"/>
                </a:lnTo>
                <a:lnTo>
                  <a:pt x="486" y="426"/>
                </a:lnTo>
                <a:lnTo>
                  <a:pt x="480" y="422"/>
                </a:lnTo>
                <a:lnTo>
                  <a:pt x="482" y="420"/>
                </a:lnTo>
                <a:lnTo>
                  <a:pt x="478" y="414"/>
                </a:lnTo>
                <a:lnTo>
                  <a:pt x="470" y="410"/>
                </a:lnTo>
                <a:lnTo>
                  <a:pt x="454" y="406"/>
                </a:lnTo>
                <a:lnTo>
                  <a:pt x="438" y="400"/>
                </a:lnTo>
                <a:lnTo>
                  <a:pt x="432" y="398"/>
                </a:lnTo>
                <a:lnTo>
                  <a:pt x="430" y="402"/>
                </a:lnTo>
                <a:lnTo>
                  <a:pt x="432" y="404"/>
                </a:lnTo>
                <a:lnTo>
                  <a:pt x="434" y="408"/>
                </a:lnTo>
                <a:lnTo>
                  <a:pt x="438" y="410"/>
                </a:lnTo>
                <a:lnTo>
                  <a:pt x="442" y="410"/>
                </a:lnTo>
                <a:lnTo>
                  <a:pt x="446" y="410"/>
                </a:lnTo>
                <a:lnTo>
                  <a:pt x="450" y="414"/>
                </a:lnTo>
                <a:lnTo>
                  <a:pt x="448" y="428"/>
                </a:lnTo>
                <a:lnTo>
                  <a:pt x="450" y="438"/>
                </a:lnTo>
                <a:lnTo>
                  <a:pt x="448" y="442"/>
                </a:lnTo>
                <a:lnTo>
                  <a:pt x="442" y="448"/>
                </a:lnTo>
                <a:lnTo>
                  <a:pt x="440" y="450"/>
                </a:lnTo>
                <a:lnTo>
                  <a:pt x="432" y="454"/>
                </a:lnTo>
                <a:lnTo>
                  <a:pt x="430" y="456"/>
                </a:lnTo>
                <a:lnTo>
                  <a:pt x="428" y="456"/>
                </a:lnTo>
                <a:close/>
              </a:path>
            </a:pathLst>
          </a:custGeom>
          <a:solidFill>
            <a:srgbClr val="FFB3B3"/>
          </a:solidFill>
          <a:ln w="3175" cmpd="sng">
            <a:solidFill>
              <a:srgbClr val="808080"/>
            </a:solidFill>
            <a:round/>
            <a:headEnd/>
            <a:tailEnd/>
          </a:ln>
        </p:spPr>
        <p:txBody>
          <a:bodyPr/>
          <a:lstStyle/>
          <a:p>
            <a:endParaRPr lang="en-US" dirty="0"/>
          </a:p>
        </p:txBody>
      </p:sp>
      <p:sp>
        <p:nvSpPr>
          <p:cNvPr id="7" name="Freeform 1098"/>
          <p:cNvSpPr>
            <a:spLocks/>
          </p:cNvSpPr>
          <p:nvPr/>
        </p:nvSpPr>
        <p:spPr bwMode="auto">
          <a:xfrm>
            <a:off x="6665914" y="4933950"/>
            <a:ext cx="53975" cy="31750"/>
          </a:xfrm>
          <a:custGeom>
            <a:avLst/>
            <a:gdLst>
              <a:gd name="T0" fmla="*/ 2147483647 w 34"/>
              <a:gd name="T1" fmla="*/ 2147483647 h 20"/>
              <a:gd name="T2" fmla="*/ 2147483647 w 34"/>
              <a:gd name="T3" fmla="*/ 2147483647 h 20"/>
              <a:gd name="T4" fmla="*/ 2147483647 w 34"/>
              <a:gd name="T5" fmla="*/ 2147483647 h 20"/>
              <a:gd name="T6" fmla="*/ 2147483647 w 34"/>
              <a:gd name="T7" fmla="*/ 2147483647 h 20"/>
              <a:gd name="T8" fmla="*/ 2147483647 w 34"/>
              <a:gd name="T9" fmla="*/ 2147483647 h 20"/>
              <a:gd name="T10" fmla="*/ 0 w 34"/>
              <a:gd name="T11" fmla="*/ 2147483647 h 20"/>
              <a:gd name="T12" fmla="*/ 0 w 34"/>
              <a:gd name="T13" fmla="*/ 2147483647 h 20"/>
              <a:gd name="T14" fmla="*/ 2147483647 w 34"/>
              <a:gd name="T15" fmla="*/ 2147483647 h 20"/>
              <a:gd name="T16" fmla="*/ 2147483647 w 34"/>
              <a:gd name="T17" fmla="*/ 2147483647 h 20"/>
              <a:gd name="T18" fmla="*/ 2147483647 w 34"/>
              <a:gd name="T19" fmla="*/ 0 h 20"/>
              <a:gd name="T20" fmla="*/ 2147483647 w 34"/>
              <a:gd name="T21" fmla="*/ 0 h 20"/>
              <a:gd name="T22" fmla="*/ 2147483647 w 34"/>
              <a:gd name="T23" fmla="*/ 2147483647 h 20"/>
              <a:gd name="T24" fmla="*/ 2147483647 w 34"/>
              <a:gd name="T25" fmla="*/ 2147483647 h 20"/>
              <a:gd name="T26" fmla="*/ 2147483647 w 34"/>
              <a:gd name="T27" fmla="*/ 2147483647 h 20"/>
              <a:gd name="T28" fmla="*/ 2147483647 w 34"/>
              <a:gd name="T29" fmla="*/ 2147483647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20">
                <a:moveTo>
                  <a:pt x="34" y="10"/>
                </a:moveTo>
                <a:lnTo>
                  <a:pt x="30" y="18"/>
                </a:lnTo>
                <a:lnTo>
                  <a:pt x="22" y="20"/>
                </a:lnTo>
                <a:lnTo>
                  <a:pt x="6" y="12"/>
                </a:lnTo>
                <a:lnTo>
                  <a:pt x="2" y="10"/>
                </a:lnTo>
                <a:lnTo>
                  <a:pt x="0" y="10"/>
                </a:lnTo>
                <a:lnTo>
                  <a:pt x="0" y="8"/>
                </a:lnTo>
                <a:lnTo>
                  <a:pt x="2" y="6"/>
                </a:lnTo>
                <a:lnTo>
                  <a:pt x="4" y="4"/>
                </a:lnTo>
                <a:lnTo>
                  <a:pt x="12" y="0"/>
                </a:lnTo>
                <a:lnTo>
                  <a:pt x="14" y="0"/>
                </a:lnTo>
                <a:lnTo>
                  <a:pt x="18" y="2"/>
                </a:lnTo>
                <a:lnTo>
                  <a:pt x="20" y="2"/>
                </a:lnTo>
                <a:lnTo>
                  <a:pt x="32" y="8"/>
                </a:lnTo>
                <a:lnTo>
                  <a:pt x="34" y="10"/>
                </a:lnTo>
                <a:close/>
              </a:path>
            </a:pathLst>
          </a:custGeom>
          <a:solidFill>
            <a:srgbClr val="EAE4BA"/>
          </a:solidFill>
          <a:ln w="3175" cmpd="sng">
            <a:solidFill>
              <a:srgbClr val="808080"/>
            </a:solidFill>
            <a:round/>
            <a:headEnd/>
            <a:tailEnd/>
          </a:ln>
        </p:spPr>
        <p:txBody>
          <a:bodyPr/>
          <a:lstStyle/>
          <a:p>
            <a:endParaRPr lang="en-US" dirty="0"/>
          </a:p>
        </p:txBody>
      </p:sp>
      <p:grpSp>
        <p:nvGrpSpPr>
          <p:cNvPr id="2097" name="Group 1099"/>
          <p:cNvGrpSpPr>
            <a:grpSpLocks/>
          </p:cNvGrpSpPr>
          <p:nvPr/>
        </p:nvGrpSpPr>
        <p:grpSpPr bwMode="auto">
          <a:xfrm>
            <a:off x="7408863" y="4556125"/>
            <a:ext cx="1447800" cy="1054100"/>
            <a:chOff x="3840" y="2870"/>
            <a:chExt cx="912" cy="664"/>
          </a:xfrm>
          <a:solidFill>
            <a:srgbClr val="FFB3B3"/>
          </a:solidFill>
        </p:grpSpPr>
        <p:sp>
          <p:nvSpPr>
            <p:cNvPr id="2201" name="Freeform 1100"/>
            <p:cNvSpPr>
              <a:spLocks/>
            </p:cNvSpPr>
            <p:nvPr/>
          </p:nvSpPr>
          <p:spPr bwMode="auto">
            <a:xfrm>
              <a:off x="3840" y="2870"/>
              <a:ext cx="912" cy="654"/>
            </a:xfrm>
            <a:custGeom>
              <a:avLst/>
              <a:gdLst>
                <a:gd name="T0" fmla="*/ 692 w 912"/>
                <a:gd name="T1" fmla="*/ 508 h 654"/>
                <a:gd name="T2" fmla="*/ 696 w 912"/>
                <a:gd name="T3" fmla="*/ 492 h 654"/>
                <a:gd name="T4" fmla="*/ 678 w 912"/>
                <a:gd name="T5" fmla="*/ 452 h 654"/>
                <a:gd name="T6" fmla="*/ 648 w 912"/>
                <a:gd name="T7" fmla="*/ 470 h 654"/>
                <a:gd name="T8" fmla="*/ 606 w 912"/>
                <a:gd name="T9" fmla="*/ 410 h 654"/>
                <a:gd name="T10" fmla="*/ 606 w 912"/>
                <a:gd name="T11" fmla="*/ 380 h 654"/>
                <a:gd name="T12" fmla="*/ 614 w 912"/>
                <a:gd name="T13" fmla="*/ 346 h 654"/>
                <a:gd name="T14" fmla="*/ 594 w 912"/>
                <a:gd name="T15" fmla="*/ 372 h 654"/>
                <a:gd name="T16" fmla="*/ 566 w 912"/>
                <a:gd name="T17" fmla="*/ 356 h 654"/>
                <a:gd name="T18" fmla="*/ 574 w 912"/>
                <a:gd name="T19" fmla="*/ 304 h 654"/>
                <a:gd name="T20" fmla="*/ 574 w 912"/>
                <a:gd name="T21" fmla="*/ 242 h 654"/>
                <a:gd name="T22" fmla="*/ 546 w 912"/>
                <a:gd name="T23" fmla="*/ 206 h 654"/>
                <a:gd name="T24" fmla="*/ 480 w 912"/>
                <a:gd name="T25" fmla="*/ 174 h 654"/>
                <a:gd name="T26" fmla="*/ 452 w 912"/>
                <a:gd name="T27" fmla="*/ 142 h 654"/>
                <a:gd name="T28" fmla="*/ 410 w 912"/>
                <a:gd name="T29" fmla="*/ 118 h 654"/>
                <a:gd name="T30" fmla="*/ 358 w 912"/>
                <a:gd name="T31" fmla="*/ 136 h 654"/>
                <a:gd name="T32" fmla="*/ 360 w 912"/>
                <a:gd name="T33" fmla="*/ 140 h 654"/>
                <a:gd name="T34" fmla="*/ 326 w 912"/>
                <a:gd name="T35" fmla="*/ 160 h 654"/>
                <a:gd name="T36" fmla="*/ 294 w 912"/>
                <a:gd name="T37" fmla="*/ 172 h 654"/>
                <a:gd name="T38" fmla="*/ 256 w 912"/>
                <a:gd name="T39" fmla="*/ 172 h 654"/>
                <a:gd name="T40" fmla="*/ 260 w 912"/>
                <a:gd name="T41" fmla="*/ 176 h 654"/>
                <a:gd name="T42" fmla="*/ 236 w 912"/>
                <a:gd name="T43" fmla="*/ 140 h 654"/>
                <a:gd name="T44" fmla="*/ 248 w 912"/>
                <a:gd name="T45" fmla="*/ 142 h 654"/>
                <a:gd name="T46" fmla="*/ 212 w 912"/>
                <a:gd name="T47" fmla="*/ 112 h 654"/>
                <a:gd name="T48" fmla="*/ 216 w 912"/>
                <a:gd name="T49" fmla="*/ 128 h 654"/>
                <a:gd name="T50" fmla="*/ 180 w 912"/>
                <a:gd name="T51" fmla="*/ 118 h 654"/>
                <a:gd name="T52" fmla="*/ 170 w 912"/>
                <a:gd name="T53" fmla="*/ 108 h 654"/>
                <a:gd name="T54" fmla="*/ 110 w 912"/>
                <a:gd name="T55" fmla="*/ 108 h 654"/>
                <a:gd name="T56" fmla="*/ 60 w 912"/>
                <a:gd name="T57" fmla="*/ 120 h 654"/>
                <a:gd name="T58" fmla="*/ 78 w 912"/>
                <a:gd name="T59" fmla="*/ 106 h 654"/>
                <a:gd name="T60" fmla="*/ 46 w 912"/>
                <a:gd name="T61" fmla="*/ 122 h 654"/>
                <a:gd name="T62" fmla="*/ 26 w 912"/>
                <a:gd name="T63" fmla="*/ 130 h 654"/>
                <a:gd name="T64" fmla="*/ 26 w 912"/>
                <a:gd name="T65" fmla="*/ 98 h 654"/>
                <a:gd name="T66" fmla="*/ 16 w 912"/>
                <a:gd name="T67" fmla="*/ 80 h 654"/>
                <a:gd name="T68" fmla="*/ 34 w 912"/>
                <a:gd name="T69" fmla="*/ 46 h 654"/>
                <a:gd name="T70" fmla="*/ 184 w 912"/>
                <a:gd name="T71" fmla="*/ 32 h 654"/>
                <a:gd name="T72" fmla="*/ 280 w 912"/>
                <a:gd name="T73" fmla="*/ 22 h 654"/>
                <a:gd name="T74" fmla="*/ 370 w 912"/>
                <a:gd name="T75" fmla="*/ 48 h 654"/>
                <a:gd name="T76" fmla="*/ 574 w 912"/>
                <a:gd name="T77" fmla="*/ 34 h 654"/>
                <a:gd name="T78" fmla="*/ 604 w 912"/>
                <a:gd name="T79" fmla="*/ 56 h 654"/>
                <a:gd name="T80" fmla="*/ 602 w 912"/>
                <a:gd name="T81" fmla="*/ 10 h 654"/>
                <a:gd name="T82" fmla="*/ 654 w 912"/>
                <a:gd name="T83" fmla="*/ 6 h 654"/>
                <a:gd name="T84" fmla="*/ 680 w 912"/>
                <a:gd name="T85" fmla="*/ 42 h 654"/>
                <a:gd name="T86" fmla="*/ 700 w 912"/>
                <a:gd name="T87" fmla="*/ 96 h 654"/>
                <a:gd name="T88" fmla="*/ 768 w 912"/>
                <a:gd name="T89" fmla="*/ 200 h 654"/>
                <a:gd name="T90" fmla="*/ 812 w 912"/>
                <a:gd name="T91" fmla="*/ 252 h 654"/>
                <a:gd name="T92" fmla="*/ 810 w 912"/>
                <a:gd name="T93" fmla="*/ 284 h 654"/>
                <a:gd name="T94" fmla="*/ 830 w 912"/>
                <a:gd name="T95" fmla="*/ 312 h 654"/>
                <a:gd name="T96" fmla="*/ 810 w 912"/>
                <a:gd name="T97" fmla="*/ 290 h 654"/>
                <a:gd name="T98" fmla="*/ 806 w 912"/>
                <a:gd name="T99" fmla="*/ 248 h 654"/>
                <a:gd name="T100" fmla="*/ 780 w 912"/>
                <a:gd name="T101" fmla="*/ 228 h 654"/>
                <a:gd name="T102" fmla="*/ 794 w 912"/>
                <a:gd name="T103" fmla="*/ 268 h 654"/>
                <a:gd name="T104" fmla="*/ 844 w 912"/>
                <a:gd name="T105" fmla="*/ 340 h 654"/>
                <a:gd name="T106" fmla="*/ 890 w 912"/>
                <a:gd name="T107" fmla="*/ 408 h 654"/>
                <a:gd name="T108" fmla="*/ 908 w 912"/>
                <a:gd name="T109" fmla="*/ 472 h 654"/>
                <a:gd name="T110" fmla="*/ 900 w 912"/>
                <a:gd name="T111" fmla="*/ 588 h 654"/>
                <a:gd name="T112" fmla="*/ 894 w 912"/>
                <a:gd name="T113" fmla="*/ 632 h 654"/>
                <a:gd name="T114" fmla="*/ 868 w 912"/>
                <a:gd name="T115" fmla="*/ 636 h 654"/>
                <a:gd name="T116" fmla="*/ 808 w 912"/>
                <a:gd name="T117" fmla="*/ 640 h 654"/>
                <a:gd name="T118" fmla="*/ 836 w 912"/>
                <a:gd name="T119" fmla="*/ 634 h 654"/>
                <a:gd name="T120" fmla="*/ 802 w 912"/>
                <a:gd name="T121" fmla="*/ 612 h 654"/>
                <a:gd name="T122" fmla="*/ 736 w 912"/>
                <a:gd name="T123" fmla="*/ 568 h 65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912" h="654">
                  <a:moveTo>
                    <a:pt x="722" y="550"/>
                  </a:moveTo>
                  <a:lnTo>
                    <a:pt x="718" y="550"/>
                  </a:lnTo>
                  <a:lnTo>
                    <a:pt x="716" y="544"/>
                  </a:lnTo>
                  <a:lnTo>
                    <a:pt x="716" y="542"/>
                  </a:lnTo>
                  <a:lnTo>
                    <a:pt x="710" y="520"/>
                  </a:lnTo>
                  <a:lnTo>
                    <a:pt x="702" y="510"/>
                  </a:lnTo>
                  <a:lnTo>
                    <a:pt x="692" y="508"/>
                  </a:lnTo>
                  <a:lnTo>
                    <a:pt x="694" y="504"/>
                  </a:lnTo>
                  <a:lnTo>
                    <a:pt x="698" y="502"/>
                  </a:lnTo>
                  <a:lnTo>
                    <a:pt x="696" y="500"/>
                  </a:lnTo>
                  <a:lnTo>
                    <a:pt x="708" y="478"/>
                  </a:lnTo>
                  <a:lnTo>
                    <a:pt x="698" y="484"/>
                  </a:lnTo>
                  <a:lnTo>
                    <a:pt x="696" y="490"/>
                  </a:lnTo>
                  <a:lnTo>
                    <a:pt x="696" y="492"/>
                  </a:lnTo>
                  <a:lnTo>
                    <a:pt x="694" y="500"/>
                  </a:lnTo>
                  <a:lnTo>
                    <a:pt x="686" y="502"/>
                  </a:lnTo>
                  <a:lnTo>
                    <a:pt x="680" y="500"/>
                  </a:lnTo>
                  <a:lnTo>
                    <a:pt x="676" y="484"/>
                  </a:lnTo>
                  <a:lnTo>
                    <a:pt x="676" y="482"/>
                  </a:lnTo>
                  <a:lnTo>
                    <a:pt x="676" y="466"/>
                  </a:lnTo>
                  <a:lnTo>
                    <a:pt x="678" y="452"/>
                  </a:lnTo>
                  <a:lnTo>
                    <a:pt x="668" y="454"/>
                  </a:lnTo>
                  <a:lnTo>
                    <a:pt x="658" y="458"/>
                  </a:lnTo>
                  <a:lnTo>
                    <a:pt x="662" y="464"/>
                  </a:lnTo>
                  <a:lnTo>
                    <a:pt x="666" y="470"/>
                  </a:lnTo>
                  <a:lnTo>
                    <a:pt x="666" y="474"/>
                  </a:lnTo>
                  <a:lnTo>
                    <a:pt x="648" y="472"/>
                  </a:lnTo>
                  <a:lnTo>
                    <a:pt x="648" y="470"/>
                  </a:lnTo>
                  <a:lnTo>
                    <a:pt x="638" y="460"/>
                  </a:lnTo>
                  <a:lnTo>
                    <a:pt x="636" y="458"/>
                  </a:lnTo>
                  <a:lnTo>
                    <a:pt x="630" y="452"/>
                  </a:lnTo>
                  <a:lnTo>
                    <a:pt x="626" y="444"/>
                  </a:lnTo>
                  <a:lnTo>
                    <a:pt x="614" y="422"/>
                  </a:lnTo>
                  <a:lnTo>
                    <a:pt x="612" y="418"/>
                  </a:lnTo>
                  <a:lnTo>
                    <a:pt x="606" y="410"/>
                  </a:lnTo>
                  <a:lnTo>
                    <a:pt x="606" y="408"/>
                  </a:lnTo>
                  <a:lnTo>
                    <a:pt x="596" y="404"/>
                  </a:lnTo>
                  <a:lnTo>
                    <a:pt x="598" y="402"/>
                  </a:lnTo>
                  <a:lnTo>
                    <a:pt x="604" y="398"/>
                  </a:lnTo>
                  <a:lnTo>
                    <a:pt x="604" y="392"/>
                  </a:lnTo>
                  <a:lnTo>
                    <a:pt x="600" y="392"/>
                  </a:lnTo>
                  <a:lnTo>
                    <a:pt x="606" y="380"/>
                  </a:lnTo>
                  <a:lnTo>
                    <a:pt x="606" y="378"/>
                  </a:lnTo>
                  <a:lnTo>
                    <a:pt x="612" y="368"/>
                  </a:lnTo>
                  <a:lnTo>
                    <a:pt x="616" y="366"/>
                  </a:lnTo>
                  <a:lnTo>
                    <a:pt x="618" y="362"/>
                  </a:lnTo>
                  <a:lnTo>
                    <a:pt x="620" y="358"/>
                  </a:lnTo>
                  <a:lnTo>
                    <a:pt x="616" y="350"/>
                  </a:lnTo>
                  <a:lnTo>
                    <a:pt x="614" y="346"/>
                  </a:lnTo>
                  <a:lnTo>
                    <a:pt x="612" y="344"/>
                  </a:lnTo>
                  <a:lnTo>
                    <a:pt x="582" y="338"/>
                  </a:lnTo>
                  <a:lnTo>
                    <a:pt x="582" y="350"/>
                  </a:lnTo>
                  <a:lnTo>
                    <a:pt x="590" y="354"/>
                  </a:lnTo>
                  <a:lnTo>
                    <a:pt x="594" y="354"/>
                  </a:lnTo>
                  <a:lnTo>
                    <a:pt x="596" y="360"/>
                  </a:lnTo>
                  <a:lnTo>
                    <a:pt x="594" y="372"/>
                  </a:lnTo>
                  <a:lnTo>
                    <a:pt x="594" y="376"/>
                  </a:lnTo>
                  <a:lnTo>
                    <a:pt x="584" y="382"/>
                  </a:lnTo>
                  <a:lnTo>
                    <a:pt x="584" y="378"/>
                  </a:lnTo>
                  <a:lnTo>
                    <a:pt x="570" y="364"/>
                  </a:lnTo>
                  <a:lnTo>
                    <a:pt x="568" y="362"/>
                  </a:lnTo>
                  <a:lnTo>
                    <a:pt x="568" y="360"/>
                  </a:lnTo>
                  <a:lnTo>
                    <a:pt x="566" y="356"/>
                  </a:lnTo>
                  <a:lnTo>
                    <a:pt x="568" y="350"/>
                  </a:lnTo>
                  <a:lnTo>
                    <a:pt x="568" y="354"/>
                  </a:lnTo>
                  <a:lnTo>
                    <a:pt x="570" y="350"/>
                  </a:lnTo>
                  <a:lnTo>
                    <a:pt x="572" y="346"/>
                  </a:lnTo>
                  <a:lnTo>
                    <a:pt x="572" y="334"/>
                  </a:lnTo>
                  <a:lnTo>
                    <a:pt x="572" y="314"/>
                  </a:lnTo>
                  <a:lnTo>
                    <a:pt x="574" y="304"/>
                  </a:lnTo>
                  <a:lnTo>
                    <a:pt x="578" y="290"/>
                  </a:lnTo>
                  <a:lnTo>
                    <a:pt x="578" y="276"/>
                  </a:lnTo>
                  <a:lnTo>
                    <a:pt x="576" y="258"/>
                  </a:lnTo>
                  <a:lnTo>
                    <a:pt x="574" y="252"/>
                  </a:lnTo>
                  <a:lnTo>
                    <a:pt x="574" y="250"/>
                  </a:lnTo>
                  <a:lnTo>
                    <a:pt x="570" y="246"/>
                  </a:lnTo>
                  <a:lnTo>
                    <a:pt x="574" y="242"/>
                  </a:lnTo>
                  <a:lnTo>
                    <a:pt x="574" y="240"/>
                  </a:lnTo>
                  <a:lnTo>
                    <a:pt x="574" y="236"/>
                  </a:lnTo>
                  <a:lnTo>
                    <a:pt x="572" y="236"/>
                  </a:lnTo>
                  <a:lnTo>
                    <a:pt x="558" y="224"/>
                  </a:lnTo>
                  <a:lnTo>
                    <a:pt x="554" y="216"/>
                  </a:lnTo>
                  <a:lnTo>
                    <a:pt x="550" y="206"/>
                  </a:lnTo>
                  <a:lnTo>
                    <a:pt x="546" y="206"/>
                  </a:lnTo>
                  <a:lnTo>
                    <a:pt x="534" y="206"/>
                  </a:lnTo>
                  <a:lnTo>
                    <a:pt x="530" y="206"/>
                  </a:lnTo>
                  <a:lnTo>
                    <a:pt x="518" y="202"/>
                  </a:lnTo>
                  <a:lnTo>
                    <a:pt x="514" y="198"/>
                  </a:lnTo>
                  <a:lnTo>
                    <a:pt x="500" y="182"/>
                  </a:lnTo>
                  <a:lnTo>
                    <a:pt x="484" y="174"/>
                  </a:lnTo>
                  <a:lnTo>
                    <a:pt x="480" y="174"/>
                  </a:lnTo>
                  <a:lnTo>
                    <a:pt x="478" y="172"/>
                  </a:lnTo>
                  <a:lnTo>
                    <a:pt x="476" y="166"/>
                  </a:lnTo>
                  <a:lnTo>
                    <a:pt x="472" y="156"/>
                  </a:lnTo>
                  <a:lnTo>
                    <a:pt x="468" y="156"/>
                  </a:lnTo>
                  <a:lnTo>
                    <a:pt x="460" y="152"/>
                  </a:lnTo>
                  <a:lnTo>
                    <a:pt x="454" y="146"/>
                  </a:lnTo>
                  <a:lnTo>
                    <a:pt x="452" y="142"/>
                  </a:lnTo>
                  <a:lnTo>
                    <a:pt x="446" y="134"/>
                  </a:lnTo>
                  <a:lnTo>
                    <a:pt x="442" y="132"/>
                  </a:lnTo>
                  <a:lnTo>
                    <a:pt x="434" y="128"/>
                  </a:lnTo>
                  <a:lnTo>
                    <a:pt x="428" y="126"/>
                  </a:lnTo>
                  <a:lnTo>
                    <a:pt x="424" y="124"/>
                  </a:lnTo>
                  <a:lnTo>
                    <a:pt x="416" y="122"/>
                  </a:lnTo>
                  <a:lnTo>
                    <a:pt x="410" y="118"/>
                  </a:lnTo>
                  <a:lnTo>
                    <a:pt x="402" y="114"/>
                  </a:lnTo>
                  <a:lnTo>
                    <a:pt x="400" y="114"/>
                  </a:lnTo>
                  <a:lnTo>
                    <a:pt x="380" y="116"/>
                  </a:lnTo>
                  <a:lnTo>
                    <a:pt x="374" y="118"/>
                  </a:lnTo>
                  <a:lnTo>
                    <a:pt x="368" y="122"/>
                  </a:lnTo>
                  <a:lnTo>
                    <a:pt x="354" y="132"/>
                  </a:lnTo>
                  <a:lnTo>
                    <a:pt x="358" y="136"/>
                  </a:lnTo>
                  <a:lnTo>
                    <a:pt x="360" y="136"/>
                  </a:lnTo>
                  <a:lnTo>
                    <a:pt x="362" y="136"/>
                  </a:lnTo>
                  <a:lnTo>
                    <a:pt x="370" y="136"/>
                  </a:lnTo>
                  <a:lnTo>
                    <a:pt x="370" y="140"/>
                  </a:lnTo>
                  <a:lnTo>
                    <a:pt x="368" y="142"/>
                  </a:lnTo>
                  <a:lnTo>
                    <a:pt x="366" y="142"/>
                  </a:lnTo>
                  <a:lnTo>
                    <a:pt x="360" y="140"/>
                  </a:lnTo>
                  <a:lnTo>
                    <a:pt x="358" y="140"/>
                  </a:lnTo>
                  <a:lnTo>
                    <a:pt x="350" y="142"/>
                  </a:lnTo>
                  <a:lnTo>
                    <a:pt x="346" y="144"/>
                  </a:lnTo>
                  <a:lnTo>
                    <a:pt x="344" y="146"/>
                  </a:lnTo>
                  <a:lnTo>
                    <a:pt x="336" y="152"/>
                  </a:lnTo>
                  <a:lnTo>
                    <a:pt x="328" y="158"/>
                  </a:lnTo>
                  <a:lnTo>
                    <a:pt x="326" y="160"/>
                  </a:lnTo>
                  <a:lnTo>
                    <a:pt x="318" y="166"/>
                  </a:lnTo>
                  <a:lnTo>
                    <a:pt x="314" y="168"/>
                  </a:lnTo>
                  <a:lnTo>
                    <a:pt x="312" y="166"/>
                  </a:lnTo>
                  <a:lnTo>
                    <a:pt x="314" y="160"/>
                  </a:lnTo>
                  <a:lnTo>
                    <a:pt x="308" y="164"/>
                  </a:lnTo>
                  <a:lnTo>
                    <a:pt x="302" y="170"/>
                  </a:lnTo>
                  <a:lnTo>
                    <a:pt x="294" y="172"/>
                  </a:lnTo>
                  <a:lnTo>
                    <a:pt x="278" y="176"/>
                  </a:lnTo>
                  <a:lnTo>
                    <a:pt x="268" y="178"/>
                  </a:lnTo>
                  <a:lnTo>
                    <a:pt x="264" y="180"/>
                  </a:lnTo>
                  <a:lnTo>
                    <a:pt x="262" y="180"/>
                  </a:lnTo>
                  <a:lnTo>
                    <a:pt x="260" y="180"/>
                  </a:lnTo>
                  <a:lnTo>
                    <a:pt x="258" y="176"/>
                  </a:lnTo>
                  <a:lnTo>
                    <a:pt x="256" y="172"/>
                  </a:lnTo>
                  <a:lnTo>
                    <a:pt x="254" y="168"/>
                  </a:lnTo>
                  <a:lnTo>
                    <a:pt x="254" y="164"/>
                  </a:lnTo>
                  <a:lnTo>
                    <a:pt x="254" y="158"/>
                  </a:lnTo>
                  <a:lnTo>
                    <a:pt x="254" y="164"/>
                  </a:lnTo>
                  <a:lnTo>
                    <a:pt x="256" y="168"/>
                  </a:lnTo>
                  <a:lnTo>
                    <a:pt x="258" y="174"/>
                  </a:lnTo>
                  <a:lnTo>
                    <a:pt x="260" y="176"/>
                  </a:lnTo>
                  <a:lnTo>
                    <a:pt x="264" y="180"/>
                  </a:lnTo>
                  <a:lnTo>
                    <a:pt x="266" y="176"/>
                  </a:lnTo>
                  <a:lnTo>
                    <a:pt x="266" y="172"/>
                  </a:lnTo>
                  <a:lnTo>
                    <a:pt x="264" y="164"/>
                  </a:lnTo>
                  <a:lnTo>
                    <a:pt x="258" y="154"/>
                  </a:lnTo>
                  <a:lnTo>
                    <a:pt x="254" y="152"/>
                  </a:lnTo>
                  <a:lnTo>
                    <a:pt x="236" y="140"/>
                  </a:lnTo>
                  <a:lnTo>
                    <a:pt x="228" y="138"/>
                  </a:lnTo>
                  <a:lnTo>
                    <a:pt x="226" y="134"/>
                  </a:lnTo>
                  <a:lnTo>
                    <a:pt x="230" y="134"/>
                  </a:lnTo>
                  <a:lnTo>
                    <a:pt x="234" y="136"/>
                  </a:lnTo>
                  <a:lnTo>
                    <a:pt x="238" y="138"/>
                  </a:lnTo>
                  <a:lnTo>
                    <a:pt x="244" y="140"/>
                  </a:lnTo>
                  <a:lnTo>
                    <a:pt x="248" y="142"/>
                  </a:lnTo>
                  <a:lnTo>
                    <a:pt x="254" y="138"/>
                  </a:lnTo>
                  <a:lnTo>
                    <a:pt x="250" y="136"/>
                  </a:lnTo>
                  <a:lnTo>
                    <a:pt x="248" y="138"/>
                  </a:lnTo>
                  <a:lnTo>
                    <a:pt x="224" y="128"/>
                  </a:lnTo>
                  <a:lnTo>
                    <a:pt x="218" y="124"/>
                  </a:lnTo>
                  <a:lnTo>
                    <a:pt x="220" y="118"/>
                  </a:lnTo>
                  <a:lnTo>
                    <a:pt x="212" y="112"/>
                  </a:lnTo>
                  <a:lnTo>
                    <a:pt x="200" y="116"/>
                  </a:lnTo>
                  <a:lnTo>
                    <a:pt x="200" y="120"/>
                  </a:lnTo>
                  <a:lnTo>
                    <a:pt x="202" y="122"/>
                  </a:lnTo>
                  <a:lnTo>
                    <a:pt x="206" y="120"/>
                  </a:lnTo>
                  <a:lnTo>
                    <a:pt x="210" y="120"/>
                  </a:lnTo>
                  <a:lnTo>
                    <a:pt x="212" y="124"/>
                  </a:lnTo>
                  <a:lnTo>
                    <a:pt x="216" y="128"/>
                  </a:lnTo>
                  <a:lnTo>
                    <a:pt x="216" y="132"/>
                  </a:lnTo>
                  <a:lnTo>
                    <a:pt x="210" y="128"/>
                  </a:lnTo>
                  <a:lnTo>
                    <a:pt x="202" y="126"/>
                  </a:lnTo>
                  <a:lnTo>
                    <a:pt x="198" y="124"/>
                  </a:lnTo>
                  <a:lnTo>
                    <a:pt x="194" y="122"/>
                  </a:lnTo>
                  <a:lnTo>
                    <a:pt x="192" y="122"/>
                  </a:lnTo>
                  <a:lnTo>
                    <a:pt x="180" y="118"/>
                  </a:lnTo>
                  <a:lnTo>
                    <a:pt x="174" y="116"/>
                  </a:lnTo>
                  <a:lnTo>
                    <a:pt x="166" y="114"/>
                  </a:lnTo>
                  <a:lnTo>
                    <a:pt x="156" y="110"/>
                  </a:lnTo>
                  <a:lnTo>
                    <a:pt x="148" y="110"/>
                  </a:lnTo>
                  <a:lnTo>
                    <a:pt x="146" y="110"/>
                  </a:lnTo>
                  <a:lnTo>
                    <a:pt x="164" y="106"/>
                  </a:lnTo>
                  <a:lnTo>
                    <a:pt x="170" y="108"/>
                  </a:lnTo>
                  <a:lnTo>
                    <a:pt x="168" y="102"/>
                  </a:lnTo>
                  <a:lnTo>
                    <a:pt x="160" y="98"/>
                  </a:lnTo>
                  <a:lnTo>
                    <a:pt x="152" y="96"/>
                  </a:lnTo>
                  <a:lnTo>
                    <a:pt x="134" y="98"/>
                  </a:lnTo>
                  <a:lnTo>
                    <a:pt x="128" y="100"/>
                  </a:lnTo>
                  <a:lnTo>
                    <a:pt x="116" y="108"/>
                  </a:lnTo>
                  <a:lnTo>
                    <a:pt x="110" y="108"/>
                  </a:lnTo>
                  <a:lnTo>
                    <a:pt x="104" y="110"/>
                  </a:lnTo>
                  <a:lnTo>
                    <a:pt x="98" y="110"/>
                  </a:lnTo>
                  <a:lnTo>
                    <a:pt x="82" y="114"/>
                  </a:lnTo>
                  <a:lnTo>
                    <a:pt x="76" y="114"/>
                  </a:lnTo>
                  <a:lnTo>
                    <a:pt x="66" y="118"/>
                  </a:lnTo>
                  <a:lnTo>
                    <a:pt x="64" y="118"/>
                  </a:lnTo>
                  <a:lnTo>
                    <a:pt x="60" y="120"/>
                  </a:lnTo>
                  <a:lnTo>
                    <a:pt x="56" y="120"/>
                  </a:lnTo>
                  <a:lnTo>
                    <a:pt x="62" y="116"/>
                  </a:lnTo>
                  <a:lnTo>
                    <a:pt x="64" y="116"/>
                  </a:lnTo>
                  <a:lnTo>
                    <a:pt x="72" y="114"/>
                  </a:lnTo>
                  <a:lnTo>
                    <a:pt x="74" y="112"/>
                  </a:lnTo>
                  <a:lnTo>
                    <a:pt x="80" y="108"/>
                  </a:lnTo>
                  <a:lnTo>
                    <a:pt x="78" y="106"/>
                  </a:lnTo>
                  <a:lnTo>
                    <a:pt x="72" y="100"/>
                  </a:lnTo>
                  <a:lnTo>
                    <a:pt x="62" y="100"/>
                  </a:lnTo>
                  <a:lnTo>
                    <a:pt x="54" y="102"/>
                  </a:lnTo>
                  <a:lnTo>
                    <a:pt x="56" y="104"/>
                  </a:lnTo>
                  <a:lnTo>
                    <a:pt x="56" y="108"/>
                  </a:lnTo>
                  <a:lnTo>
                    <a:pt x="54" y="112"/>
                  </a:lnTo>
                  <a:lnTo>
                    <a:pt x="46" y="122"/>
                  </a:lnTo>
                  <a:lnTo>
                    <a:pt x="42" y="124"/>
                  </a:lnTo>
                  <a:lnTo>
                    <a:pt x="42" y="126"/>
                  </a:lnTo>
                  <a:lnTo>
                    <a:pt x="38" y="128"/>
                  </a:lnTo>
                  <a:lnTo>
                    <a:pt x="26" y="132"/>
                  </a:lnTo>
                  <a:lnTo>
                    <a:pt x="20" y="134"/>
                  </a:lnTo>
                  <a:lnTo>
                    <a:pt x="20" y="130"/>
                  </a:lnTo>
                  <a:lnTo>
                    <a:pt x="26" y="130"/>
                  </a:lnTo>
                  <a:lnTo>
                    <a:pt x="30" y="126"/>
                  </a:lnTo>
                  <a:lnTo>
                    <a:pt x="36" y="114"/>
                  </a:lnTo>
                  <a:lnTo>
                    <a:pt x="34" y="110"/>
                  </a:lnTo>
                  <a:lnTo>
                    <a:pt x="28" y="110"/>
                  </a:lnTo>
                  <a:lnTo>
                    <a:pt x="24" y="104"/>
                  </a:lnTo>
                  <a:lnTo>
                    <a:pt x="24" y="100"/>
                  </a:lnTo>
                  <a:lnTo>
                    <a:pt x="26" y="98"/>
                  </a:lnTo>
                  <a:lnTo>
                    <a:pt x="28" y="94"/>
                  </a:lnTo>
                  <a:lnTo>
                    <a:pt x="28" y="90"/>
                  </a:lnTo>
                  <a:lnTo>
                    <a:pt x="28" y="88"/>
                  </a:lnTo>
                  <a:lnTo>
                    <a:pt x="26" y="86"/>
                  </a:lnTo>
                  <a:lnTo>
                    <a:pt x="22" y="84"/>
                  </a:lnTo>
                  <a:lnTo>
                    <a:pt x="18" y="82"/>
                  </a:lnTo>
                  <a:lnTo>
                    <a:pt x="16" y="80"/>
                  </a:lnTo>
                  <a:lnTo>
                    <a:pt x="12" y="80"/>
                  </a:lnTo>
                  <a:lnTo>
                    <a:pt x="0" y="66"/>
                  </a:lnTo>
                  <a:lnTo>
                    <a:pt x="2" y="50"/>
                  </a:lnTo>
                  <a:lnTo>
                    <a:pt x="6" y="48"/>
                  </a:lnTo>
                  <a:lnTo>
                    <a:pt x="12" y="48"/>
                  </a:lnTo>
                  <a:lnTo>
                    <a:pt x="28" y="48"/>
                  </a:lnTo>
                  <a:lnTo>
                    <a:pt x="34" y="46"/>
                  </a:lnTo>
                  <a:lnTo>
                    <a:pt x="40" y="46"/>
                  </a:lnTo>
                  <a:lnTo>
                    <a:pt x="52" y="44"/>
                  </a:lnTo>
                  <a:lnTo>
                    <a:pt x="62" y="44"/>
                  </a:lnTo>
                  <a:lnTo>
                    <a:pt x="86" y="42"/>
                  </a:lnTo>
                  <a:lnTo>
                    <a:pt x="100" y="40"/>
                  </a:lnTo>
                  <a:lnTo>
                    <a:pt x="126" y="38"/>
                  </a:lnTo>
                  <a:lnTo>
                    <a:pt x="184" y="32"/>
                  </a:lnTo>
                  <a:lnTo>
                    <a:pt x="204" y="30"/>
                  </a:lnTo>
                  <a:lnTo>
                    <a:pt x="216" y="28"/>
                  </a:lnTo>
                  <a:lnTo>
                    <a:pt x="230" y="28"/>
                  </a:lnTo>
                  <a:lnTo>
                    <a:pt x="246" y="26"/>
                  </a:lnTo>
                  <a:lnTo>
                    <a:pt x="254" y="24"/>
                  </a:lnTo>
                  <a:lnTo>
                    <a:pt x="278" y="22"/>
                  </a:lnTo>
                  <a:lnTo>
                    <a:pt x="280" y="22"/>
                  </a:lnTo>
                  <a:lnTo>
                    <a:pt x="286" y="30"/>
                  </a:lnTo>
                  <a:lnTo>
                    <a:pt x="292" y="44"/>
                  </a:lnTo>
                  <a:lnTo>
                    <a:pt x="294" y="48"/>
                  </a:lnTo>
                  <a:lnTo>
                    <a:pt x="300" y="52"/>
                  </a:lnTo>
                  <a:lnTo>
                    <a:pt x="340" y="50"/>
                  </a:lnTo>
                  <a:lnTo>
                    <a:pt x="346" y="50"/>
                  </a:lnTo>
                  <a:lnTo>
                    <a:pt x="370" y="48"/>
                  </a:lnTo>
                  <a:lnTo>
                    <a:pt x="424" y="44"/>
                  </a:lnTo>
                  <a:lnTo>
                    <a:pt x="460" y="42"/>
                  </a:lnTo>
                  <a:lnTo>
                    <a:pt x="498" y="40"/>
                  </a:lnTo>
                  <a:lnTo>
                    <a:pt x="510" y="38"/>
                  </a:lnTo>
                  <a:lnTo>
                    <a:pt x="548" y="36"/>
                  </a:lnTo>
                  <a:lnTo>
                    <a:pt x="560" y="36"/>
                  </a:lnTo>
                  <a:lnTo>
                    <a:pt x="574" y="34"/>
                  </a:lnTo>
                  <a:lnTo>
                    <a:pt x="584" y="34"/>
                  </a:lnTo>
                  <a:lnTo>
                    <a:pt x="590" y="44"/>
                  </a:lnTo>
                  <a:lnTo>
                    <a:pt x="590" y="48"/>
                  </a:lnTo>
                  <a:lnTo>
                    <a:pt x="590" y="50"/>
                  </a:lnTo>
                  <a:lnTo>
                    <a:pt x="592" y="56"/>
                  </a:lnTo>
                  <a:lnTo>
                    <a:pt x="594" y="56"/>
                  </a:lnTo>
                  <a:lnTo>
                    <a:pt x="604" y="56"/>
                  </a:lnTo>
                  <a:lnTo>
                    <a:pt x="608" y="54"/>
                  </a:lnTo>
                  <a:lnTo>
                    <a:pt x="608" y="34"/>
                  </a:lnTo>
                  <a:lnTo>
                    <a:pt x="608" y="30"/>
                  </a:lnTo>
                  <a:lnTo>
                    <a:pt x="608" y="28"/>
                  </a:lnTo>
                  <a:lnTo>
                    <a:pt x="604" y="24"/>
                  </a:lnTo>
                  <a:lnTo>
                    <a:pt x="604" y="22"/>
                  </a:lnTo>
                  <a:lnTo>
                    <a:pt x="602" y="10"/>
                  </a:lnTo>
                  <a:lnTo>
                    <a:pt x="604" y="4"/>
                  </a:lnTo>
                  <a:lnTo>
                    <a:pt x="608" y="0"/>
                  </a:lnTo>
                  <a:lnTo>
                    <a:pt x="614" y="0"/>
                  </a:lnTo>
                  <a:lnTo>
                    <a:pt x="626" y="2"/>
                  </a:lnTo>
                  <a:lnTo>
                    <a:pt x="630" y="4"/>
                  </a:lnTo>
                  <a:lnTo>
                    <a:pt x="636" y="6"/>
                  </a:lnTo>
                  <a:lnTo>
                    <a:pt x="654" y="6"/>
                  </a:lnTo>
                  <a:lnTo>
                    <a:pt x="660" y="6"/>
                  </a:lnTo>
                  <a:lnTo>
                    <a:pt x="664" y="6"/>
                  </a:lnTo>
                  <a:lnTo>
                    <a:pt x="670" y="12"/>
                  </a:lnTo>
                  <a:lnTo>
                    <a:pt x="670" y="20"/>
                  </a:lnTo>
                  <a:lnTo>
                    <a:pt x="670" y="28"/>
                  </a:lnTo>
                  <a:lnTo>
                    <a:pt x="674" y="32"/>
                  </a:lnTo>
                  <a:lnTo>
                    <a:pt x="680" y="42"/>
                  </a:lnTo>
                  <a:lnTo>
                    <a:pt x="680" y="44"/>
                  </a:lnTo>
                  <a:lnTo>
                    <a:pt x="680" y="54"/>
                  </a:lnTo>
                  <a:lnTo>
                    <a:pt x="682" y="56"/>
                  </a:lnTo>
                  <a:lnTo>
                    <a:pt x="686" y="64"/>
                  </a:lnTo>
                  <a:lnTo>
                    <a:pt x="692" y="76"/>
                  </a:lnTo>
                  <a:lnTo>
                    <a:pt x="696" y="88"/>
                  </a:lnTo>
                  <a:lnTo>
                    <a:pt x="700" y="96"/>
                  </a:lnTo>
                  <a:lnTo>
                    <a:pt x="704" y="108"/>
                  </a:lnTo>
                  <a:lnTo>
                    <a:pt x="706" y="110"/>
                  </a:lnTo>
                  <a:lnTo>
                    <a:pt x="716" y="128"/>
                  </a:lnTo>
                  <a:lnTo>
                    <a:pt x="720" y="134"/>
                  </a:lnTo>
                  <a:lnTo>
                    <a:pt x="742" y="168"/>
                  </a:lnTo>
                  <a:lnTo>
                    <a:pt x="750" y="178"/>
                  </a:lnTo>
                  <a:lnTo>
                    <a:pt x="768" y="200"/>
                  </a:lnTo>
                  <a:lnTo>
                    <a:pt x="786" y="220"/>
                  </a:lnTo>
                  <a:lnTo>
                    <a:pt x="790" y="224"/>
                  </a:lnTo>
                  <a:lnTo>
                    <a:pt x="796" y="228"/>
                  </a:lnTo>
                  <a:lnTo>
                    <a:pt x="802" y="236"/>
                  </a:lnTo>
                  <a:lnTo>
                    <a:pt x="806" y="240"/>
                  </a:lnTo>
                  <a:lnTo>
                    <a:pt x="808" y="244"/>
                  </a:lnTo>
                  <a:lnTo>
                    <a:pt x="812" y="252"/>
                  </a:lnTo>
                  <a:lnTo>
                    <a:pt x="808" y="254"/>
                  </a:lnTo>
                  <a:lnTo>
                    <a:pt x="806" y="260"/>
                  </a:lnTo>
                  <a:lnTo>
                    <a:pt x="808" y="266"/>
                  </a:lnTo>
                  <a:lnTo>
                    <a:pt x="808" y="274"/>
                  </a:lnTo>
                  <a:lnTo>
                    <a:pt x="808" y="278"/>
                  </a:lnTo>
                  <a:lnTo>
                    <a:pt x="810" y="280"/>
                  </a:lnTo>
                  <a:lnTo>
                    <a:pt x="810" y="284"/>
                  </a:lnTo>
                  <a:lnTo>
                    <a:pt x="812" y="286"/>
                  </a:lnTo>
                  <a:lnTo>
                    <a:pt x="814" y="290"/>
                  </a:lnTo>
                  <a:lnTo>
                    <a:pt x="814" y="292"/>
                  </a:lnTo>
                  <a:lnTo>
                    <a:pt x="816" y="296"/>
                  </a:lnTo>
                  <a:lnTo>
                    <a:pt x="820" y="302"/>
                  </a:lnTo>
                  <a:lnTo>
                    <a:pt x="826" y="308"/>
                  </a:lnTo>
                  <a:lnTo>
                    <a:pt x="830" y="312"/>
                  </a:lnTo>
                  <a:lnTo>
                    <a:pt x="830" y="314"/>
                  </a:lnTo>
                  <a:lnTo>
                    <a:pt x="834" y="318"/>
                  </a:lnTo>
                  <a:lnTo>
                    <a:pt x="834" y="320"/>
                  </a:lnTo>
                  <a:lnTo>
                    <a:pt x="826" y="310"/>
                  </a:lnTo>
                  <a:lnTo>
                    <a:pt x="818" y="300"/>
                  </a:lnTo>
                  <a:lnTo>
                    <a:pt x="812" y="292"/>
                  </a:lnTo>
                  <a:lnTo>
                    <a:pt x="810" y="290"/>
                  </a:lnTo>
                  <a:lnTo>
                    <a:pt x="810" y="288"/>
                  </a:lnTo>
                  <a:lnTo>
                    <a:pt x="808" y="280"/>
                  </a:lnTo>
                  <a:lnTo>
                    <a:pt x="804" y="268"/>
                  </a:lnTo>
                  <a:lnTo>
                    <a:pt x="804" y="260"/>
                  </a:lnTo>
                  <a:lnTo>
                    <a:pt x="804" y="256"/>
                  </a:lnTo>
                  <a:lnTo>
                    <a:pt x="806" y="250"/>
                  </a:lnTo>
                  <a:lnTo>
                    <a:pt x="806" y="248"/>
                  </a:lnTo>
                  <a:lnTo>
                    <a:pt x="804" y="242"/>
                  </a:lnTo>
                  <a:lnTo>
                    <a:pt x="800" y="236"/>
                  </a:lnTo>
                  <a:lnTo>
                    <a:pt x="794" y="236"/>
                  </a:lnTo>
                  <a:lnTo>
                    <a:pt x="794" y="238"/>
                  </a:lnTo>
                  <a:lnTo>
                    <a:pt x="784" y="238"/>
                  </a:lnTo>
                  <a:lnTo>
                    <a:pt x="780" y="236"/>
                  </a:lnTo>
                  <a:lnTo>
                    <a:pt x="780" y="228"/>
                  </a:lnTo>
                  <a:lnTo>
                    <a:pt x="784" y="226"/>
                  </a:lnTo>
                  <a:lnTo>
                    <a:pt x="782" y="224"/>
                  </a:lnTo>
                  <a:lnTo>
                    <a:pt x="774" y="220"/>
                  </a:lnTo>
                  <a:lnTo>
                    <a:pt x="770" y="218"/>
                  </a:lnTo>
                  <a:lnTo>
                    <a:pt x="776" y="234"/>
                  </a:lnTo>
                  <a:lnTo>
                    <a:pt x="788" y="260"/>
                  </a:lnTo>
                  <a:lnTo>
                    <a:pt x="794" y="268"/>
                  </a:lnTo>
                  <a:lnTo>
                    <a:pt x="816" y="302"/>
                  </a:lnTo>
                  <a:lnTo>
                    <a:pt x="830" y="320"/>
                  </a:lnTo>
                  <a:lnTo>
                    <a:pt x="834" y="326"/>
                  </a:lnTo>
                  <a:lnTo>
                    <a:pt x="836" y="328"/>
                  </a:lnTo>
                  <a:lnTo>
                    <a:pt x="838" y="330"/>
                  </a:lnTo>
                  <a:lnTo>
                    <a:pt x="842" y="338"/>
                  </a:lnTo>
                  <a:lnTo>
                    <a:pt x="844" y="340"/>
                  </a:lnTo>
                  <a:lnTo>
                    <a:pt x="848" y="344"/>
                  </a:lnTo>
                  <a:lnTo>
                    <a:pt x="850" y="350"/>
                  </a:lnTo>
                  <a:lnTo>
                    <a:pt x="852" y="356"/>
                  </a:lnTo>
                  <a:lnTo>
                    <a:pt x="858" y="368"/>
                  </a:lnTo>
                  <a:lnTo>
                    <a:pt x="874" y="394"/>
                  </a:lnTo>
                  <a:lnTo>
                    <a:pt x="882" y="398"/>
                  </a:lnTo>
                  <a:lnTo>
                    <a:pt x="890" y="408"/>
                  </a:lnTo>
                  <a:lnTo>
                    <a:pt x="894" y="416"/>
                  </a:lnTo>
                  <a:lnTo>
                    <a:pt x="900" y="430"/>
                  </a:lnTo>
                  <a:lnTo>
                    <a:pt x="904" y="436"/>
                  </a:lnTo>
                  <a:lnTo>
                    <a:pt x="908" y="456"/>
                  </a:lnTo>
                  <a:lnTo>
                    <a:pt x="908" y="466"/>
                  </a:lnTo>
                  <a:lnTo>
                    <a:pt x="908" y="470"/>
                  </a:lnTo>
                  <a:lnTo>
                    <a:pt x="908" y="472"/>
                  </a:lnTo>
                  <a:lnTo>
                    <a:pt x="908" y="486"/>
                  </a:lnTo>
                  <a:lnTo>
                    <a:pt x="910" y="508"/>
                  </a:lnTo>
                  <a:lnTo>
                    <a:pt x="912" y="542"/>
                  </a:lnTo>
                  <a:lnTo>
                    <a:pt x="908" y="562"/>
                  </a:lnTo>
                  <a:lnTo>
                    <a:pt x="902" y="570"/>
                  </a:lnTo>
                  <a:lnTo>
                    <a:pt x="898" y="582"/>
                  </a:lnTo>
                  <a:lnTo>
                    <a:pt x="900" y="588"/>
                  </a:lnTo>
                  <a:lnTo>
                    <a:pt x="900" y="590"/>
                  </a:lnTo>
                  <a:lnTo>
                    <a:pt x="896" y="594"/>
                  </a:lnTo>
                  <a:lnTo>
                    <a:pt x="896" y="616"/>
                  </a:lnTo>
                  <a:lnTo>
                    <a:pt x="894" y="624"/>
                  </a:lnTo>
                  <a:lnTo>
                    <a:pt x="894" y="630"/>
                  </a:lnTo>
                  <a:lnTo>
                    <a:pt x="898" y="632"/>
                  </a:lnTo>
                  <a:lnTo>
                    <a:pt x="894" y="632"/>
                  </a:lnTo>
                  <a:lnTo>
                    <a:pt x="890" y="626"/>
                  </a:lnTo>
                  <a:lnTo>
                    <a:pt x="886" y="630"/>
                  </a:lnTo>
                  <a:lnTo>
                    <a:pt x="884" y="632"/>
                  </a:lnTo>
                  <a:lnTo>
                    <a:pt x="882" y="628"/>
                  </a:lnTo>
                  <a:lnTo>
                    <a:pt x="880" y="628"/>
                  </a:lnTo>
                  <a:lnTo>
                    <a:pt x="876" y="628"/>
                  </a:lnTo>
                  <a:lnTo>
                    <a:pt x="868" y="636"/>
                  </a:lnTo>
                  <a:lnTo>
                    <a:pt x="866" y="640"/>
                  </a:lnTo>
                  <a:lnTo>
                    <a:pt x="850" y="642"/>
                  </a:lnTo>
                  <a:lnTo>
                    <a:pt x="824" y="652"/>
                  </a:lnTo>
                  <a:lnTo>
                    <a:pt x="820" y="654"/>
                  </a:lnTo>
                  <a:lnTo>
                    <a:pt x="818" y="652"/>
                  </a:lnTo>
                  <a:lnTo>
                    <a:pt x="812" y="648"/>
                  </a:lnTo>
                  <a:lnTo>
                    <a:pt x="808" y="640"/>
                  </a:lnTo>
                  <a:lnTo>
                    <a:pt x="810" y="630"/>
                  </a:lnTo>
                  <a:lnTo>
                    <a:pt x="814" y="632"/>
                  </a:lnTo>
                  <a:lnTo>
                    <a:pt x="816" y="634"/>
                  </a:lnTo>
                  <a:lnTo>
                    <a:pt x="828" y="640"/>
                  </a:lnTo>
                  <a:lnTo>
                    <a:pt x="830" y="640"/>
                  </a:lnTo>
                  <a:lnTo>
                    <a:pt x="836" y="638"/>
                  </a:lnTo>
                  <a:lnTo>
                    <a:pt x="836" y="634"/>
                  </a:lnTo>
                  <a:lnTo>
                    <a:pt x="832" y="628"/>
                  </a:lnTo>
                  <a:lnTo>
                    <a:pt x="826" y="628"/>
                  </a:lnTo>
                  <a:lnTo>
                    <a:pt x="820" y="628"/>
                  </a:lnTo>
                  <a:lnTo>
                    <a:pt x="812" y="624"/>
                  </a:lnTo>
                  <a:lnTo>
                    <a:pt x="810" y="622"/>
                  </a:lnTo>
                  <a:lnTo>
                    <a:pt x="808" y="620"/>
                  </a:lnTo>
                  <a:lnTo>
                    <a:pt x="802" y="612"/>
                  </a:lnTo>
                  <a:lnTo>
                    <a:pt x="778" y="578"/>
                  </a:lnTo>
                  <a:lnTo>
                    <a:pt x="776" y="576"/>
                  </a:lnTo>
                  <a:lnTo>
                    <a:pt x="772" y="574"/>
                  </a:lnTo>
                  <a:lnTo>
                    <a:pt x="768" y="572"/>
                  </a:lnTo>
                  <a:lnTo>
                    <a:pt x="750" y="566"/>
                  </a:lnTo>
                  <a:lnTo>
                    <a:pt x="744" y="566"/>
                  </a:lnTo>
                  <a:lnTo>
                    <a:pt x="736" y="568"/>
                  </a:lnTo>
                  <a:lnTo>
                    <a:pt x="728" y="564"/>
                  </a:lnTo>
                  <a:lnTo>
                    <a:pt x="722" y="550"/>
                  </a:lnTo>
                  <a:close/>
                </a:path>
              </a:pathLst>
            </a:custGeom>
            <a:grpFill/>
            <a:ln w="3175" cmpd="sng">
              <a:solidFill>
                <a:srgbClr val="808080"/>
              </a:solidFill>
              <a:round/>
              <a:headEnd/>
              <a:tailEnd/>
            </a:ln>
          </p:spPr>
          <p:txBody>
            <a:bodyPr/>
            <a:lstStyle/>
            <a:p>
              <a:pPr>
                <a:defRPr/>
              </a:pPr>
              <a:endParaRPr lang="en-US" dirty="0">
                <a:solidFill>
                  <a:srgbClr val="FF0000"/>
                </a:solidFill>
              </a:endParaRPr>
            </a:p>
          </p:txBody>
        </p:sp>
        <p:sp>
          <p:nvSpPr>
            <p:cNvPr id="2202" name="Freeform 1101"/>
            <p:cNvSpPr>
              <a:spLocks/>
            </p:cNvSpPr>
            <p:nvPr/>
          </p:nvSpPr>
          <p:spPr bwMode="auto">
            <a:xfrm>
              <a:off x="4628" y="3106"/>
              <a:ext cx="14" cy="42"/>
            </a:xfrm>
            <a:custGeom>
              <a:avLst/>
              <a:gdLst>
                <a:gd name="T0" fmla="*/ 12 w 14"/>
                <a:gd name="T1" fmla="*/ 34 h 42"/>
                <a:gd name="T2" fmla="*/ 12 w 14"/>
                <a:gd name="T3" fmla="*/ 38 h 42"/>
                <a:gd name="T4" fmla="*/ 14 w 14"/>
                <a:gd name="T5" fmla="*/ 40 h 42"/>
                <a:gd name="T6" fmla="*/ 14 w 14"/>
                <a:gd name="T7" fmla="*/ 42 h 42"/>
                <a:gd name="T8" fmla="*/ 4 w 14"/>
                <a:gd name="T9" fmla="*/ 28 h 42"/>
                <a:gd name="T10" fmla="*/ 0 w 14"/>
                <a:gd name="T11" fmla="*/ 16 h 42"/>
                <a:gd name="T12" fmla="*/ 0 w 14"/>
                <a:gd name="T13" fmla="*/ 12 h 42"/>
                <a:gd name="T14" fmla="*/ 0 w 14"/>
                <a:gd name="T15" fmla="*/ 10 h 42"/>
                <a:gd name="T16" fmla="*/ 4 w 14"/>
                <a:gd name="T17" fmla="*/ 4 h 42"/>
                <a:gd name="T18" fmla="*/ 10 w 14"/>
                <a:gd name="T19" fmla="*/ 0 h 42"/>
                <a:gd name="T20" fmla="*/ 10 w 14"/>
                <a:gd name="T21" fmla="*/ 2 h 42"/>
                <a:gd name="T22" fmla="*/ 12 w 14"/>
                <a:gd name="T23" fmla="*/ 4 h 42"/>
                <a:gd name="T24" fmla="*/ 14 w 14"/>
                <a:gd name="T25" fmla="*/ 6 h 42"/>
                <a:gd name="T26" fmla="*/ 12 w 14"/>
                <a:gd name="T27" fmla="*/ 8 h 42"/>
                <a:gd name="T28" fmla="*/ 12 w 14"/>
                <a:gd name="T29" fmla="*/ 10 h 42"/>
                <a:gd name="T30" fmla="*/ 12 w 14"/>
                <a:gd name="T31" fmla="*/ 12 h 42"/>
                <a:gd name="T32" fmla="*/ 10 w 14"/>
                <a:gd name="T33" fmla="*/ 14 h 42"/>
                <a:gd name="T34" fmla="*/ 10 w 14"/>
                <a:gd name="T35" fmla="*/ 16 h 42"/>
                <a:gd name="T36" fmla="*/ 10 w 14"/>
                <a:gd name="T37" fmla="*/ 18 h 42"/>
                <a:gd name="T38" fmla="*/ 10 w 14"/>
                <a:gd name="T39" fmla="*/ 28 h 42"/>
                <a:gd name="T40" fmla="*/ 12 w 14"/>
                <a:gd name="T41" fmla="*/ 34 h 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 h="42">
                  <a:moveTo>
                    <a:pt x="12" y="34"/>
                  </a:moveTo>
                  <a:lnTo>
                    <a:pt x="12" y="38"/>
                  </a:lnTo>
                  <a:lnTo>
                    <a:pt x="14" y="40"/>
                  </a:lnTo>
                  <a:lnTo>
                    <a:pt x="14" y="42"/>
                  </a:lnTo>
                  <a:lnTo>
                    <a:pt x="4" y="28"/>
                  </a:lnTo>
                  <a:lnTo>
                    <a:pt x="0" y="16"/>
                  </a:lnTo>
                  <a:lnTo>
                    <a:pt x="0" y="12"/>
                  </a:lnTo>
                  <a:lnTo>
                    <a:pt x="0" y="10"/>
                  </a:lnTo>
                  <a:lnTo>
                    <a:pt x="4" y="4"/>
                  </a:lnTo>
                  <a:lnTo>
                    <a:pt x="10" y="0"/>
                  </a:lnTo>
                  <a:lnTo>
                    <a:pt x="10" y="2"/>
                  </a:lnTo>
                  <a:lnTo>
                    <a:pt x="12" y="4"/>
                  </a:lnTo>
                  <a:lnTo>
                    <a:pt x="14" y="6"/>
                  </a:lnTo>
                  <a:lnTo>
                    <a:pt x="12" y="8"/>
                  </a:lnTo>
                  <a:lnTo>
                    <a:pt x="12" y="10"/>
                  </a:lnTo>
                  <a:lnTo>
                    <a:pt x="12" y="12"/>
                  </a:lnTo>
                  <a:lnTo>
                    <a:pt x="10" y="14"/>
                  </a:lnTo>
                  <a:lnTo>
                    <a:pt x="10" y="16"/>
                  </a:lnTo>
                  <a:lnTo>
                    <a:pt x="10" y="18"/>
                  </a:lnTo>
                  <a:lnTo>
                    <a:pt x="10" y="28"/>
                  </a:lnTo>
                  <a:lnTo>
                    <a:pt x="12" y="34"/>
                  </a:lnTo>
                  <a:close/>
                </a:path>
              </a:pathLst>
            </a:custGeom>
            <a:grpFill/>
            <a:ln w="3175" cmpd="sng">
              <a:solidFill>
                <a:srgbClr val="808080"/>
              </a:solidFill>
              <a:round/>
              <a:headEnd/>
              <a:tailEnd/>
            </a:ln>
          </p:spPr>
          <p:txBody>
            <a:bodyPr/>
            <a:lstStyle/>
            <a:p>
              <a:pPr>
                <a:defRPr/>
              </a:pPr>
              <a:endParaRPr lang="en-US" dirty="0">
                <a:solidFill>
                  <a:srgbClr val="FF0000"/>
                </a:solidFill>
              </a:endParaRPr>
            </a:p>
          </p:txBody>
        </p:sp>
        <p:sp>
          <p:nvSpPr>
            <p:cNvPr id="2203" name="Freeform 1102"/>
            <p:cNvSpPr>
              <a:spLocks/>
            </p:cNvSpPr>
            <p:nvPr/>
          </p:nvSpPr>
          <p:spPr bwMode="auto">
            <a:xfrm>
              <a:off x="4720" y="3480"/>
              <a:ext cx="30" cy="54"/>
            </a:xfrm>
            <a:custGeom>
              <a:avLst/>
              <a:gdLst>
                <a:gd name="T0" fmla="*/ 0 w 30"/>
                <a:gd name="T1" fmla="*/ 54 h 54"/>
                <a:gd name="T2" fmla="*/ 2 w 30"/>
                <a:gd name="T3" fmla="*/ 52 h 54"/>
                <a:gd name="T4" fmla="*/ 14 w 30"/>
                <a:gd name="T5" fmla="*/ 34 h 54"/>
                <a:gd name="T6" fmla="*/ 16 w 30"/>
                <a:gd name="T7" fmla="*/ 26 h 54"/>
                <a:gd name="T8" fmla="*/ 18 w 30"/>
                <a:gd name="T9" fmla="*/ 22 h 54"/>
                <a:gd name="T10" fmla="*/ 22 w 30"/>
                <a:gd name="T11" fmla="*/ 18 h 54"/>
                <a:gd name="T12" fmla="*/ 22 w 30"/>
                <a:gd name="T13" fmla="*/ 12 h 54"/>
                <a:gd name="T14" fmla="*/ 22 w 30"/>
                <a:gd name="T15" fmla="*/ 8 h 54"/>
                <a:gd name="T16" fmla="*/ 26 w 30"/>
                <a:gd name="T17" fmla="*/ 2 h 54"/>
                <a:gd name="T18" fmla="*/ 28 w 30"/>
                <a:gd name="T19" fmla="*/ 0 h 54"/>
                <a:gd name="T20" fmla="*/ 30 w 30"/>
                <a:gd name="T21" fmla="*/ 0 h 54"/>
                <a:gd name="T22" fmla="*/ 30 w 30"/>
                <a:gd name="T23" fmla="*/ 2 h 54"/>
                <a:gd name="T24" fmla="*/ 22 w 30"/>
                <a:gd name="T25" fmla="*/ 24 h 54"/>
                <a:gd name="T26" fmla="*/ 22 w 30"/>
                <a:gd name="T27" fmla="*/ 26 h 54"/>
                <a:gd name="T28" fmla="*/ 2 w 30"/>
                <a:gd name="T29" fmla="*/ 54 h 54"/>
                <a:gd name="T30" fmla="*/ 0 w 30"/>
                <a:gd name="T31" fmla="*/ 54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 h="54">
                  <a:moveTo>
                    <a:pt x="0" y="54"/>
                  </a:moveTo>
                  <a:lnTo>
                    <a:pt x="2" y="52"/>
                  </a:lnTo>
                  <a:lnTo>
                    <a:pt x="14" y="34"/>
                  </a:lnTo>
                  <a:lnTo>
                    <a:pt x="16" y="26"/>
                  </a:lnTo>
                  <a:lnTo>
                    <a:pt x="18" y="22"/>
                  </a:lnTo>
                  <a:lnTo>
                    <a:pt x="22" y="18"/>
                  </a:lnTo>
                  <a:lnTo>
                    <a:pt x="22" y="12"/>
                  </a:lnTo>
                  <a:lnTo>
                    <a:pt x="22" y="8"/>
                  </a:lnTo>
                  <a:lnTo>
                    <a:pt x="26" y="2"/>
                  </a:lnTo>
                  <a:lnTo>
                    <a:pt x="28" y="0"/>
                  </a:lnTo>
                  <a:lnTo>
                    <a:pt x="30" y="0"/>
                  </a:lnTo>
                  <a:lnTo>
                    <a:pt x="30" y="2"/>
                  </a:lnTo>
                  <a:lnTo>
                    <a:pt x="22" y="24"/>
                  </a:lnTo>
                  <a:lnTo>
                    <a:pt x="22" y="26"/>
                  </a:lnTo>
                  <a:lnTo>
                    <a:pt x="2" y="54"/>
                  </a:lnTo>
                  <a:lnTo>
                    <a:pt x="0" y="54"/>
                  </a:lnTo>
                  <a:close/>
                </a:path>
              </a:pathLst>
            </a:custGeom>
            <a:grpFill/>
            <a:ln w="3175" cmpd="sng">
              <a:solidFill>
                <a:srgbClr val="808080"/>
              </a:solidFill>
              <a:round/>
              <a:headEnd/>
              <a:tailEnd/>
            </a:ln>
          </p:spPr>
          <p:txBody>
            <a:bodyPr/>
            <a:lstStyle/>
            <a:p>
              <a:pPr>
                <a:defRPr/>
              </a:pPr>
              <a:endParaRPr lang="en-US" dirty="0">
                <a:solidFill>
                  <a:srgbClr val="FF0000"/>
                </a:solidFill>
              </a:endParaRPr>
            </a:p>
          </p:txBody>
        </p:sp>
      </p:grpSp>
      <p:sp>
        <p:nvSpPr>
          <p:cNvPr id="2096" name="Freeform 1103"/>
          <p:cNvSpPr>
            <a:spLocks/>
          </p:cNvSpPr>
          <p:nvPr/>
        </p:nvSpPr>
        <p:spPr bwMode="auto">
          <a:xfrm>
            <a:off x="4865688" y="1308100"/>
            <a:ext cx="1035050" cy="615950"/>
          </a:xfrm>
          <a:custGeom>
            <a:avLst/>
            <a:gdLst>
              <a:gd name="T0" fmla="*/ 0 w 652"/>
              <a:gd name="T1" fmla="*/ 2147483647 h 388"/>
              <a:gd name="T2" fmla="*/ 2147483647 w 652"/>
              <a:gd name="T3" fmla="*/ 2147483647 h 388"/>
              <a:gd name="T4" fmla="*/ 2147483647 w 652"/>
              <a:gd name="T5" fmla="*/ 2147483647 h 388"/>
              <a:gd name="T6" fmla="*/ 2147483647 w 652"/>
              <a:gd name="T7" fmla="*/ 2147483647 h 388"/>
              <a:gd name="T8" fmla="*/ 2147483647 w 652"/>
              <a:gd name="T9" fmla="*/ 2147483647 h 388"/>
              <a:gd name="T10" fmla="*/ 2147483647 w 652"/>
              <a:gd name="T11" fmla="*/ 2147483647 h 388"/>
              <a:gd name="T12" fmla="*/ 2147483647 w 652"/>
              <a:gd name="T13" fmla="*/ 2147483647 h 388"/>
              <a:gd name="T14" fmla="*/ 2147483647 w 652"/>
              <a:gd name="T15" fmla="*/ 2147483647 h 388"/>
              <a:gd name="T16" fmla="*/ 2147483647 w 652"/>
              <a:gd name="T17" fmla="*/ 2147483647 h 388"/>
              <a:gd name="T18" fmla="*/ 2147483647 w 652"/>
              <a:gd name="T19" fmla="*/ 2147483647 h 388"/>
              <a:gd name="T20" fmla="*/ 2147483647 w 652"/>
              <a:gd name="T21" fmla="*/ 2147483647 h 388"/>
              <a:gd name="T22" fmla="*/ 2147483647 w 652"/>
              <a:gd name="T23" fmla="*/ 2147483647 h 388"/>
              <a:gd name="T24" fmla="*/ 2147483647 w 652"/>
              <a:gd name="T25" fmla="*/ 2147483647 h 388"/>
              <a:gd name="T26" fmla="*/ 2147483647 w 652"/>
              <a:gd name="T27" fmla="*/ 2147483647 h 388"/>
              <a:gd name="T28" fmla="*/ 2147483647 w 652"/>
              <a:gd name="T29" fmla="*/ 2147483647 h 388"/>
              <a:gd name="T30" fmla="*/ 2147483647 w 652"/>
              <a:gd name="T31" fmla="*/ 2147483647 h 388"/>
              <a:gd name="T32" fmla="*/ 2147483647 w 652"/>
              <a:gd name="T33" fmla="*/ 2147483647 h 388"/>
              <a:gd name="T34" fmla="*/ 2147483647 w 652"/>
              <a:gd name="T35" fmla="*/ 2147483647 h 388"/>
              <a:gd name="T36" fmla="*/ 2147483647 w 652"/>
              <a:gd name="T37" fmla="*/ 2147483647 h 388"/>
              <a:gd name="T38" fmla="*/ 2147483647 w 652"/>
              <a:gd name="T39" fmla="*/ 2147483647 h 388"/>
              <a:gd name="T40" fmla="*/ 2147483647 w 652"/>
              <a:gd name="T41" fmla="*/ 2147483647 h 388"/>
              <a:gd name="T42" fmla="*/ 2147483647 w 652"/>
              <a:gd name="T43" fmla="*/ 2147483647 h 388"/>
              <a:gd name="T44" fmla="*/ 2147483647 w 652"/>
              <a:gd name="T45" fmla="*/ 2147483647 h 388"/>
              <a:gd name="T46" fmla="*/ 2147483647 w 652"/>
              <a:gd name="T47" fmla="*/ 2147483647 h 388"/>
              <a:gd name="T48" fmla="*/ 2147483647 w 652"/>
              <a:gd name="T49" fmla="*/ 2147483647 h 388"/>
              <a:gd name="T50" fmla="*/ 2147483647 w 652"/>
              <a:gd name="T51" fmla="*/ 2147483647 h 388"/>
              <a:gd name="T52" fmla="*/ 2147483647 w 652"/>
              <a:gd name="T53" fmla="*/ 2147483647 h 388"/>
              <a:gd name="T54" fmla="*/ 2147483647 w 652"/>
              <a:gd name="T55" fmla="*/ 2147483647 h 388"/>
              <a:gd name="T56" fmla="*/ 2147483647 w 652"/>
              <a:gd name="T57" fmla="*/ 2147483647 h 388"/>
              <a:gd name="T58" fmla="*/ 2147483647 w 652"/>
              <a:gd name="T59" fmla="*/ 2147483647 h 388"/>
              <a:gd name="T60" fmla="*/ 2147483647 w 652"/>
              <a:gd name="T61" fmla="*/ 2147483647 h 388"/>
              <a:gd name="T62" fmla="*/ 2147483647 w 652"/>
              <a:gd name="T63" fmla="*/ 2147483647 h 388"/>
              <a:gd name="T64" fmla="*/ 2147483647 w 652"/>
              <a:gd name="T65" fmla="*/ 2147483647 h 388"/>
              <a:gd name="T66" fmla="*/ 2147483647 w 652"/>
              <a:gd name="T67" fmla="*/ 2147483647 h 388"/>
              <a:gd name="T68" fmla="*/ 2147483647 w 652"/>
              <a:gd name="T69" fmla="*/ 2147483647 h 388"/>
              <a:gd name="T70" fmla="*/ 2147483647 w 652"/>
              <a:gd name="T71" fmla="*/ 2147483647 h 388"/>
              <a:gd name="T72" fmla="*/ 2147483647 w 652"/>
              <a:gd name="T73" fmla="*/ 2147483647 h 388"/>
              <a:gd name="T74" fmla="*/ 2147483647 w 652"/>
              <a:gd name="T75" fmla="*/ 2147483647 h 388"/>
              <a:gd name="T76" fmla="*/ 2147483647 w 652"/>
              <a:gd name="T77" fmla="*/ 2147483647 h 388"/>
              <a:gd name="T78" fmla="*/ 2147483647 w 652"/>
              <a:gd name="T79" fmla="*/ 2147483647 h 388"/>
              <a:gd name="T80" fmla="*/ 2147483647 w 652"/>
              <a:gd name="T81" fmla="*/ 2147483647 h 388"/>
              <a:gd name="T82" fmla="*/ 2147483647 w 652"/>
              <a:gd name="T83" fmla="*/ 2147483647 h 388"/>
              <a:gd name="T84" fmla="*/ 2147483647 w 652"/>
              <a:gd name="T85" fmla="*/ 2147483647 h 388"/>
              <a:gd name="T86" fmla="*/ 0 w 652"/>
              <a:gd name="T87" fmla="*/ 2147483647 h 3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52" h="388">
                <a:moveTo>
                  <a:pt x="0" y="360"/>
                </a:moveTo>
                <a:lnTo>
                  <a:pt x="0" y="356"/>
                </a:lnTo>
                <a:lnTo>
                  <a:pt x="0" y="352"/>
                </a:lnTo>
                <a:lnTo>
                  <a:pt x="4" y="316"/>
                </a:lnTo>
                <a:lnTo>
                  <a:pt x="8" y="262"/>
                </a:lnTo>
                <a:lnTo>
                  <a:pt x="12" y="214"/>
                </a:lnTo>
                <a:lnTo>
                  <a:pt x="14" y="192"/>
                </a:lnTo>
                <a:lnTo>
                  <a:pt x="18" y="150"/>
                </a:lnTo>
                <a:lnTo>
                  <a:pt x="20" y="130"/>
                </a:lnTo>
                <a:lnTo>
                  <a:pt x="22" y="102"/>
                </a:lnTo>
                <a:lnTo>
                  <a:pt x="24" y="88"/>
                </a:lnTo>
                <a:lnTo>
                  <a:pt x="30" y="14"/>
                </a:lnTo>
                <a:lnTo>
                  <a:pt x="32" y="0"/>
                </a:lnTo>
                <a:lnTo>
                  <a:pt x="56" y="2"/>
                </a:lnTo>
                <a:lnTo>
                  <a:pt x="74" y="4"/>
                </a:lnTo>
                <a:lnTo>
                  <a:pt x="82" y="4"/>
                </a:lnTo>
                <a:lnTo>
                  <a:pt x="96" y="4"/>
                </a:lnTo>
                <a:lnTo>
                  <a:pt x="104" y="4"/>
                </a:lnTo>
                <a:lnTo>
                  <a:pt x="114" y="6"/>
                </a:lnTo>
                <a:lnTo>
                  <a:pt x="136" y="8"/>
                </a:lnTo>
                <a:lnTo>
                  <a:pt x="156" y="10"/>
                </a:lnTo>
                <a:lnTo>
                  <a:pt x="172" y="10"/>
                </a:lnTo>
                <a:lnTo>
                  <a:pt x="186" y="10"/>
                </a:lnTo>
                <a:lnTo>
                  <a:pt x="244" y="14"/>
                </a:lnTo>
                <a:lnTo>
                  <a:pt x="254" y="16"/>
                </a:lnTo>
                <a:lnTo>
                  <a:pt x="258" y="16"/>
                </a:lnTo>
                <a:lnTo>
                  <a:pt x="278" y="16"/>
                </a:lnTo>
                <a:lnTo>
                  <a:pt x="324" y="18"/>
                </a:lnTo>
                <a:lnTo>
                  <a:pt x="366" y="20"/>
                </a:lnTo>
                <a:lnTo>
                  <a:pt x="380" y="22"/>
                </a:lnTo>
                <a:lnTo>
                  <a:pt x="422" y="22"/>
                </a:lnTo>
                <a:lnTo>
                  <a:pt x="460" y="24"/>
                </a:lnTo>
                <a:lnTo>
                  <a:pt x="492" y="24"/>
                </a:lnTo>
                <a:lnTo>
                  <a:pt x="510" y="24"/>
                </a:lnTo>
                <a:lnTo>
                  <a:pt x="534" y="26"/>
                </a:lnTo>
                <a:lnTo>
                  <a:pt x="550" y="26"/>
                </a:lnTo>
                <a:lnTo>
                  <a:pt x="564" y="26"/>
                </a:lnTo>
                <a:lnTo>
                  <a:pt x="574" y="26"/>
                </a:lnTo>
                <a:lnTo>
                  <a:pt x="598" y="26"/>
                </a:lnTo>
                <a:lnTo>
                  <a:pt x="598" y="34"/>
                </a:lnTo>
                <a:lnTo>
                  <a:pt x="602" y="50"/>
                </a:lnTo>
                <a:lnTo>
                  <a:pt x="608" y="68"/>
                </a:lnTo>
                <a:lnTo>
                  <a:pt x="606" y="74"/>
                </a:lnTo>
                <a:lnTo>
                  <a:pt x="604" y="78"/>
                </a:lnTo>
                <a:lnTo>
                  <a:pt x="602" y="80"/>
                </a:lnTo>
                <a:lnTo>
                  <a:pt x="604" y="88"/>
                </a:lnTo>
                <a:lnTo>
                  <a:pt x="604" y="96"/>
                </a:lnTo>
                <a:lnTo>
                  <a:pt x="604" y="108"/>
                </a:lnTo>
                <a:lnTo>
                  <a:pt x="604" y="118"/>
                </a:lnTo>
                <a:lnTo>
                  <a:pt x="604" y="126"/>
                </a:lnTo>
                <a:lnTo>
                  <a:pt x="608" y="138"/>
                </a:lnTo>
                <a:lnTo>
                  <a:pt x="612" y="160"/>
                </a:lnTo>
                <a:lnTo>
                  <a:pt x="616" y="166"/>
                </a:lnTo>
                <a:lnTo>
                  <a:pt x="620" y="174"/>
                </a:lnTo>
                <a:lnTo>
                  <a:pt x="622" y="182"/>
                </a:lnTo>
                <a:lnTo>
                  <a:pt x="626" y="194"/>
                </a:lnTo>
                <a:lnTo>
                  <a:pt x="628" y="218"/>
                </a:lnTo>
                <a:lnTo>
                  <a:pt x="626" y="240"/>
                </a:lnTo>
                <a:lnTo>
                  <a:pt x="628" y="264"/>
                </a:lnTo>
                <a:lnTo>
                  <a:pt x="632" y="276"/>
                </a:lnTo>
                <a:lnTo>
                  <a:pt x="632" y="278"/>
                </a:lnTo>
                <a:lnTo>
                  <a:pt x="630" y="288"/>
                </a:lnTo>
                <a:lnTo>
                  <a:pt x="630" y="304"/>
                </a:lnTo>
                <a:lnTo>
                  <a:pt x="634" y="324"/>
                </a:lnTo>
                <a:lnTo>
                  <a:pt x="636" y="328"/>
                </a:lnTo>
                <a:lnTo>
                  <a:pt x="638" y="332"/>
                </a:lnTo>
                <a:lnTo>
                  <a:pt x="642" y="338"/>
                </a:lnTo>
                <a:lnTo>
                  <a:pt x="644" y="340"/>
                </a:lnTo>
                <a:lnTo>
                  <a:pt x="646" y="342"/>
                </a:lnTo>
                <a:lnTo>
                  <a:pt x="648" y="344"/>
                </a:lnTo>
                <a:lnTo>
                  <a:pt x="650" y="362"/>
                </a:lnTo>
                <a:lnTo>
                  <a:pt x="652" y="372"/>
                </a:lnTo>
                <a:lnTo>
                  <a:pt x="650" y="374"/>
                </a:lnTo>
                <a:lnTo>
                  <a:pt x="648" y="378"/>
                </a:lnTo>
                <a:lnTo>
                  <a:pt x="650" y="388"/>
                </a:lnTo>
                <a:lnTo>
                  <a:pt x="648" y="388"/>
                </a:lnTo>
                <a:lnTo>
                  <a:pt x="606" y="388"/>
                </a:lnTo>
                <a:lnTo>
                  <a:pt x="548" y="386"/>
                </a:lnTo>
                <a:lnTo>
                  <a:pt x="542" y="386"/>
                </a:lnTo>
                <a:lnTo>
                  <a:pt x="526" y="386"/>
                </a:lnTo>
                <a:lnTo>
                  <a:pt x="512" y="386"/>
                </a:lnTo>
                <a:lnTo>
                  <a:pt x="502" y="386"/>
                </a:lnTo>
                <a:lnTo>
                  <a:pt x="494" y="386"/>
                </a:lnTo>
                <a:lnTo>
                  <a:pt x="486" y="386"/>
                </a:lnTo>
                <a:lnTo>
                  <a:pt x="478" y="386"/>
                </a:lnTo>
                <a:lnTo>
                  <a:pt x="472" y="386"/>
                </a:lnTo>
                <a:lnTo>
                  <a:pt x="430" y="384"/>
                </a:lnTo>
                <a:lnTo>
                  <a:pt x="426" y="384"/>
                </a:lnTo>
                <a:lnTo>
                  <a:pt x="422" y="384"/>
                </a:lnTo>
                <a:lnTo>
                  <a:pt x="418" y="384"/>
                </a:lnTo>
                <a:lnTo>
                  <a:pt x="414" y="384"/>
                </a:lnTo>
                <a:lnTo>
                  <a:pt x="406" y="384"/>
                </a:lnTo>
                <a:lnTo>
                  <a:pt x="400" y="384"/>
                </a:lnTo>
                <a:lnTo>
                  <a:pt x="396" y="384"/>
                </a:lnTo>
                <a:lnTo>
                  <a:pt x="390" y="382"/>
                </a:lnTo>
                <a:lnTo>
                  <a:pt x="384" y="382"/>
                </a:lnTo>
                <a:lnTo>
                  <a:pt x="376" y="382"/>
                </a:lnTo>
                <a:lnTo>
                  <a:pt x="368" y="382"/>
                </a:lnTo>
                <a:lnTo>
                  <a:pt x="356" y="382"/>
                </a:lnTo>
                <a:lnTo>
                  <a:pt x="352" y="382"/>
                </a:lnTo>
                <a:lnTo>
                  <a:pt x="344" y="380"/>
                </a:lnTo>
                <a:lnTo>
                  <a:pt x="320" y="380"/>
                </a:lnTo>
                <a:lnTo>
                  <a:pt x="310" y="380"/>
                </a:lnTo>
                <a:lnTo>
                  <a:pt x="300" y="380"/>
                </a:lnTo>
                <a:lnTo>
                  <a:pt x="298" y="380"/>
                </a:lnTo>
                <a:lnTo>
                  <a:pt x="290" y="378"/>
                </a:lnTo>
                <a:lnTo>
                  <a:pt x="282" y="378"/>
                </a:lnTo>
                <a:lnTo>
                  <a:pt x="268" y="378"/>
                </a:lnTo>
                <a:lnTo>
                  <a:pt x="264" y="378"/>
                </a:lnTo>
                <a:lnTo>
                  <a:pt x="258" y="378"/>
                </a:lnTo>
                <a:lnTo>
                  <a:pt x="256" y="376"/>
                </a:lnTo>
                <a:lnTo>
                  <a:pt x="246" y="376"/>
                </a:lnTo>
                <a:lnTo>
                  <a:pt x="242" y="376"/>
                </a:lnTo>
                <a:lnTo>
                  <a:pt x="238" y="376"/>
                </a:lnTo>
                <a:lnTo>
                  <a:pt x="234" y="376"/>
                </a:lnTo>
                <a:lnTo>
                  <a:pt x="230" y="376"/>
                </a:lnTo>
                <a:lnTo>
                  <a:pt x="226" y="376"/>
                </a:lnTo>
                <a:lnTo>
                  <a:pt x="220" y="374"/>
                </a:lnTo>
                <a:lnTo>
                  <a:pt x="216" y="374"/>
                </a:lnTo>
                <a:lnTo>
                  <a:pt x="196" y="374"/>
                </a:lnTo>
                <a:lnTo>
                  <a:pt x="192" y="374"/>
                </a:lnTo>
                <a:lnTo>
                  <a:pt x="184" y="374"/>
                </a:lnTo>
                <a:lnTo>
                  <a:pt x="174" y="372"/>
                </a:lnTo>
                <a:lnTo>
                  <a:pt x="166" y="372"/>
                </a:lnTo>
                <a:lnTo>
                  <a:pt x="158" y="372"/>
                </a:lnTo>
                <a:lnTo>
                  <a:pt x="146" y="370"/>
                </a:lnTo>
                <a:lnTo>
                  <a:pt x="132" y="370"/>
                </a:lnTo>
                <a:lnTo>
                  <a:pt x="88" y="366"/>
                </a:lnTo>
                <a:lnTo>
                  <a:pt x="46" y="364"/>
                </a:lnTo>
                <a:lnTo>
                  <a:pt x="14" y="362"/>
                </a:lnTo>
                <a:lnTo>
                  <a:pt x="8" y="360"/>
                </a:lnTo>
                <a:lnTo>
                  <a:pt x="0" y="360"/>
                </a:lnTo>
                <a:close/>
              </a:path>
            </a:pathLst>
          </a:custGeom>
          <a:solidFill>
            <a:srgbClr val="CEEAB0"/>
          </a:solidFill>
          <a:ln w="3175" cmpd="sng">
            <a:solidFill>
              <a:srgbClr val="808080"/>
            </a:solidFill>
            <a:round/>
            <a:headEnd/>
            <a:tailEnd/>
          </a:ln>
        </p:spPr>
        <p:txBody>
          <a:bodyPr/>
          <a:lstStyle/>
          <a:p>
            <a:endParaRPr lang="en-US" dirty="0"/>
          </a:p>
        </p:txBody>
      </p:sp>
      <p:grpSp>
        <p:nvGrpSpPr>
          <p:cNvPr id="2099" name="Group 1104"/>
          <p:cNvGrpSpPr>
            <a:grpSpLocks/>
          </p:cNvGrpSpPr>
          <p:nvPr/>
        </p:nvGrpSpPr>
        <p:grpSpPr bwMode="auto">
          <a:xfrm>
            <a:off x="4176714" y="3635376"/>
            <a:ext cx="2219325" cy="2028825"/>
            <a:chOff x="1804" y="2290"/>
            <a:chExt cx="1398" cy="1278"/>
          </a:xfrm>
          <a:solidFill>
            <a:srgbClr val="CEEAB0"/>
          </a:solidFill>
        </p:grpSpPr>
        <p:sp>
          <p:nvSpPr>
            <p:cNvPr id="2195" name="Freeform 1105"/>
            <p:cNvSpPr>
              <a:spLocks/>
            </p:cNvSpPr>
            <p:nvPr/>
          </p:nvSpPr>
          <p:spPr bwMode="auto">
            <a:xfrm>
              <a:off x="1804" y="2290"/>
              <a:ext cx="1398" cy="1278"/>
            </a:xfrm>
            <a:custGeom>
              <a:avLst/>
              <a:gdLst>
                <a:gd name="T0" fmla="*/ 656 w 1398"/>
                <a:gd name="T1" fmla="*/ 980 h 1278"/>
                <a:gd name="T2" fmla="*/ 632 w 1398"/>
                <a:gd name="T3" fmla="*/ 914 h 1278"/>
                <a:gd name="T4" fmla="*/ 578 w 1398"/>
                <a:gd name="T5" fmla="*/ 836 h 1278"/>
                <a:gd name="T6" fmla="*/ 516 w 1398"/>
                <a:gd name="T7" fmla="*/ 796 h 1278"/>
                <a:gd name="T8" fmla="*/ 464 w 1398"/>
                <a:gd name="T9" fmla="*/ 788 h 1278"/>
                <a:gd name="T10" fmla="*/ 372 w 1398"/>
                <a:gd name="T11" fmla="*/ 848 h 1278"/>
                <a:gd name="T12" fmla="*/ 302 w 1398"/>
                <a:gd name="T13" fmla="*/ 858 h 1278"/>
                <a:gd name="T14" fmla="*/ 230 w 1398"/>
                <a:gd name="T15" fmla="*/ 808 h 1278"/>
                <a:gd name="T16" fmla="*/ 184 w 1398"/>
                <a:gd name="T17" fmla="*/ 738 h 1278"/>
                <a:gd name="T18" fmla="*/ 166 w 1398"/>
                <a:gd name="T19" fmla="*/ 670 h 1278"/>
                <a:gd name="T20" fmla="*/ 102 w 1398"/>
                <a:gd name="T21" fmla="*/ 610 h 1278"/>
                <a:gd name="T22" fmla="*/ 56 w 1398"/>
                <a:gd name="T23" fmla="*/ 566 h 1278"/>
                <a:gd name="T24" fmla="*/ 18 w 1398"/>
                <a:gd name="T25" fmla="*/ 520 h 1278"/>
                <a:gd name="T26" fmla="*/ 120 w 1398"/>
                <a:gd name="T27" fmla="*/ 502 h 1278"/>
                <a:gd name="T28" fmla="*/ 204 w 1398"/>
                <a:gd name="T29" fmla="*/ 510 h 1278"/>
                <a:gd name="T30" fmla="*/ 382 w 1398"/>
                <a:gd name="T31" fmla="*/ 498 h 1278"/>
                <a:gd name="T32" fmla="*/ 414 w 1398"/>
                <a:gd name="T33" fmla="*/ 162 h 1278"/>
                <a:gd name="T34" fmla="*/ 510 w 1398"/>
                <a:gd name="T35" fmla="*/ 6 h 1278"/>
                <a:gd name="T36" fmla="*/ 638 w 1398"/>
                <a:gd name="T37" fmla="*/ 12 h 1278"/>
                <a:gd name="T38" fmla="*/ 724 w 1398"/>
                <a:gd name="T39" fmla="*/ 158 h 1278"/>
                <a:gd name="T40" fmla="*/ 752 w 1398"/>
                <a:gd name="T41" fmla="*/ 264 h 1278"/>
                <a:gd name="T42" fmla="*/ 802 w 1398"/>
                <a:gd name="T43" fmla="*/ 284 h 1278"/>
                <a:gd name="T44" fmla="*/ 866 w 1398"/>
                <a:gd name="T45" fmla="*/ 296 h 1278"/>
                <a:gd name="T46" fmla="*/ 916 w 1398"/>
                <a:gd name="T47" fmla="*/ 312 h 1278"/>
                <a:gd name="T48" fmla="*/ 952 w 1398"/>
                <a:gd name="T49" fmla="*/ 324 h 1278"/>
                <a:gd name="T50" fmla="*/ 992 w 1398"/>
                <a:gd name="T51" fmla="*/ 336 h 1278"/>
                <a:gd name="T52" fmla="*/ 1024 w 1398"/>
                <a:gd name="T53" fmla="*/ 334 h 1278"/>
                <a:gd name="T54" fmla="*/ 1072 w 1398"/>
                <a:gd name="T55" fmla="*/ 334 h 1278"/>
                <a:gd name="T56" fmla="*/ 1160 w 1398"/>
                <a:gd name="T57" fmla="*/ 330 h 1278"/>
                <a:gd name="T58" fmla="*/ 1214 w 1398"/>
                <a:gd name="T59" fmla="*/ 320 h 1278"/>
                <a:gd name="T60" fmla="*/ 1302 w 1398"/>
                <a:gd name="T61" fmla="*/ 368 h 1278"/>
                <a:gd name="T62" fmla="*/ 1340 w 1398"/>
                <a:gd name="T63" fmla="*/ 442 h 1278"/>
                <a:gd name="T64" fmla="*/ 1366 w 1398"/>
                <a:gd name="T65" fmla="*/ 582 h 1278"/>
                <a:gd name="T66" fmla="*/ 1394 w 1398"/>
                <a:gd name="T67" fmla="*/ 642 h 1278"/>
                <a:gd name="T68" fmla="*/ 1378 w 1398"/>
                <a:gd name="T69" fmla="*/ 744 h 1278"/>
                <a:gd name="T70" fmla="*/ 1362 w 1398"/>
                <a:gd name="T71" fmla="*/ 812 h 1278"/>
                <a:gd name="T72" fmla="*/ 1286 w 1398"/>
                <a:gd name="T73" fmla="*/ 848 h 1278"/>
                <a:gd name="T74" fmla="*/ 1296 w 1398"/>
                <a:gd name="T75" fmla="*/ 842 h 1278"/>
                <a:gd name="T76" fmla="*/ 1268 w 1398"/>
                <a:gd name="T77" fmla="*/ 810 h 1278"/>
                <a:gd name="T78" fmla="*/ 1254 w 1398"/>
                <a:gd name="T79" fmla="*/ 866 h 1278"/>
                <a:gd name="T80" fmla="*/ 1140 w 1398"/>
                <a:gd name="T81" fmla="*/ 942 h 1278"/>
                <a:gd name="T82" fmla="*/ 1140 w 1398"/>
                <a:gd name="T83" fmla="*/ 950 h 1278"/>
                <a:gd name="T84" fmla="*/ 1118 w 1398"/>
                <a:gd name="T85" fmla="*/ 960 h 1278"/>
                <a:gd name="T86" fmla="*/ 1120 w 1398"/>
                <a:gd name="T87" fmla="*/ 950 h 1278"/>
                <a:gd name="T88" fmla="*/ 1084 w 1398"/>
                <a:gd name="T89" fmla="*/ 938 h 1278"/>
                <a:gd name="T90" fmla="*/ 1060 w 1398"/>
                <a:gd name="T91" fmla="*/ 942 h 1278"/>
                <a:gd name="T92" fmla="*/ 1044 w 1398"/>
                <a:gd name="T93" fmla="*/ 966 h 1278"/>
                <a:gd name="T94" fmla="*/ 1002 w 1398"/>
                <a:gd name="T95" fmla="*/ 1004 h 1278"/>
                <a:gd name="T96" fmla="*/ 982 w 1398"/>
                <a:gd name="T97" fmla="*/ 1040 h 1278"/>
                <a:gd name="T98" fmla="*/ 960 w 1398"/>
                <a:gd name="T99" fmla="*/ 1094 h 1278"/>
                <a:gd name="T100" fmla="*/ 960 w 1398"/>
                <a:gd name="T101" fmla="*/ 1112 h 1278"/>
                <a:gd name="T102" fmla="*/ 964 w 1398"/>
                <a:gd name="T103" fmla="*/ 1166 h 1278"/>
                <a:gd name="T104" fmla="*/ 990 w 1398"/>
                <a:gd name="T105" fmla="*/ 1262 h 1278"/>
                <a:gd name="T106" fmla="*/ 982 w 1398"/>
                <a:gd name="T107" fmla="*/ 1270 h 1278"/>
                <a:gd name="T108" fmla="*/ 926 w 1398"/>
                <a:gd name="T109" fmla="*/ 1252 h 1278"/>
                <a:gd name="T110" fmla="*/ 854 w 1398"/>
                <a:gd name="T111" fmla="*/ 1230 h 1278"/>
                <a:gd name="T112" fmla="*/ 768 w 1398"/>
                <a:gd name="T113" fmla="*/ 1170 h 1278"/>
                <a:gd name="T114" fmla="*/ 728 w 1398"/>
                <a:gd name="T115" fmla="*/ 1058 h 1278"/>
                <a:gd name="T116" fmla="*/ 700 w 1398"/>
                <a:gd name="T117" fmla="*/ 1038 h 127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398" h="1278">
                  <a:moveTo>
                    <a:pt x="698" y="1032"/>
                  </a:moveTo>
                  <a:lnTo>
                    <a:pt x="698" y="1026"/>
                  </a:lnTo>
                  <a:lnTo>
                    <a:pt x="692" y="1018"/>
                  </a:lnTo>
                  <a:lnTo>
                    <a:pt x="690" y="1016"/>
                  </a:lnTo>
                  <a:lnTo>
                    <a:pt x="680" y="1000"/>
                  </a:lnTo>
                  <a:lnTo>
                    <a:pt x="678" y="994"/>
                  </a:lnTo>
                  <a:lnTo>
                    <a:pt x="674" y="994"/>
                  </a:lnTo>
                  <a:lnTo>
                    <a:pt x="666" y="990"/>
                  </a:lnTo>
                  <a:lnTo>
                    <a:pt x="660" y="984"/>
                  </a:lnTo>
                  <a:lnTo>
                    <a:pt x="656" y="980"/>
                  </a:lnTo>
                  <a:lnTo>
                    <a:pt x="650" y="964"/>
                  </a:lnTo>
                  <a:lnTo>
                    <a:pt x="650" y="962"/>
                  </a:lnTo>
                  <a:lnTo>
                    <a:pt x="648" y="954"/>
                  </a:lnTo>
                  <a:lnTo>
                    <a:pt x="648" y="950"/>
                  </a:lnTo>
                  <a:lnTo>
                    <a:pt x="644" y="944"/>
                  </a:lnTo>
                  <a:lnTo>
                    <a:pt x="638" y="938"/>
                  </a:lnTo>
                  <a:lnTo>
                    <a:pt x="636" y="930"/>
                  </a:lnTo>
                  <a:lnTo>
                    <a:pt x="634" y="928"/>
                  </a:lnTo>
                  <a:lnTo>
                    <a:pt x="634" y="924"/>
                  </a:lnTo>
                  <a:lnTo>
                    <a:pt x="632" y="914"/>
                  </a:lnTo>
                  <a:lnTo>
                    <a:pt x="626" y="908"/>
                  </a:lnTo>
                  <a:lnTo>
                    <a:pt x="624" y="906"/>
                  </a:lnTo>
                  <a:lnTo>
                    <a:pt x="622" y="900"/>
                  </a:lnTo>
                  <a:lnTo>
                    <a:pt x="620" y="896"/>
                  </a:lnTo>
                  <a:lnTo>
                    <a:pt x="622" y="892"/>
                  </a:lnTo>
                  <a:lnTo>
                    <a:pt x="618" y="880"/>
                  </a:lnTo>
                  <a:lnTo>
                    <a:pt x="604" y="860"/>
                  </a:lnTo>
                  <a:lnTo>
                    <a:pt x="590" y="850"/>
                  </a:lnTo>
                  <a:lnTo>
                    <a:pt x="580" y="838"/>
                  </a:lnTo>
                  <a:lnTo>
                    <a:pt x="578" y="836"/>
                  </a:lnTo>
                  <a:lnTo>
                    <a:pt x="572" y="834"/>
                  </a:lnTo>
                  <a:lnTo>
                    <a:pt x="568" y="832"/>
                  </a:lnTo>
                  <a:lnTo>
                    <a:pt x="560" y="826"/>
                  </a:lnTo>
                  <a:lnTo>
                    <a:pt x="550" y="816"/>
                  </a:lnTo>
                  <a:lnTo>
                    <a:pt x="546" y="810"/>
                  </a:lnTo>
                  <a:lnTo>
                    <a:pt x="544" y="806"/>
                  </a:lnTo>
                  <a:lnTo>
                    <a:pt x="542" y="798"/>
                  </a:lnTo>
                  <a:lnTo>
                    <a:pt x="536" y="796"/>
                  </a:lnTo>
                  <a:lnTo>
                    <a:pt x="526" y="796"/>
                  </a:lnTo>
                  <a:lnTo>
                    <a:pt x="516" y="796"/>
                  </a:lnTo>
                  <a:lnTo>
                    <a:pt x="508" y="794"/>
                  </a:lnTo>
                  <a:lnTo>
                    <a:pt x="504" y="792"/>
                  </a:lnTo>
                  <a:lnTo>
                    <a:pt x="500" y="792"/>
                  </a:lnTo>
                  <a:lnTo>
                    <a:pt x="496" y="790"/>
                  </a:lnTo>
                  <a:lnTo>
                    <a:pt x="488" y="790"/>
                  </a:lnTo>
                  <a:lnTo>
                    <a:pt x="478" y="790"/>
                  </a:lnTo>
                  <a:lnTo>
                    <a:pt x="470" y="790"/>
                  </a:lnTo>
                  <a:lnTo>
                    <a:pt x="468" y="790"/>
                  </a:lnTo>
                  <a:lnTo>
                    <a:pt x="466" y="788"/>
                  </a:lnTo>
                  <a:lnTo>
                    <a:pt x="464" y="788"/>
                  </a:lnTo>
                  <a:lnTo>
                    <a:pt x="452" y="782"/>
                  </a:lnTo>
                  <a:lnTo>
                    <a:pt x="448" y="780"/>
                  </a:lnTo>
                  <a:lnTo>
                    <a:pt x="444" y="778"/>
                  </a:lnTo>
                  <a:lnTo>
                    <a:pt x="438" y="782"/>
                  </a:lnTo>
                  <a:lnTo>
                    <a:pt x="422" y="788"/>
                  </a:lnTo>
                  <a:lnTo>
                    <a:pt x="414" y="790"/>
                  </a:lnTo>
                  <a:lnTo>
                    <a:pt x="402" y="792"/>
                  </a:lnTo>
                  <a:lnTo>
                    <a:pt x="386" y="822"/>
                  </a:lnTo>
                  <a:lnTo>
                    <a:pt x="380" y="836"/>
                  </a:lnTo>
                  <a:lnTo>
                    <a:pt x="372" y="848"/>
                  </a:lnTo>
                  <a:lnTo>
                    <a:pt x="366" y="856"/>
                  </a:lnTo>
                  <a:lnTo>
                    <a:pt x="354" y="864"/>
                  </a:lnTo>
                  <a:lnTo>
                    <a:pt x="340" y="876"/>
                  </a:lnTo>
                  <a:lnTo>
                    <a:pt x="328" y="874"/>
                  </a:lnTo>
                  <a:lnTo>
                    <a:pt x="326" y="874"/>
                  </a:lnTo>
                  <a:lnTo>
                    <a:pt x="318" y="870"/>
                  </a:lnTo>
                  <a:lnTo>
                    <a:pt x="316" y="870"/>
                  </a:lnTo>
                  <a:lnTo>
                    <a:pt x="308" y="864"/>
                  </a:lnTo>
                  <a:lnTo>
                    <a:pt x="306" y="862"/>
                  </a:lnTo>
                  <a:lnTo>
                    <a:pt x="302" y="858"/>
                  </a:lnTo>
                  <a:lnTo>
                    <a:pt x="280" y="846"/>
                  </a:lnTo>
                  <a:lnTo>
                    <a:pt x="264" y="834"/>
                  </a:lnTo>
                  <a:lnTo>
                    <a:pt x="254" y="832"/>
                  </a:lnTo>
                  <a:lnTo>
                    <a:pt x="250" y="830"/>
                  </a:lnTo>
                  <a:lnTo>
                    <a:pt x="248" y="828"/>
                  </a:lnTo>
                  <a:lnTo>
                    <a:pt x="246" y="828"/>
                  </a:lnTo>
                  <a:lnTo>
                    <a:pt x="244" y="826"/>
                  </a:lnTo>
                  <a:lnTo>
                    <a:pt x="234" y="816"/>
                  </a:lnTo>
                  <a:lnTo>
                    <a:pt x="232" y="812"/>
                  </a:lnTo>
                  <a:lnTo>
                    <a:pt x="230" y="808"/>
                  </a:lnTo>
                  <a:lnTo>
                    <a:pt x="226" y="806"/>
                  </a:lnTo>
                  <a:lnTo>
                    <a:pt x="224" y="804"/>
                  </a:lnTo>
                  <a:lnTo>
                    <a:pt x="220" y="802"/>
                  </a:lnTo>
                  <a:lnTo>
                    <a:pt x="218" y="804"/>
                  </a:lnTo>
                  <a:lnTo>
                    <a:pt x="210" y="798"/>
                  </a:lnTo>
                  <a:lnTo>
                    <a:pt x="206" y="794"/>
                  </a:lnTo>
                  <a:lnTo>
                    <a:pt x="198" y="784"/>
                  </a:lnTo>
                  <a:lnTo>
                    <a:pt x="186" y="750"/>
                  </a:lnTo>
                  <a:lnTo>
                    <a:pt x="184" y="744"/>
                  </a:lnTo>
                  <a:lnTo>
                    <a:pt x="184" y="738"/>
                  </a:lnTo>
                  <a:lnTo>
                    <a:pt x="188" y="732"/>
                  </a:lnTo>
                  <a:lnTo>
                    <a:pt x="190" y="724"/>
                  </a:lnTo>
                  <a:lnTo>
                    <a:pt x="188" y="722"/>
                  </a:lnTo>
                  <a:lnTo>
                    <a:pt x="186" y="716"/>
                  </a:lnTo>
                  <a:lnTo>
                    <a:pt x="180" y="706"/>
                  </a:lnTo>
                  <a:lnTo>
                    <a:pt x="176" y="698"/>
                  </a:lnTo>
                  <a:lnTo>
                    <a:pt x="172" y="688"/>
                  </a:lnTo>
                  <a:lnTo>
                    <a:pt x="170" y="680"/>
                  </a:lnTo>
                  <a:lnTo>
                    <a:pt x="170" y="676"/>
                  </a:lnTo>
                  <a:lnTo>
                    <a:pt x="166" y="670"/>
                  </a:lnTo>
                  <a:lnTo>
                    <a:pt x="160" y="666"/>
                  </a:lnTo>
                  <a:lnTo>
                    <a:pt x="154" y="660"/>
                  </a:lnTo>
                  <a:lnTo>
                    <a:pt x="148" y="652"/>
                  </a:lnTo>
                  <a:lnTo>
                    <a:pt x="142" y="648"/>
                  </a:lnTo>
                  <a:lnTo>
                    <a:pt x="136" y="644"/>
                  </a:lnTo>
                  <a:lnTo>
                    <a:pt x="134" y="646"/>
                  </a:lnTo>
                  <a:lnTo>
                    <a:pt x="120" y="636"/>
                  </a:lnTo>
                  <a:lnTo>
                    <a:pt x="110" y="624"/>
                  </a:lnTo>
                  <a:lnTo>
                    <a:pt x="106" y="618"/>
                  </a:lnTo>
                  <a:lnTo>
                    <a:pt x="102" y="610"/>
                  </a:lnTo>
                  <a:lnTo>
                    <a:pt x="100" y="608"/>
                  </a:lnTo>
                  <a:lnTo>
                    <a:pt x="90" y="600"/>
                  </a:lnTo>
                  <a:lnTo>
                    <a:pt x="84" y="594"/>
                  </a:lnTo>
                  <a:lnTo>
                    <a:pt x="82" y="592"/>
                  </a:lnTo>
                  <a:lnTo>
                    <a:pt x="78" y="586"/>
                  </a:lnTo>
                  <a:lnTo>
                    <a:pt x="76" y="584"/>
                  </a:lnTo>
                  <a:lnTo>
                    <a:pt x="76" y="582"/>
                  </a:lnTo>
                  <a:lnTo>
                    <a:pt x="64" y="570"/>
                  </a:lnTo>
                  <a:lnTo>
                    <a:pt x="60" y="568"/>
                  </a:lnTo>
                  <a:lnTo>
                    <a:pt x="56" y="566"/>
                  </a:lnTo>
                  <a:lnTo>
                    <a:pt x="48" y="562"/>
                  </a:lnTo>
                  <a:lnTo>
                    <a:pt x="40" y="556"/>
                  </a:lnTo>
                  <a:lnTo>
                    <a:pt x="36" y="544"/>
                  </a:lnTo>
                  <a:lnTo>
                    <a:pt x="34" y="540"/>
                  </a:lnTo>
                  <a:lnTo>
                    <a:pt x="32" y="536"/>
                  </a:lnTo>
                  <a:lnTo>
                    <a:pt x="30" y="530"/>
                  </a:lnTo>
                  <a:lnTo>
                    <a:pt x="24" y="522"/>
                  </a:lnTo>
                  <a:lnTo>
                    <a:pt x="22" y="520"/>
                  </a:lnTo>
                  <a:lnTo>
                    <a:pt x="20" y="520"/>
                  </a:lnTo>
                  <a:lnTo>
                    <a:pt x="18" y="520"/>
                  </a:lnTo>
                  <a:lnTo>
                    <a:pt x="14" y="520"/>
                  </a:lnTo>
                  <a:lnTo>
                    <a:pt x="12" y="516"/>
                  </a:lnTo>
                  <a:lnTo>
                    <a:pt x="4" y="510"/>
                  </a:lnTo>
                  <a:lnTo>
                    <a:pt x="2" y="502"/>
                  </a:lnTo>
                  <a:lnTo>
                    <a:pt x="0" y="490"/>
                  </a:lnTo>
                  <a:lnTo>
                    <a:pt x="4" y="490"/>
                  </a:lnTo>
                  <a:lnTo>
                    <a:pt x="62" y="496"/>
                  </a:lnTo>
                  <a:lnTo>
                    <a:pt x="82" y="498"/>
                  </a:lnTo>
                  <a:lnTo>
                    <a:pt x="94" y="500"/>
                  </a:lnTo>
                  <a:lnTo>
                    <a:pt x="120" y="502"/>
                  </a:lnTo>
                  <a:lnTo>
                    <a:pt x="128" y="502"/>
                  </a:lnTo>
                  <a:lnTo>
                    <a:pt x="136" y="502"/>
                  </a:lnTo>
                  <a:lnTo>
                    <a:pt x="144" y="504"/>
                  </a:lnTo>
                  <a:lnTo>
                    <a:pt x="152" y="504"/>
                  </a:lnTo>
                  <a:lnTo>
                    <a:pt x="158" y="506"/>
                  </a:lnTo>
                  <a:lnTo>
                    <a:pt x="178" y="508"/>
                  </a:lnTo>
                  <a:lnTo>
                    <a:pt x="182" y="508"/>
                  </a:lnTo>
                  <a:lnTo>
                    <a:pt x="194" y="508"/>
                  </a:lnTo>
                  <a:lnTo>
                    <a:pt x="200" y="508"/>
                  </a:lnTo>
                  <a:lnTo>
                    <a:pt x="204" y="510"/>
                  </a:lnTo>
                  <a:lnTo>
                    <a:pt x="218" y="510"/>
                  </a:lnTo>
                  <a:lnTo>
                    <a:pt x="224" y="512"/>
                  </a:lnTo>
                  <a:lnTo>
                    <a:pt x="230" y="512"/>
                  </a:lnTo>
                  <a:lnTo>
                    <a:pt x="238" y="512"/>
                  </a:lnTo>
                  <a:lnTo>
                    <a:pt x="290" y="518"/>
                  </a:lnTo>
                  <a:lnTo>
                    <a:pt x="352" y="522"/>
                  </a:lnTo>
                  <a:lnTo>
                    <a:pt x="358" y="522"/>
                  </a:lnTo>
                  <a:lnTo>
                    <a:pt x="368" y="524"/>
                  </a:lnTo>
                  <a:lnTo>
                    <a:pt x="382" y="524"/>
                  </a:lnTo>
                  <a:lnTo>
                    <a:pt x="382" y="498"/>
                  </a:lnTo>
                  <a:lnTo>
                    <a:pt x="386" y="462"/>
                  </a:lnTo>
                  <a:lnTo>
                    <a:pt x="392" y="408"/>
                  </a:lnTo>
                  <a:lnTo>
                    <a:pt x="392" y="392"/>
                  </a:lnTo>
                  <a:lnTo>
                    <a:pt x="394" y="380"/>
                  </a:lnTo>
                  <a:lnTo>
                    <a:pt x="396" y="352"/>
                  </a:lnTo>
                  <a:lnTo>
                    <a:pt x="400" y="322"/>
                  </a:lnTo>
                  <a:lnTo>
                    <a:pt x="402" y="290"/>
                  </a:lnTo>
                  <a:lnTo>
                    <a:pt x="404" y="266"/>
                  </a:lnTo>
                  <a:lnTo>
                    <a:pt x="408" y="236"/>
                  </a:lnTo>
                  <a:lnTo>
                    <a:pt x="414" y="162"/>
                  </a:lnTo>
                  <a:lnTo>
                    <a:pt x="424" y="26"/>
                  </a:lnTo>
                  <a:lnTo>
                    <a:pt x="426" y="18"/>
                  </a:lnTo>
                  <a:lnTo>
                    <a:pt x="426" y="0"/>
                  </a:lnTo>
                  <a:lnTo>
                    <a:pt x="432" y="0"/>
                  </a:lnTo>
                  <a:lnTo>
                    <a:pt x="440" y="0"/>
                  </a:lnTo>
                  <a:lnTo>
                    <a:pt x="456" y="2"/>
                  </a:lnTo>
                  <a:lnTo>
                    <a:pt x="470" y="2"/>
                  </a:lnTo>
                  <a:lnTo>
                    <a:pt x="484" y="4"/>
                  </a:lnTo>
                  <a:lnTo>
                    <a:pt x="488" y="4"/>
                  </a:lnTo>
                  <a:lnTo>
                    <a:pt x="510" y="6"/>
                  </a:lnTo>
                  <a:lnTo>
                    <a:pt x="518" y="6"/>
                  </a:lnTo>
                  <a:lnTo>
                    <a:pt x="530" y="6"/>
                  </a:lnTo>
                  <a:lnTo>
                    <a:pt x="536" y="6"/>
                  </a:lnTo>
                  <a:lnTo>
                    <a:pt x="546" y="8"/>
                  </a:lnTo>
                  <a:lnTo>
                    <a:pt x="550" y="8"/>
                  </a:lnTo>
                  <a:lnTo>
                    <a:pt x="568" y="8"/>
                  </a:lnTo>
                  <a:lnTo>
                    <a:pt x="574" y="10"/>
                  </a:lnTo>
                  <a:lnTo>
                    <a:pt x="584" y="10"/>
                  </a:lnTo>
                  <a:lnTo>
                    <a:pt x="590" y="10"/>
                  </a:lnTo>
                  <a:lnTo>
                    <a:pt x="638" y="12"/>
                  </a:lnTo>
                  <a:lnTo>
                    <a:pt x="648" y="12"/>
                  </a:lnTo>
                  <a:lnTo>
                    <a:pt x="678" y="14"/>
                  </a:lnTo>
                  <a:lnTo>
                    <a:pt x="726" y="18"/>
                  </a:lnTo>
                  <a:lnTo>
                    <a:pt x="732" y="18"/>
                  </a:lnTo>
                  <a:lnTo>
                    <a:pt x="732" y="38"/>
                  </a:lnTo>
                  <a:lnTo>
                    <a:pt x="730" y="44"/>
                  </a:lnTo>
                  <a:lnTo>
                    <a:pt x="730" y="64"/>
                  </a:lnTo>
                  <a:lnTo>
                    <a:pt x="726" y="116"/>
                  </a:lnTo>
                  <a:lnTo>
                    <a:pt x="726" y="138"/>
                  </a:lnTo>
                  <a:lnTo>
                    <a:pt x="724" y="158"/>
                  </a:lnTo>
                  <a:lnTo>
                    <a:pt x="724" y="206"/>
                  </a:lnTo>
                  <a:lnTo>
                    <a:pt x="722" y="242"/>
                  </a:lnTo>
                  <a:lnTo>
                    <a:pt x="724" y="242"/>
                  </a:lnTo>
                  <a:lnTo>
                    <a:pt x="728" y="242"/>
                  </a:lnTo>
                  <a:lnTo>
                    <a:pt x="732" y="242"/>
                  </a:lnTo>
                  <a:lnTo>
                    <a:pt x="734" y="244"/>
                  </a:lnTo>
                  <a:lnTo>
                    <a:pt x="740" y="250"/>
                  </a:lnTo>
                  <a:lnTo>
                    <a:pt x="744" y="254"/>
                  </a:lnTo>
                  <a:lnTo>
                    <a:pt x="746" y="256"/>
                  </a:lnTo>
                  <a:lnTo>
                    <a:pt x="752" y="264"/>
                  </a:lnTo>
                  <a:lnTo>
                    <a:pt x="756" y="266"/>
                  </a:lnTo>
                  <a:lnTo>
                    <a:pt x="758" y="266"/>
                  </a:lnTo>
                  <a:lnTo>
                    <a:pt x="762" y="266"/>
                  </a:lnTo>
                  <a:lnTo>
                    <a:pt x="778" y="266"/>
                  </a:lnTo>
                  <a:lnTo>
                    <a:pt x="784" y="262"/>
                  </a:lnTo>
                  <a:lnTo>
                    <a:pt x="788" y="260"/>
                  </a:lnTo>
                  <a:lnTo>
                    <a:pt x="798" y="264"/>
                  </a:lnTo>
                  <a:lnTo>
                    <a:pt x="802" y="274"/>
                  </a:lnTo>
                  <a:lnTo>
                    <a:pt x="802" y="280"/>
                  </a:lnTo>
                  <a:lnTo>
                    <a:pt x="802" y="284"/>
                  </a:lnTo>
                  <a:lnTo>
                    <a:pt x="804" y="286"/>
                  </a:lnTo>
                  <a:lnTo>
                    <a:pt x="820" y="290"/>
                  </a:lnTo>
                  <a:lnTo>
                    <a:pt x="838" y="294"/>
                  </a:lnTo>
                  <a:lnTo>
                    <a:pt x="840" y="296"/>
                  </a:lnTo>
                  <a:lnTo>
                    <a:pt x="850" y="296"/>
                  </a:lnTo>
                  <a:lnTo>
                    <a:pt x="852" y="296"/>
                  </a:lnTo>
                  <a:lnTo>
                    <a:pt x="854" y="296"/>
                  </a:lnTo>
                  <a:lnTo>
                    <a:pt x="858" y="296"/>
                  </a:lnTo>
                  <a:lnTo>
                    <a:pt x="862" y="294"/>
                  </a:lnTo>
                  <a:lnTo>
                    <a:pt x="866" y="296"/>
                  </a:lnTo>
                  <a:lnTo>
                    <a:pt x="868" y="298"/>
                  </a:lnTo>
                  <a:lnTo>
                    <a:pt x="870" y="302"/>
                  </a:lnTo>
                  <a:lnTo>
                    <a:pt x="872" y="304"/>
                  </a:lnTo>
                  <a:lnTo>
                    <a:pt x="876" y="306"/>
                  </a:lnTo>
                  <a:lnTo>
                    <a:pt x="878" y="306"/>
                  </a:lnTo>
                  <a:lnTo>
                    <a:pt x="884" y="304"/>
                  </a:lnTo>
                  <a:lnTo>
                    <a:pt x="896" y="298"/>
                  </a:lnTo>
                  <a:lnTo>
                    <a:pt x="908" y="300"/>
                  </a:lnTo>
                  <a:lnTo>
                    <a:pt x="916" y="308"/>
                  </a:lnTo>
                  <a:lnTo>
                    <a:pt x="916" y="312"/>
                  </a:lnTo>
                  <a:lnTo>
                    <a:pt x="920" y="314"/>
                  </a:lnTo>
                  <a:lnTo>
                    <a:pt x="924" y="314"/>
                  </a:lnTo>
                  <a:lnTo>
                    <a:pt x="928" y="316"/>
                  </a:lnTo>
                  <a:lnTo>
                    <a:pt x="930" y="316"/>
                  </a:lnTo>
                  <a:lnTo>
                    <a:pt x="930" y="322"/>
                  </a:lnTo>
                  <a:lnTo>
                    <a:pt x="930" y="326"/>
                  </a:lnTo>
                  <a:lnTo>
                    <a:pt x="930" y="330"/>
                  </a:lnTo>
                  <a:lnTo>
                    <a:pt x="940" y="332"/>
                  </a:lnTo>
                  <a:lnTo>
                    <a:pt x="948" y="328"/>
                  </a:lnTo>
                  <a:lnTo>
                    <a:pt x="952" y="324"/>
                  </a:lnTo>
                  <a:lnTo>
                    <a:pt x="956" y="320"/>
                  </a:lnTo>
                  <a:lnTo>
                    <a:pt x="958" y="320"/>
                  </a:lnTo>
                  <a:lnTo>
                    <a:pt x="960" y="318"/>
                  </a:lnTo>
                  <a:lnTo>
                    <a:pt x="962" y="318"/>
                  </a:lnTo>
                  <a:lnTo>
                    <a:pt x="968" y="320"/>
                  </a:lnTo>
                  <a:lnTo>
                    <a:pt x="976" y="328"/>
                  </a:lnTo>
                  <a:lnTo>
                    <a:pt x="982" y="334"/>
                  </a:lnTo>
                  <a:lnTo>
                    <a:pt x="984" y="338"/>
                  </a:lnTo>
                  <a:lnTo>
                    <a:pt x="988" y="338"/>
                  </a:lnTo>
                  <a:lnTo>
                    <a:pt x="992" y="336"/>
                  </a:lnTo>
                  <a:lnTo>
                    <a:pt x="1004" y="328"/>
                  </a:lnTo>
                  <a:lnTo>
                    <a:pt x="1010" y="336"/>
                  </a:lnTo>
                  <a:lnTo>
                    <a:pt x="1008" y="338"/>
                  </a:lnTo>
                  <a:lnTo>
                    <a:pt x="1008" y="342"/>
                  </a:lnTo>
                  <a:lnTo>
                    <a:pt x="1010" y="346"/>
                  </a:lnTo>
                  <a:lnTo>
                    <a:pt x="1012" y="348"/>
                  </a:lnTo>
                  <a:lnTo>
                    <a:pt x="1014" y="348"/>
                  </a:lnTo>
                  <a:lnTo>
                    <a:pt x="1016" y="350"/>
                  </a:lnTo>
                  <a:lnTo>
                    <a:pt x="1020" y="346"/>
                  </a:lnTo>
                  <a:lnTo>
                    <a:pt x="1024" y="334"/>
                  </a:lnTo>
                  <a:lnTo>
                    <a:pt x="1032" y="322"/>
                  </a:lnTo>
                  <a:lnTo>
                    <a:pt x="1034" y="322"/>
                  </a:lnTo>
                  <a:lnTo>
                    <a:pt x="1040" y="322"/>
                  </a:lnTo>
                  <a:lnTo>
                    <a:pt x="1042" y="324"/>
                  </a:lnTo>
                  <a:lnTo>
                    <a:pt x="1042" y="328"/>
                  </a:lnTo>
                  <a:lnTo>
                    <a:pt x="1044" y="332"/>
                  </a:lnTo>
                  <a:lnTo>
                    <a:pt x="1046" y="332"/>
                  </a:lnTo>
                  <a:lnTo>
                    <a:pt x="1058" y="336"/>
                  </a:lnTo>
                  <a:lnTo>
                    <a:pt x="1060" y="334"/>
                  </a:lnTo>
                  <a:lnTo>
                    <a:pt x="1072" y="334"/>
                  </a:lnTo>
                  <a:lnTo>
                    <a:pt x="1084" y="344"/>
                  </a:lnTo>
                  <a:lnTo>
                    <a:pt x="1100" y="352"/>
                  </a:lnTo>
                  <a:lnTo>
                    <a:pt x="1114" y="346"/>
                  </a:lnTo>
                  <a:lnTo>
                    <a:pt x="1116" y="342"/>
                  </a:lnTo>
                  <a:lnTo>
                    <a:pt x="1118" y="338"/>
                  </a:lnTo>
                  <a:lnTo>
                    <a:pt x="1122" y="336"/>
                  </a:lnTo>
                  <a:lnTo>
                    <a:pt x="1138" y="332"/>
                  </a:lnTo>
                  <a:lnTo>
                    <a:pt x="1146" y="334"/>
                  </a:lnTo>
                  <a:lnTo>
                    <a:pt x="1158" y="334"/>
                  </a:lnTo>
                  <a:lnTo>
                    <a:pt x="1160" y="330"/>
                  </a:lnTo>
                  <a:lnTo>
                    <a:pt x="1176" y="324"/>
                  </a:lnTo>
                  <a:lnTo>
                    <a:pt x="1178" y="324"/>
                  </a:lnTo>
                  <a:lnTo>
                    <a:pt x="1180" y="326"/>
                  </a:lnTo>
                  <a:lnTo>
                    <a:pt x="1182" y="330"/>
                  </a:lnTo>
                  <a:lnTo>
                    <a:pt x="1192" y="334"/>
                  </a:lnTo>
                  <a:lnTo>
                    <a:pt x="1198" y="332"/>
                  </a:lnTo>
                  <a:lnTo>
                    <a:pt x="1202" y="332"/>
                  </a:lnTo>
                  <a:lnTo>
                    <a:pt x="1204" y="330"/>
                  </a:lnTo>
                  <a:lnTo>
                    <a:pt x="1210" y="326"/>
                  </a:lnTo>
                  <a:lnTo>
                    <a:pt x="1214" y="320"/>
                  </a:lnTo>
                  <a:lnTo>
                    <a:pt x="1222" y="324"/>
                  </a:lnTo>
                  <a:lnTo>
                    <a:pt x="1236" y="334"/>
                  </a:lnTo>
                  <a:lnTo>
                    <a:pt x="1242" y="338"/>
                  </a:lnTo>
                  <a:lnTo>
                    <a:pt x="1252" y="346"/>
                  </a:lnTo>
                  <a:lnTo>
                    <a:pt x="1268" y="352"/>
                  </a:lnTo>
                  <a:lnTo>
                    <a:pt x="1286" y="358"/>
                  </a:lnTo>
                  <a:lnTo>
                    <a:pt x="1288" y="358"/>
                  </a:lnTo>
                  <a:lnTo>
                    <a:pt x="1290" y="358"/>
                  </a:lnTo>
                  <a:lnTo>
                    <a:pt x="1294" y="362"/>
                  </a:lnTo>
                  <a:lnTo>
                    <a:pt x="1302" y="368"/>
                  </a:lnTo>
                  <a:lnTo>
                    <a:pt x="1310" y="368"/>
                  </a:lnTo>
                  <a:lnTo>
                    <a:pt x="1310" y="364"/>
                  </a:lnTo>
                  <a:lnTo>
                    <a:pt x="1322" y="364"/>
                  </a:lnTo>
                  <a:lnTo>
                    <a:pt x="1332" y="366"/>
                  </a:lnTo>
                  <a:lnTo>
                    <a:pt x="1338" y="368"/>
                  </a:lnTo>
                  <a:lnTo>
                    <a:pt x="1338" y="370"/>
                  </a:lnTo>
                  <a:lnTo>
                    <a:pt x="1338" y="394"/>
                  </a:lnTo>
                  <a:lnTo>
                    <a:pt x="1338" y="430"/>
                  </a:lnTo>
                  <a:lnTo>
                    <a:pt x="1340" y="430"/>
                  </a:lnTo>
                  <a:lnTo>
                    <a:pt x="1340" y="442"/>
                  </a:lnTo>
                  <a:lnTo>
                    <a:pt x="1340" y="454"/>
                  </a:lnTo>
                  <a:lnTo>
                    <a:pt x="1340" y="512"/>
                  </a:lnTo>
                  <a:lnTo>
                    <a:pt x="1342" y="518"/>
                  </a:lnTo>
                  <a:lnTo>
                    <a:pt x="1342" y="550"/>
                  </a:lnTo>
                  <a:lnTo>
                    <a:pt x="1350" y="558"/>
                  </a:lnTo>
                  <a:lnTo>
                    <a:pt x="1354" y="560"/>
                  </a:lnTo>
                  <a:lnTo>
                    <a:pt x="1356" y="562"/>
                  </a:lnTo>
                  <a:lnTo>
                    <a:pt x="1358" y="564"/>
                  </a:lnTo>
                  <a:lnTo>
                    <a:pt x="1364" y="574"/>
                  </a:lnTo>
                  <a:lnTo>
                    <a:pt x="1366" y="582"/>
                  </a:lnTo>
                  <a:lnTo>
                    <a:pt x="1366" y="586"/>
                  </a:lnTo>
                  <a:lnTo>
                    <a:pt x="1364" y="596"/>
                  </a:lnTo>
                  <a:lnTo>
                    <a:pt x="1366" y="598"/>
                  </a:lnTo>
                  <a:lnTo>
                    <a:pt x="1370" y="602"/>
                  </a:lnTo>
                  <a:lnTo>
                    <a:pt x="1374" y="608"/>
                  </a:lnTo>
                  <a:lnTo>
                    <a:pt x="1384" y="620"/>
                  </a:lnTo>
                  <a:lnTo>
                    <a:pt x="1384" y="624"/>
                  </a:lnTo>
                  <a:lnTo>
                    <a:pt x="1388" y="634"/>
                  </a:lnTo>
                  <a:lnTo>
                    <a:pt x="1390" y="638"/>
                  </a:lnTo>
                  <a:lnTo>
                    <a:pt x="1394" y="642"/>
                  </a:lnTo>
                  <a:lnTo>
                    <a:pt x="1398" y="644"/>
                  </a:lnTo>
                  <a:lnTo>
                    <a:pt x="1398" y="656"/>
                  </a:lnTo>
                  <a:lnTo>
                    <a:pt x="1396" y="686"/>
                  </a:lnTo>
                  <a:lnTo>
                    <a:pt x="1390" y="702"/>
                  </a:lnTo>
                  <a:lnTo>
                    <a:pt x="1386" y="706"/>
                  </a:lnTo>
                  <a:lnTo>
                    <a:pt x="1384" y="708"/>
                  </a:lnTo>
                  <a:lnTo>
                    <a:pt x="1380" y="714"/>
                  </a:lnTo>
                  <a:lnTo>
                    <a:pt x="1380" y="720"/>
                  </a:lnTo>
                  <a:lnTo>
                    <a:pt x="1376" y="740"/>
                  </a:lnTo>
                  <a:lnTo>
                    <a:pt x="1378" y="744"/>
                  </a:lnTo>
                  <a:lnTo>
                    <a:pt x="1380" y="748"/>
                  </a:lnTo>
                  <a:lnTo>
                    <a:pt x="1382" y="754"/>
                  </a:lnTo>
                  <a:lnTo>
                    <a:pt x="1384" y="766"/>
                  </a:lnTo>
                  <a:lnTo>
                    <a:pt x="1382" y="776"/>
                  </a:lnTo>
                  <a:lnTo>
                    <a:pt x="1378" y="782"/>
                  </a:lnTo>
                  <a:lnTo>
                    <a:pt x="1374" y="784"/>
                  </a:lnTo>
                  <a:lnTo>
                    <a:pt x="1368" y="786"/>
                  </a:lnTo>
                  <a:lnTo>
                    <a:pt x="1356" y="806"/>
                  </a:lnTo>
                  <a:lnTo>
                    <a:pt x="1358" y="810"/>
                  </a:lnTo>
                  <a:lnTo>
                    <a:pt x="1362" y="812"/>
                  </a:lnTo>
                  <a:lnTo>
                    <a:pt x="1364" y="814"/>
                  </a:lnTo>
                  <a:lnTo>
                    <a:pt x="1368" y="822"/>
                  </a:lnTo>
                  <a:lnTo>
                    <a:pt x="1364" y="822"/>
                  </a:lnTo>
                  <a:lnTo>
                    <a:pt x="1362" y="822"/>
                  </a:lnTo>
                  <a:lnTo>
                    <a:pt x="1348" y="822"/>
                  </a:lnTo>
                  <a:lnTo>
                    <a:pt x="1344" y="822"/>
                  </a:lnTo>
                  <a:lnTo>
                    <a:pt x="1338" y="826"/>
                  </a:lnTo>
                  <a:lnTo>
                    <a:pt x="1318" y="834"/>
                  </a:lnTo>
                  <a:lnTo>
                    <a:pt x="1302" y="840"/>
                  </a:lnTo>
                  <a:lnTo>
                    <a:pt x="1286" y="848"/>
                  </a:lnTo>
                  <a:lnTo>
                    <a:pt x="1282" y="850"/>
                  </a:lnTo>
                  <a:lnTo>
                    <a:pt x="1278" y="852"/>
                  </a:lnTo>
                  <a:lnTo>
                    <a:pt x="1276" y="856"/>
                  </a:lnTo>
                  <a:lnTo>
                    <a:pt x="1272" y="858"/>
                  </a:lnTo>
                  <a:lnTo>
                    <a:pt x="1270" y="860"/>
                  </a:lnTo>
                  <a:lnTo>
                    <a:pt x="1268" y="860"/>
                  </a:lnTo>
                  <a:lnTo>
                    <a:pt x="1268" y="856"/>
                  </a:lnTo>
                  <a:lnTo>
                    <a:pt x="1278" y="848"/>
                  </a:lnTo>
                  <a:lnTo>
                    <a:pt x="1286" y="846"/>
                  </a:lnTo>
                  <a:lnTo>
                    <a:pt x="1296" y="842"/>
                  </a:lnTo>
                  <a:lnTo>
                    <a:pt x="1300" y="838"/>
                  </a:lnTo>
                  <a:lnTo>
                    <a:pt x="1290" y="836"/>
                  </a:lnTo>
                  <a:lnTo>
                    <a:pt x="1278" y="838"/>
                  </a:lnTo>
                  <a:lnTo>
                    <a:pt x="1268" y="836"/>
                  </a:lnTo>
                  <a:lnTo>
                    <a:pt x="1272" y="832"/>
                  </a:lnTo>
                  <a:lnTo>
                    <a:pt x="1274" y="828"/>
                  </a:lnTo>
                  <a:lnTo>
                    <a:pt x="1274" y="826"/>
                  </a:lnTo>
                  <a:lnTo>
                    <a:pt x="1276" y="820"/>
                  </a:lnTo>
                  <a:lnTo>
                    <a:pt x="1274" y="814"/>
                  </a:lnTo>
                  <a:lnTo>
                    <a:pt x="1268" y="810"/>
                  </a:lnTo>
                  <a:lnTo>
                    <a:pt x="1262" y="814"/>
                  </a:lnTo>
                  <a:lnTo>
                    <a:pt x="1260" y="816"/>
                  </a:lnTo>
                  <a:lnTo>
                    <a:pt x="1248" y="822"/>
                  </a:lnTo>
                  <a:lnTo>
                    <a:pt x="1242" y="820"/>
                  </a:lnTo>
                  <a:lnTo>
                    <a:pt x="1236" y="820"/>
                  </a:lnTo>
                  <a:lnTo>
                    <a:pt x="1242" y="838"/>
                  </a:lnTo>
                  <a:lnTo>
                    <a:pt x="1254" y="854"/>
                  </a:lnTo>
                  <a:lnTo>
                    <a:pt x="1256" y="858"/>
                  </a:lnTo>
                  <a:lnTo>
                    <a:pt x="1256" y="864"/>
                  </a:lnTo>
                  <a:lnTo>
                    <a:pt x="1254" y="866"/>
                  </a:lnTo>
                  <a:lnTo>
                    <a:pt x="1234" y="882"/>
                  </a:lnTo>
                  <a:lnTo>
                    <a:pt x="1226" y="898"/>
                  </a:lnTo>
                  <a:lnTo>
                    <a:pt x="1210" y="912"/>
                  </a:lnTo>
                  <a:lnTo>
                    <a:pt x="1206" y="914"/>
                  </a:lnTo>
                  <a:lnTo>
                    <a:pt x="1204" y="916"/>
                  </a:lnTo>
                  <a:lnTo>
                    <a:pt x="1176" y="934"/>
                  </a:lnTo>
                  <a:lnTo>
                    <a:pt x="1168" y="936"/>
                  </a:lnTo>
                  <a:lnTo>
                    <a:pt x="1160" y="936"/>
                  </a:lnTo>
                  <a:lnTo>
                    <a:pt x="1156" y="936"/>
                  </a:lnTo>
                  <a:lnTo>
                    <a:pt x="1140" y="942"/>
                  </a:lnTo>
                  <a:lnTo>
                    <a:pt x="1140" y="950"/>
                  </a:lnTo>
                  <a:lnTo>
                    <a:pt x="1144" y="948"/>
                  </a:lnTo>
                  <a:lnTo>
                    <a:pt x="1148" y="946"/>
                  </a:lnTo>
                  <a:lnTo>
                    <a:pt x="1150" y="944"/>
                  </a:lnTo>
                  <a:lnTo>
                    <a:pt x="1154" y="942"/>
                  </a:lnTo>
                  <a:lnTo>
                    <a:pt x="1160" y="940"/>
                  </a:lnTo>
                  <a:lnTo>
                    <a:pt x="1152" y="946"/>
                  </a:lnTo>
                  <a:lnTo>
                    <a:pt x="1150" y="948"/>
                  </a:lnTo>
                  <a:lnTo>
                    <a:pt x="1144" y="950"/>
                  </a:lnTo>
                  <a:lnTo>
                    <a:pt x="1140" y="950"/>
                  </a:lnTo>
                  <a:lnTo>
                    <a:pt x="1138" y="952"/>
                  </a:lnTo>
                  <a:lnTo>
                    <a:pt x="1136" y="952"/>
                  </a:lnTo>
                  <a:lnTo>
                    <a:pt x="1132" y="954"/>
                  </a:lnTo>
                  <a:lnTo>
                    <a:pt x="1128" y="956"/>
                  </a:lnTo>
                  <a:lnTo>
                    <a:pt x="1126" y="956"/>
                  </a:lnTo>
                  <a:lnTo>
                    <a:pt x="1118" y="962"/>
                  </a:lnTo>
                  <a:lnTo>
                    <a:pt x="1116" y="962"/>
                  </a:lnTo>
                  <a:lnTo>
                    <a:pt x="1110" y="966"/>
                  </a:lnTo>
                  <a:lnTo>
                    <a:pt x="1112" y="962"/>
                  </a:lnTo>
                  <a:lnTo>
                    <a:pt x="1118" y="960"/>
                  </a:lnTo>
                  <a:lnTo>
                    <a:pt x="1126" y="956"/>
                  </a:lnTo>
                  <a:lnTo>
                    <a:pt x="1128" y="954"/>
                  </a:lnTo>
                  <a:lnTo>
                    <a:pt x="1130" y="952"/>
                  </a:lnTo>
                  <a:lnTo>
                    <a:pt x="1134" y="952"/>
                  </a:lnTo>
                  <a:lnTo>
                    <a:pt x="1136" y="948"/>
                  </a:lnTo>
                  <a:lnTo>
                    <a:pt x="1134" y="946"/>
                  </a:lnTo>
                  <a:lnTo>
                    <a:pt x="1130" y="946"/>
                  </a:lnTo>
                  <a:lnTo>
                    <a:pt x="1126" y="948"/>
                  </a:lnTo>
                  <a:lnTo>
                    <a:pt x="1124" y="950"/>
                  </a:lnTo>
                  <a:lnTo>
                    <a:pt x="1120" y="950"/>
                  </a:lnTo>
                  <a:lnTo>
                    <a:pt x="1118" y="952"/>
                  </a:lnTo>
                  <a:lnTo>
                    <a:pt x="1108" y="954"/>
                  </a:lnTo>
                  <a:lnTo>
                    <a:pt x="1110" y="952"/>
                  </a:lnTo>
                  <a:lnTo>
                    <a:pt x="1112" y="952"/>
                  </a:lnTo>
                  <a:lnTo>
                    <a:pt x="1118" y="948"/>
                  </a:lnTo>
                  <a:lnTo>
                    <a:pt x="1112" y="940"/>
                  </a:lnTo>
                  <a:lnTo>
                    <a:pt x="1104" y="942"/>
                  </a:lnTo>
                  <a:lnTo>
                    <a:pt x="1090" y="936"/>
                  </a:lnTo>
                  <a:lnTo>
                    <a:pt x="1084" y="932"/>
                  </a:lnTo>
                  <a:lnTo>
                    <a:pt x="1084" y="938"/>
                  </a:lnTo>
                  <a:lnTo>
                    <a:pt x="1088" y="948"/>
                  </a:lnTo>
                  <a:lnTo>
                    <a:pt x="1092" y="950"/>
                  </a:lnTo>
                  <a:lnTo>
                    <a:pt x="1086" y="952"/>
                  </a:lnTo>
                  <a:lnTo>
                    <a:pt x="1078" y="950"/>
                  </a:lnTo>
                  <a:lnTo>
                    <a:pt x="1072" y="946"/>
                  </a:lnTo>
                  <a:lnTo>
                    <a:pt x="1070" y="944"/>
                  </a:lnTo>
                  <a:lnTo>
                    <a:pt x="1070" y="940"/>
                  </a:lnTo>
                  <a:lnTo>
                    <a:pt x="1066" y="938"/>
                  </a:lnTo>
                  <a:lnTo>
                    <a:pt x="1062" y="938"/>
                  </a:lnTo>
                  <a:lnTo>
                    <a:pt x="1060" y="942"/>
                  </a:lnTo>
                  <a:lnTo>
                    <a:pt x="1068" y="956"/>
                  </a:lnTo>
                  <a:lnTo>
                    <a:pt x="1078" y="962"/>
                  </a:lnTo>
                  <a:lnTo>
                    <a:pt x="1088" y="970"/>
                  </a:lnTo>
                  <a:lnTo>
                    <a:pt x="1064" y="984"/>
                  </a:lnTo>
                  <a:lnTo>
                    <a:pt x="1060" y="986"/>
                  </a:lnTo>
                  <a:lnTo>
                    <a:pt x="1054" y="984"/>
                  </a:lnTo>
                  <a:lnTo>
                    <a:pt x="1054" y="980"/>
                  </a:lnTo>
                  <a:lnTo>
                    <a:pt x="1054" y="976"/>
                  </a:lnTo>
                  <a:lnTo>
                    <a:pt x="1050" y="970"/>
                  </a:lnTo>
                  <a:lnTo>
                    <a:pt x="1044" y="966"/>
                  </a:lnTo>
                  <a:lnTo>
                    <a:pt x="1038" y="974"/>
                  </a:lnTo>
                  <a:lnTo>
                    <a:pt x="1040" y="976"/>
                  </a:lnTo>
                  <a:lnTo>
                    <a:pt x="1046" y="980"/>
                  </a:lnTo>
                  <a:lnTo>
                    <a:pt x="1046" y="994"/>
                  </a:lnTo>
                  <a:lnTo>
                    <a:pt x="1034" y="1006"/>
                  </a:lnTo>
                  <a:lnTo>
                    <a:pt x="1030" y="1008"/>
                  </a:lnTo>
                  <a:lnTo>
                    <a:pt x="1022" y="1008"/>
                  </a:lnTo>
                  <a:lnTo>
                    <a:pt x="1020" y="1006"/>
                  </a:lnTo>
                  <a:lnTo>
                    <a:pt x="1018" y="1000"/>
                  </a:lnTo>
                  <a:lnTo>
                    <a:pt x="1002" y="1004"/>
                  </a:lnTo>
                  <a:lnTo>
                    <a:pt x="998" y="1014"/>
                  </a:lnTo>
                  <a:lnTo>
                    <a:pt x="1000" y="1016"/>
                  </a:lnTo>
                  <a:lnTo>
                    <a:pt x="1004" y="1018"/>
                  </a:lnTo>
                  <a:lnTo>
                    <a:pt x="1010" y="1014"/>
                  </a:lnTo>
                  <a:lnTo>
                    <a:pt x="1016" y="1012"/>
                  </a:lnTo>
                  <a:lnTo>
                    <a:pt x="1018" y="1012"/>
                  </a:lnTo>
                  <a:lnTo>
                    <a:pt x="1018" y="1018"/>
                  </a:lnTo>
                  <a:lnTo>
                    <a:pt x="1000" y="1044"/>
                  </a:lnTo>
                  <a:lnTo>
                    <a:pt x="996" y="1044"/>
                  </a:lnTo>
                  <a:lnTo>
                    <a:pt x="982" y="1040"/>
                  </a:lnTo>
                  <a:lnTo>
                    <a:pt x="966" y="1036"/>
                  </a:lnTo>
                  <a:lnTo>
                    <a:pt x="962" y="1038"/>
                  </a:lnTo>
                  <a:lnTo>
                    <a:pt x="966" y="1042"/>
                  </a:lnTo>
                  <a:lnTo>
                    <a:pt x="976" y="1048"/>
                  </a:lnTo>
                  <a:lnTo>
                    <a:pt x="986" y="1056"/>
                  </a:lnTo>
                  <a:lnTo>
                    <a:pt x="990" y="1062"/>
                  </a:lnTo>
                  <a:lnTo>
                    <a:pt x="976" y="1094"/>
                  </a:lnTo>
                  <a:lnTo>
                    <a:pt x="974" y="1102"/>
                  </a:lnTo>
                  <a:lnTo>
                    <a:pt x="964" y="1104"/>
                  </a:lnTo>
                  <a:lnTo>
                    <a:pt x="960" y="1094"/>
                  </a:lnTo>
                  <a:lnTo>
                    <a:pt x="950" y="1100"/>
                  </a:lnTo>
                  <a:lnTo>
                    <a:pt x="948" y="1096"/>
                  </a:lnTo>
                  <a:lnTo>
                    <a:pt x="944" y="1094"/>
                  </a:lnTo>
                  <a:lnTo>
                    <a:pt x="938" y="1088"/>
                  </a:lnTo>
                  <a:lnTo>
                    <a:pt x="934" y="1086"/>
                  </a:lnTo>
                  <a:lnTo>
                    <a:pt x="938" y="1092"/>
                  </a:lnTo>
                  <a:lnTo>
                    <a:pt x="944" y="1102"/>
                  </a:lnTo>
                  <a:lnTo>
                    <a:pt x="946" y="1106"/>
                  </a:lnTo>
                  <a:lnTo>
                    <a:pt x="948" y="1110"/>
                  </a:lnTo>
                  <a:lnTo>
                    <a:pt x="960" y="1112"/>
                  </a:lnTo>
                  <a:lnTo>
                    <a:pt x="966" y="1110"/>
                  </a:lnTo>
                  <a:lnTo>
                    <a:pt x="972" y="1110"/>
                  </a:lnTo>
                  <a:lnTo>
                    <a:pt x="970" y="1124"/>
                  </a:lnTo>
                  <a:lnTo>
                    <a:pt x="966" y="1136"/>
                  </a:lnTo>
                  <a:lnTo>
                    <a:pt x="956" y="1140"/>
                  </a:lnTo>
                  <a:lnTo>
                    <a:pt x="956" y="1142"/>
                  </a:lnTo>
                  <a:lnTo>
                    <a:pt x="956" y="1158"/>
                  </a:lnTo>
                  <a:lnTo>
                    <a:pt x="958" y="1162"/>
                  </a:lnTo>
                  <a:lnTo>
                    <a:pt x="962" y="1162"/>
                  </a:lnTo>
                  <a:lnTo>
                    <a:pt x="964" y="1166"/>
                  </a:lnTo>
                  <a:lnTo>
                    <a:pt x="966" y="1172"/>
                  </a:lnTo>
                  <a:lnTo>
                    <a:pt x="970" y="1194"/>
                  </a:lnTo>
                  <a:lnTo>
                    <a:pt x="972" y="1210"/>
                  </a:lnTo>
                  <a:lnTo>
                    <a:pt x="972" y="1214"/>
                  </a:lnTo>
                  <a:lnTo>
                    <a:pt x="976" y="1216"/>
                  </a:lnTo>
                  <a:lnTo>
                    <a:pt x="982" y="1230"/>
                  </a:lnTo>
                  <a:lnTo>
                    <a:pt x="982" y="1234"/>
                  </a:lnTo>
                  <a:lnTo>
                    <a:pt x="982" y="1240"/>
                  </a:lnTo>
                  <a:lnTo>
                    <a:pt x="984" y="1246"/>
                  </a:lnTo>
                  <a:lnTo>
                    <a:pt x="990" y="1262"/>
                  </a:lnTo>
                  <a:lnTo>
                    <a:pt x="994" y="1260"/>
                  </a:lnTo>
                  <a:lnTo>
                    <a:pt x="998" y="1256"/>
                  </a:lnTo>
                  <a:lnTo>
                    <a:pt x="1000" y="1252"/>
                  </a:lnTo>
                  <a:lnTo>
                    <a:pt x="1000" y="1254"/>
                  </a:lnTo>
                  <a:lnTo>
                    <a:pt x="1002" y="1258"/>
                  </a:lnTo>
                  <a:lnTo>
                    <a:pt x="1002" y="1262"/>
                  </a:lnTo>
                  <a:lnTo>
                    <a:pt x="1002" y="1264"/>
                  </a:lnTo>
                  <a:lnTo>
                    <a:pt x="1000" y="1264"/>
                  </a:lnTo>
                  <a:lnTo>
                    <a:pt x="988" y="1266"/>
                  </a:lnTo>
                  <a:lnTo>
                    <a:pt x="982" y="1270"/>
                  </a:lnTo>
                  <a:lnTo>
                    <a:pt x="978" y="1272"/>
                  </a:lnTo>
                  <a:lnTo>
                    <a:pt x="978" y="1276"/>
                  </a:lnTo>
                  <a:lnTo>
                    <a:pt x="976" y="1278"/>
                  </a:lnTo>
                  <a:lnTo>
                    <a:pt x="970" y="1278"/>
                  </a:lnTo>
                  <a:lnTo>
                    <a:pt x="958" y="1270"/>
                  </a:lnTo>
                  <a:lnTo>
                    <a:pt x="954" y="1264"/>
                  </a:lnTo>
                  <a:lnTo>
                    <a:pt x="948" y="1258"/>
                  </a:lnTo>
                  <a:lnTo>
                    <a:pt x="944" y="1256"/>
                  </a:lnTo>
                  <a:lnTo>
                    <a:pt x="940" y="1254"/>
                  </a:lnTo>
                  <a:lnTo>
                    <a:pt x="926" y="1252"/>
                  </a:lnTo>
                  <a:lnTo>
                    <a:pt x="922" y="1252"/>
                  </a:lnTo>
                  <a:lnTo>
                    <a:pt x="906" y="1252"/>
                  </a:lnTo>
                  <a:lnTo>
                    <a:pt x="900" y="1252"/>
                  </a:lnTo>
                  <a:lnTo>
                    <a:pt x="896" y="1254"/>
                  </a:lnTo>
                  <a:lnTo>
                    <a:pt x="880" y="1250"/>
                  </a:lnTo>
                  <a:lnTo>
                    <a:pt x="872" y="1246"/>
                  </a:lnTo>
                  <a:lnTo>
                    <a:pt x="868" y="1244"/>
                  </a:lnTo>
                  <a:lnTo>
                    <a:pt x="862" y="1240"/>
                  </a:lnTo>
                  <a:lnTo>
                    <a:pt x="860" y="1234"/>
                  </a:lnTo>
                  <a:lnTo>
                    <a:pt x="854" y="1230"/>
                  </a:lnTo>
                  <a:lnTo>
                    <a:pt x="838" y="1226"/>
                  </a:lnTo>
                  <a:lnTo>
                    <a:pt x="834" y="1226"/>
                  </a:lnTo>
                  <a:lnTo>
                    <a:pt x="824" y="1222"/>
                  </a:lnTo>
                  <a:lnTo>
                    <a:pt x="820" y="1218"/>
                  </a:lnTo>
                  <a:lnTo>
                    <a:pt x="814" y="1214"/>
                  </a:lnTo>
                  <a:lnTo>
                    <a:pt x="798" y="1208"/>
                  </a:lnTo>
                  <a:lnTo>
                    <a:pt x="794" y="1206"/>
                  </a:lnTo>
                  <a:lnTo>
                    <a:pt x="778" y="1202"/>
                  </a:lnTo>
                  <a:lnTo>
                    <a:pt x="776" y="1192"/>
                  </a:lnTo>
                  <a:lnTo>
                    <a:pt x="768" y="1170"/>
                  </a:lnTo>
                  <a:lnTo>
                    <a:pt x="766" y="1158"/>
                  </a:lnTo>
                  <a:lnTo>
                    <a:pt x="764" y="1154"/>
                  </a:lnTo>
                  <a:lnTo>
                    <a:pt x="762" y="1152"/>
                  </a:lnTo>
                  <a:lnTo>
                    <a:pt x="756" y="1150"/>
                  </a:lnTo>
                  <a:lnTo>
                    <a:pt x="742" y="1130"/>
                  </a:lnTo>
                  <a:lnTo>
                    <a:pt x="744" y="1104"/>
                  </a:lnTo>
                  <a:lnTo>
                    <a:pt x="742" y="1078"/>
                  </a:lnTo>
                  <a:lnTo>
                    <a:pt x="738" y="1066"/>
                  </a:lnTo>
                  <a:lnTo>
                    <a:pt x="736" y="1064"/>
                  </a:lnTo>
                  <a:lnTo>
                    <a:pt x="728" y="1058"/>
                  </a:lnTo>
                  <a:lnTo>
                    <a:pt x="722" y="1058"/>
                  </a:lnTo>
                  <a:lnTo>
                    <a:pt x="718" y="1056"/>
                  </a:lnTo>
                  <a:lnTo>
                    <a:pt x="716" y="1054"/>
                  </a:lnTo>
                  <a:lnTo>
                    <a:pt x="714" y="1052"/>
                  </a:lnTo>
                  <a:lnTo>
                    <a:pt x="712" y="1048"/>
                  </a:lnTo>
                  <a:lnTo>
                    <a:pt x="710" y="1046"/>
                  </a:lnTo>
                  <a:lnTo>
                    <a:pt x="708" y="1046"/>
                  </a:lnTo>
                  <a:lnTo>
                    <a:pt x="706" y="1042"/>
                  </a:lnTo>
                  <a:lnTo>
                    <a:pt x="702" y="1040"/>
                  </a:lnTo>
                  <a:lnTo>
                    <a:pt x="700" y="1038"/>
                  </a:lnTo>
                  <a:lnTo>
                    <a:pt x="698" y="1032"/>
                  </a:lnTo>
                  <a:close/>
                </a:path>
              </a:pathLst>
            </a:custGeom>
            <a:grpFill/>
            <a:ln w="3175" cmpd="sng">
              <a:solidFill>
                <a:srgbClr val="808080"/>
              </a:solidFill>
              <a:round/>
              <a:headEnd/>
              <a:tailEnd/>
            </a:ln>
          </p:spPr>
          <p:txBody>
            <a:bodyPr/>
            <a:lstStyle/>
            <a:p>
              <a:pPr>
                <a:defRPr/>
              </a:pPr>
              <a:endParaRPr lang="en-US" dirty="0"/>
            </a:p>
          </p:txBody>
        </p:sp>
        <p:sp>
          <p:nvSpPr>
            <p:cNvPr id="2196" name="Freeform 1106"/>
            <p:cNvSpPr>
              <a:spLocks/>
            </p:cNvSpPr>
            <p:nvPr/>
          </p:nvSpPr>
          <p:spPr bwMode="auto">
            <a:xfrm>
              <a:off x="3036" y="3154"/>
              <a:ext cx="36" cy="28"/>
            </a:xfrm>
            <a:custGeom>
              <a:avLst/>
              <a:gdLst>
                <a:gd name="T0" fmla="*/ 28 w 36"/>
                <a:gd name="T1" fmla="*/ 8 h 28"/>
                <a:gd name="T2" fmla="*/ 26 w 36"/>
                <a:gd name="T3" fmla="*/ 10 h 28"/>
                <a:gd name="T4" fmla="*/ 24 w 36"/>
                <a:gd name="T5" fmla="*/ 12 h 28"/>
                <a:gd name="T6" fmla="*/ 0 w 36"/>
                <a:gd name="T7" fmla="*/ 28 h 28"/>
                <a:gd name="T8" fmla="*/ 0 w 36"/>
                <a:gd name="T9" fmla="*/ 26 h 28"/>
                <a:gd name="T10" fmla="*/ 2 w 36"/>
                <a:gd name="T11" fmla="*/ 24 h 28"/>
                <a:gd name="T12" fmla="*/ 16 w 36"/>
                <a:gd name="T13" fmla="*/ 12 h 28"/>
                <a:gd name="T14" fmla="*/ 32 w 36"/>
                <a:gd name="T15" fmla="*/ 0 h 28"/>
                <a:gd name="T16" fmla="*/ 36 w 36"/>
                <a:gd name="T17" fmla="*/ 2 h 28"/>
                <a:gd name="T18" fmla="*/ 36 w 36"/>
                <a:gd name="T19" fmla="*/ 4 h 28"/>
                <a:gd name="T20" fmla="*/ 28 w 36"/>
                <a:gd name="T21" fmla="*/ 8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28">
                  <a:moveTo>
                    <a:pt x="28" y="8"/>
                  </a:moveTo>
                  <a:lnTo>
                    <a:pt x="26" y="10"/>
                  </a:lnTo>
                  <a:lnTo>
                    <a:pt x="24" y="12"/>
                  </a:lnTo>
                  <a:lnTo>
                    <a:pt x="0" y="28"/>
                  </a:lnTo>
                  <a:lnTo>
                    <a:pt x="0" y="26"/>
                  </a:lnTo>
                  <a:lnTo>
                    <a:pt x="2" y="24"/>
                  </a:lnTo>
                  <a:lnTo>
                    <a:pt x="16" y="12"/>
                  </a:lnTo>
                  <a:lnTo>
                    <a:pt x="32" y="0"/>
                  </a:lnTo>
                  <a:lnTo>
                    <a:pt x="36" y="2"/>
                  </a:lnTo>
                  <a:lnTo>
                    <a:pt x="36" y="4"/>
                  </a:lnTo>
                  <a:lnTo>
                    <a:pt x="28" y="8"/>
                  </a:lnTo>
                  <a:close/>
                </a:path>
              </a:pathLst>
            </a:custGeom>
            <a:grpFill/>
            <a:ln w="3175" cmpd="sng">
              <a:solidFill>
                <a:srgbClr val="808080"/>
              </a:solidFill>
              <a:round/>
              <a:headEnd/>
              <a:tailEnd/>
            </a:ln>
          </p:spPr>
          <p:txBody>
            <a:bodyPr/>
            <a:lstStyle/>
            <a:p>
              <a:pPr>
                <a:defRPr/>
              </a:pPr>
              <a:endParaRPr lang="en-US" dirty="0"/>
            </a:p>
          </p:txBody>
        </p:sp>
        <p:sp>
          <p:nvSpPr>
            <p:cNvPr id="2197" name="Freeform 1107"/>
            <p:cNvSpPr>
              <a:spLocks/>
            </p:cNvSpPr>
            <p:nvPr/>
          </p:nvSpPr>
          <p:spPr bwMode="auto">
            <a:xfrm>
              <a:off x="2846" y="3266"/>
              <a:ext cx="46" cy="36"/>
            </a:xfrm>
            <a:custGeom>
              <a:avLst/>
              <a:gdLst>
                <a:gd name="T0" fmla="*/ 4 w 46"/>
                <a:gd name="T1" fmla="*/ 24 h 36"/>
                <a:gd name="T2" fmla="*/ 6 w 46"/>
                <a:gd name="T3" fmla="*/ 24 h 36"/>
                <a:gd name="T4" fmla="*/ 12 w 46"/>
                <a:gd name="T5" fmla="*/ 22 h 36"/>
                <a:gd name="T6" fmla="*/ 16 w 46"/>
                <a:gd name="T7" fmla="*/ 18 h 36"/>
                <a:gd name="T8" fmla="*/ 18 w 46"/>
                <a:gd name="T9" fmla="*/ 18 h 36"/>
                <a:gd name="T10" fmla="*/ 20 w 46"/>
                <a:gd name="T11" fmla="*/ 16 h 36"/>
                <a:gd name="T12" fmla="*/ 34 w 46"/>
                <a:gd name="T13" fmla="*/ 8 h 36"/>
                <a:gd name="T14" fmla="*/ 44 w 46"/>
                <a:gd name="T15" fmla="*/ 2 h 36"/>
                <a:gd name="T16" fmla="*/ 44 w 46"/>
                <a:gd name="T17" fmla="*/ 0 h 36"/>
                <a:gd name="T18" fmla="*/ 46 w 46"/>
                <a:gd name="T19" fmla="*/ 0 h 36"/>
                <a:gd name="T20" fmla="*/ 46 w 46"/>
                <a:gd name="T21" fmla="*/ 4 h 36"/>
                <a:gd name="T22" fmla="*/ 46 w 46"/>
                <a:gd name="T23" fmla="*/ 6 h 36"/>
                <a:gd name="T24" fmla="*/ 44 w 46"/>
                <a:gd name="T25" fmla="*/ 8 h 36"/>
                <a:gd name="T26" fmla="*/ 42 w 46"/>
                <a:gd name="T27" fmla="*/ 10 h 36"/>
                <a:gd name="T28" fmla="*/ 38 w 46"/>
                <a:gd name="T29" fmla="*/ 10 h 36"/>
                <a:gd name="T30" fmla="*/ 36 w 46"/>
                <a:gd name="T31" fmla="*/ 12 h 36"/>
                <a:gd name="T32" fmla="*/ 32 w 46"/>
                <a:gd name="T33" fmla="*/ 14 h 36"/>
                <a:gd name="T34" fmla="*/ 30 w 46"/>
                <a:gd name="T35" fmla="*/ 16 h 36"/>
                <a:gd name="T36" fmla="*/ 14 w 46"/>
                <a:gd name="T37" fmla="*/ 24 h 36"/>
                <a:gd name="T38" fmla="*/ 12 w 46"/>
                <a:gd name="T39" fmla="*/ 26 h 36"/>
                <a:gd name="T40" fmla="*/ 8 w 46"/>
                <a:gd name="T41" fmla="*/ 28 h 36"/>
                <a:gd name="T42" fmla="*/ 6 w 46"/>
                <a:gd name="T43" fmla="*/ 30 h 36"/>
                <a:gd name="T44" fmla="*/ 2 w 46"/>
                <a:gd name="T45" fmla="*/ 34 h 36"/>
                <a:gd name="T46" fmla="*/ 0 w 46"/>
                <a:gd name="T47" fmla="*/ 36 h 36"/>
                <a:gd name="T48" fmla="*/ 0 w 46"/>
                <a:gd name="T49" fmla="*/ 34 h 36"/>
                <a:gd name="T50" fmla="*/ 0 w 46"/>
                <a:gd name="T51" fmla="*/ 28 h 36"/>
                <a:gd name="T52" fmla="*/ 2 w 46"/>
                <a:gd name="T53" fmla="*/ 26 h 36"/>
                <a:gd name="T54" fmla="*/ 2 w 46"/>
                <a:gd name="T55" fmla="*/ 24 h 36"/>
                <a:gd name="T56" fmla="*/ 4 w 46"/>
                <a:gd name="T57" fmla="*/ 24 h 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6" h="36">
                  <a:moveTo>
                    <a:pt x="4" y="24"/>
                  </a:moveTo>
                  <a:lnTo>
                    <a:pt x="6" y="24"/>
                  </a:lnTo>
                  <a:lnTo>
                    <a:pt x="12" y="22"/>
                  </a:lnTo>
                  <a:lnTo>
                    <a:pt x="16" y="18"/>
                  </a:lnTo>
                  <a:lnTo>
                    <a:pt x="18" y="18"/>
                  </a:lnTo>
                  <a:lnTo>
                    <a:pt x="20" y="16"/>
                  </a:lnTo>
                  <a:lnTo>
                    <a:pt x="34" y="8"/>
                  </a:lnTo>
                  <a:lnTo>
                    <a:pt x="44" y="2"/>
                  </a:lnTo>
                  <a:lnTo>
                    <a:pt x="44" y="0"/>
                  </a:lnTo>
                  <a:lnTo>
                    <a:pt x="46" y="0"/>
                  </a:lnTo>
                  <a:lnTo>
                    <a:pt x="46" y="4"/>
                  </a:lnTo>
                  <a:lnTo>
                    <a:pt x="46" y="6"/>
                  </a:lnTo>
                  <a:lnTo>
                    <a:pt x="44" y="8"/>
                  </a:lnTo>
                  <a:lnTo>
                    <a:pt x="42" y="10"/>
                  </a:lnTo>
                  <a:lnTo>
                    <a:pt x="38" y="10"/>
                  </a:lnTo>
                  <a:lnTo>
                    <a:pt x="36" y="12"/>
                  </a:lnTo>
                  <a:lnTo>
                    <a:pt x="32" y="14"/>
                  </a:lnTo>
                  <a:lnTo>
                    <a:pt x="30" y="16"/>
                  </a:lnTo>
                  <a:lnTo>
                    <a:pt x="14" y="24"/>
                  </a:lnTo>
                  <a:lnTo>
                    <a:pt x="12" y="26"/>
                  </a:lnTo>
                  <a:lnTo>
                    <a:pt x="8" y="28"/>
                  </a:lnTo>
                  <a:lnTo>
                    <a:pt x="6" y="30"/>
                  </a:lnTo>
                  <a:lnTo>
                    <a:pt x="2" y="34"/>
                  </a:lnTo>
                  <a:lnTo>
                    <a:pt x="0" y="36"/>
                  </a:lnTo>
                  <a:lnTo>
                    <a:pt x="0" y="34"/>
                  </a:lnTo>
                  <a:lnTo>
                    <a:pt x="0" y="28"/>
                  </a:lnTo>
                  <a:lnTo>
                    <a:pt x="2" y="26"/>
                  </a:lnTo>
                  <a:lnTo>
                    <a:pt x="2" y="24"/>
                  </a:lnTo>
                  <a:lnTo>
                    <a:pt x="4" y="24"/>
                  </a:lnTo>
                  <a:close/>
                </a:path>
              </a:pathLst>
            </a:custGeom>
            <a:grpFill/>
            <a:ln w="3175" cmpd="sng">
              <a:solidFill>
                <a:srgbClr val="808080"/>
              </a:solidFill>
              <a:round/>
              <a:headEnd/>
              <a:tailEnd/>
            </a:ln>
          </p:spPr>
          <p:txBody>
            <a:bodyPr/>
            <a:lstStyle/>
            <a:p>
              <a:pPr>
                <a:defRPr/>
              </a:pPr>
              <a:endParaRPr lang="en-US" dirty="0"/>
            </a:p>
          </p:txBody>
        </p:sp>
        <p:sp>
          <p:nvSpPr>
            <p:cNvPr id="2198" name="Freeform 1108"/>
            <p:cNvSpPr>
              <a:spLocks/>
            </p:cNvSpPr>
            <p:nvPr/>
          </p:nvSpPr>
          <p:spPr bwMode="auto">
            <a:xfrm>
              <a:off x="2820" y="3296"/>
              <a:ext cx="24" cy="32"/>
            </a:xfrm>
            <a:custGeom>
              <a:avLst/>
              <a:gdLst>
                <a:gd name="T0" fmla="*/ 24 w 24"/>
                <a:gd name="T1" fmla="*/ 4 h 32"/>
                <a:gd name="T2" fmla="*/ 22 w 24"/>
                <a:gd name="T3" fmla="*/ 6 h 32"/>
                <a:gd name="T4" fmla="*/ 18 w 24"/>
                <a:gd name="T5" fmla="*/ 12 h 32"/>
                <a:gd name="T6" fmla="*/ 2 w 24"/>
                <a:gd name="T7" fmla="*/ 32 h 32"/>
                <a:gd name="T8" fmla="*/ 0 w 24"/>
                <a:gd name="T9" fmla="*/ 30 h 32"/>
                <a:gd name="T10" fmla="*/ 2 w 24"/>
                <a:gd name="T11" fmla="*/ 26 h 32"/>
                <a:gd name="T12" fmla="*/ 14 w 24"/>
                <a:gd name="T13" fmla="*/ 6 h 32"/>
                <a:gd name="T14" fmla="*/ 20 w 24"/>
                <a:gd name="T15" fmla="*/ 0 h 32"/>
                <a:gd name="T16" fmla="*/ 22 w 24"/>
                <a:gd name="T17" fmla="*/ 2 h 32"/>
                <a:gd name="T18" fmla="*/ 24 w 24"/>
                <a:gd name="T19" fmla="*/ 4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32">
                  <a:moveTo>
                    <a:pt x="24" y="4"/>
                  </a:moveTo>
                  <a:lnTo>
                    <a:pt x="22" y="6"/>
                  </a:lnTo>
                  <a:lnTo>
                    <a:pt x="18" y="12"/>
                  </a:lnTo>
                  <a:lnTo>
                    <a:pt x="2" y="32"/>
                  </a:lnTo>
                  <a:lnTo>
                    <a:pt x="0" y="30"/>
                  </a:lnTo>
                  <a:lnTo>
                    <a:pt x="2" y="26"/>
                  </a:lnTo>
                  <a:lnTo>
                    <a:pt x="14" y="6"/>
                  </a:lnTo>
                  <a:lnTo>
                    <a:pt x="20" y="0"/>
                  </a:lnTo>
                  <a:lnTo>
                    <a:pt x="22" y="2"/>
                  </a:lnTo>
                  <a:lnTo>
                    <a:pt x="24" y="4"/>
                  </a:lnTo>
                  <a:close/>
                </a:path>
              </a:pathLst>
            </a:custGeom>
            <a:grpFill/>
            <a:ln w="3175" cmpd="sng">
              <a:solidFill>
                <a:srgbClr val="808080"/>
              </a:solidFill>
              <a:round/>
              <a:headEnd/>
              <a:tailEnd/>
            </a:ln>
          </p:spPr>
          <p:txBody>
            <a:bodyPr/>
            <a:lstStyle/>
            <a:p>
              <a:pPr>
                <a:defRPr/>
              </a:pPr>
              <a:endParaRPr lang="en-US" dirty="0"/>
            </a:p>
          </p:txBody>
        </p:sp>
        <p:sp>
          <p:nvSpPr>
            <p:cNvPr id="2199" name="Freeform 1109"/>
            <p:cNvSpPr>
              <a:spLocks/>
            </p:cNvSpPr>
            <p:nvPr/>
          </p:nvSpPr>
          <p:spPr bwMode="auto">
            <a:xfrm>
              <a:off x="2780" y="3330"/>
              <a:ext cx="40" cy="74"/>
            </a:xfrm>
            <a:custGeom>
              <a:avLst/>
              <a:gdLst>
                <a:gd name="T0" fmla="*/ 16 w 40"/>
                <a:gd name="T1" fmla="*/ 36 h 74"/>
                <a:gd name="T2" fmla="*/ 14 w 40"/>
                <a:gd name="T3" fmla="*/ 40 h 74"/>
                <a:gd name="T4" fmla="*/ 12 w 40"/>
                <a:gd name="T5" fmla="*/ 46 h 74"/>
                <a:gd name="T6" fmla="*/ 10 w 40"/>
                <a:gd name="T7" fmla="*/ 50 h 74"/>
                <a:gd name="T8" fmla="*/ 6 w 40"/>
                <a:gd name="T9" fmla="*/ 56 h 74"/>
                <a:gd name="T10" fmla="*/ 6 w 40"/>
                <a:gd name="T11" fmla="*/ 58 h 74"/>
                <a:gd name="T12" fmla="*/ 4 w 40"/>
                <a:gd name="T13" fmla="*/ 62 h 74"/>
                <a:gd name="T14" fmla="*/ 4 w 40"/>
                <a:gd name="T15" fmla="*/ 68 h 74"/>
                <a:gd name="T16" fmla="*/ 2 w 40"/>
                <a:gd name="T17" fmla="*/ 72 h 74"/>
                <a:gd name="T18" fmla="*/ 2 w 40"/>
                <a:gd name="T19" fmla="*/ 74 h 74"/>
                <a:gd name="T20" fmla="*/ 0 w 40"/>
                <a:gd name="T21" fmla="*/ 74 h 74"/>
                <a:gd name="T22" fmla="*/ 0 w 40"/>
                <a:gd name="T23" fmla="*/ 66 h 74"/>
                <a:gd name="T24" fmla="*/ 2 w 40"/>
                <a:gd name="T25" fmla="*/ 60 h 74"/>
                <a:gd name="T26" fmla="*/ 2 w 40"/>
                <a:gd name="T27" fmla="*/ 58 h 74"/>
                <a:gd name="T28" fmla="*/ 6 w 40"/>
                <a:gd name="T29" fmla="*/ 48 h 74"/>
                <a:gd name="T30" fmla="*/ 6 w 40"/>
                <a:gd name="T31" fmla="*/ 46 h 74"/>
                <a:gd name="T32" fmla="*/ 8 w 40"/>
                <a:gd name="T33" fmla="*/ 42 h 74"/>
                <a:gd name="T34" fmla="*/ 10 w 40"/>
                <a:gd name="T35" fmla="*/ 40 h 74"/>
                <a:gd name="T36" fmla="*/ 14 w 40"/>
                <a:gd name="T37" fmla="*/ 36 h 74"/>
                <a:gd name="T38" fmla="*/ 26 w 40"/>
                <a:gd name="T39" fmla="*/ 14 h 74"/>
                <a:gd name="T40" fmla="*/ 28 w 40"/>
                <a:gd name="T41" fmla="*/ 12 h 74"/>
                <a:gd name="T42" fmla="*/ 36 w 40"/>
                <a:gd name="T43" fmla="*/ 2 h 74"/>
                <a:gd name="T44" fmla="*/ 38 w 40"/>
                <a:gd name="T45" fmla="*/ 0 h 74"/>
                <a:gd name="T46" fmla="*/ 40 w 40"/>
                <a:gd name="T47" fmla="*/ 0 h 74"/>
                <a:gd name="T48" fmla="*/ 40 w 40"/>
                <a:gd name="T49" fmla="*/ 2 h 74"/>
                <a:gd name="T50" fmla="*/ 38 w 40"/>
                <a:gd name="T51" fmla="*/ 4 h 74"/>
                <a:gd name="T52" fmla="*/ 36 w 40"/>
                <a:gd name="T53" fmla="*/ 6 h 74"/>
                <a:gd name="T54" fmla="*/ 34 w 40"/>
                <a:gd name="T55" fmla="*/ 10 h 74"/>
                <a:gd name="T56" fmla="*/ 32 w 40"/>
                <a:gd name="T57" fmla="*/ 12 h 74"/>
                <a:gd name="T58" fmla="*/ 26 w 40"/>
                <a:gd name="T59" fmla="*/ 20 h 74"/>
                <a:gd name="T60" fmla="*/ 24 w 40"/>
                <a:gd name="T61" fmla="*/ 22 h 74"/>
                <a:gd name="T62" fmla="*/ 16 w 40"/>
                <a:gd name="T63" fmla="*/ 36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 h="74">
                  <a:moveTo>
                    <a:pt x="16" y="36"/>
                  </a:moveTo>
                  <a:lnTo>
                    <a:pt x="14" y="40"/>
                  </a:lnTo>
                  <a:lnTo>
                    <a:pt x="12" y="46"/>
                  </a:lnTo>
                  <a:lnTo>
                    <a:pt x="10" y="50"/>
                  </a:lnTo>
                  <a:lnTo>
                    <a:pt x="6" y="56"/>
                  </a:lnTo>
                  <a:lnTo>
                    <a:pt x="6" y="58"/>
                  </a:lnTo>
                  <a:lnTo>
                    <a:pt x="4" y="62"/>
                  </a:lnTo>
                  <a:lnTo>
                    <a:pt x="4" y="68"/>
                  </a:lnTo>
                  <a:lnTo>
                    <a:pt x="2" y="72"/>
                  </a:lnTo>
                  <a:lnTo>
                    <a:pt x="2" y="74"/>
                  </a:lnTo>
                  <a:lnTo>
                    <a:pt x="0" y="74"/>
                  </a:lnTo>
                  <a:lnTo>
                    <a:pt x="0" y="66"/>
                  </a:lnTo>
                  <a:lnTo>
                    <a:pt x="2" y="60"/>
                  </a:lnTo>
                  <a:lnTo>
                    <a:pt x="2" y="58"/>
                  </a:lnTo>
                  <a:lnTo>
                    <a:pt x="6" y="48"/>
                  </a:lnTo>
                  <a:lnTo>
                    <a:pt x="6" y="46"/>
                  </a:lnTo>
                  <a:lnTo>
                    <a:pt x="8" y="42"/>
                  </a:lnTo>
                  <a:lnTo>
                    <a:pt x="10" y="40"/>
                  </a:lnTo>
                  <a:lnTo>
                    <a:pt x="14" y="36"/>
                  </a:lnTo>
                  <a:lnTo>
                    <a:pt x="26" y="14"/>
                  </a:lnTo>
                  <a:lnTo>
                    <a:pt x="28" y="12"/>
                  </a:lnTo>
                  <a:lnTo>
                    <a:pt x="36" y="2"/>
                  </a:lnTo>
                  <a:lnTo>
                    <a:pt x="38" y="0"/>
                  </a:lnTo>
                  <a:lnTo>
                    <a:pt x="40" y="0"/>
                  </a:lnTo>
                  <a:lnTo>
                    <a:pt x="40" y="2"/>
                  </a:lnTo>
                  <a:lnTo>
                    <a:pt x="38" y="4"/>
                  </a:lnTo>
                  <a:lnTo>
                    <a:pt x="36" y="6"/>
                  </a:lnTo>
                  <a:lnTo>
                    <a:pt x="34" y="10"/>
                  </a:lnTo>
                  <a:lnTo>
                    <a:pt x="32" y="12"/>
                  </a:lnTo>
                  <a:lnTo>
                    <a:pt x="26" y="20"/>
                  </a:lnTo>
                  <a:lnTo>
                    <a:pt x="24" y="22"/>
                  </a:lnTo>
                  <a:lnTo>
                    <a:pt x="16" y="36"/>
                  </a:lnTo>
                  <a:close/>
                </a:path>
              </a:pathLst>
            </a:custGeom>
            <a:grpFill/>
            <a:ln w="3175" cmpd="sng">
              <a:solidFill>
                <a:srgbClr val="808080"/>
              </a:solidFill>
              <a:round/>
              <a:headEnd/>
              <a:tailEnd/>
            </a:ln>
          </p:spPr>
          <p:txBody>
            <a:bodyPr/>
            <a:lstStyle/>
            <a:p>
              <a:pPr>
                <a:defRPr/>
              </a:pPr>
              <a:endParaRPr lang="en-US" dirty="0"/>
            </a:p>
          </p:txBody>
        </p:sp>
        <p:sp>
          <p:nvSpPr>
            <p:cNvPr id="2200" name="Freeform 1110"/>
            <p:cNvSpPr>
              <a:spLocks/>
            </p:cNvSpPr>
            <p:nvPr/>
          </p:nvSpPr>
          <p:spPr bwMode="auto">
            <a:xfrm>
              <a:off x="2778" y="3406"/>
              <a:ext cx="26" cy="134"/>
            </a:xfrm>
            <a:custGeom>
              <a:avLst/>
              <a:gdLst>
                <a:gd name="T0" fmla="*/ 4 w 26"/>
                <a:gd name="T1" fmla="*/ 60 h 134"/>
                <a:gd name="T2" fmla="*/ 4 w 26"/>
                <a:gd name="T3" fmla="*/ 48 h 134"/>
                <a:gd name="T4" fmla="*/ 2 w 26"/>
                <a:gd name="T5" fmla="*/ 44 h 134"/>
                <a:gd name="T6" fmla="*/ 0 w 26"/>
                <a:gd name="T7" fmla="*/ 22 h 134"/>
                <a:gd name="T8" fmla="*/ 0 w 26"/>
                <a:gd name="T9" fmla="*/ 18 h 134"/>
                <a:gd name="T10" fmla="*/ 0 w 26"/>
                <a:gd name="T11" fmla="*/ 10 h 134"/>
                <a:gd name="T12" fmla="*/ 0 w 26"/>
                <a:gd name="T13" fmla="*/ 8 h 134"/>
                <a:gd name="T14" fmla="*/ 0 w 26"/>
                <a:gd name="T15" fmla="*/ 6 h 134"/>
                <a:gd name="T16" fmla="*/ 2 w 26"/>
                <a:gd name="T17" fmla="*/ 0 h 134"/>
                <a:gd name="T18" fmla="*/ 4 w 26"/>
                <a:gd name="T19" fmla="*/ 2 h 134"/>
                <a:gd name="T20" fmla="*/ 2 w 26"/>
                <a:gd name="T21" fmla="*/ 8 h 134"/>
                <a:gd name="T22" fmla="*/ 2 w 26"/>
                <a:gd name="T23" fmla="*/ 18 h 134"/>
                <a:gd name="T24" fmla="*/ 2 w 26"/>
                <a:gd name="T25" fmla="*/ 22 h 134"/>
                <a:gd name="T26" fmla="*/ 2 w 26"/>
                <a:gd name="T27" fmla="*/ 24 h 134"/>
                <a:gd name="T28" fmla="*/ 6 w 26"/>
                <a:gd name="T29" fmla="*/ 44 h 134"/>
                <a:gd name="T30" fmla="*/ 6 w 26"/>
                <a:gd name="T31" fmla="*/ 50 h 134"/>
                <a:gd name="T32" fmla="*/ 8 w 26"/>
                <a:gd name="T33" fmla="*/ 60 h 134"/>
                <a:gd name="T34" fmla="*/ 12 w 26"/>
                <a:gd name="T35" fmla="*/ 72 h 134"/>
                <a:gd name="T36" fmla="*/ 16 w 26"/>
                <a:gd name="T37" fmla="*/ 80 h 134"/>
                <a:gd name="T38" fmla="*/ 16 w 26"/>
                <a:gd name="T39" fmla="*/ 86 h 134"/>
                <a:gd name="T40" fmla="*/ 18 w 26"/>
                <a:gd name="T41" fmla="*/ 94 h 134"/>
                <a:gd name="T42" fmla="*/ 22 w 26"/>
                <a:gd name="T43" fmla="*/ 104 h 134"/>
                <a:gd name="T44" fmla="*/ 22 w 26"/>
                <a:gd name="T45" fmla="*/ 110 h 134"/>
                <a:gd name="T46" fmla="*/ 24 w 26"/>
                <a:gd name="T47" fmla="*/ 124 h 134"/>
                <a:gd name="T48" fmla="*/ 24 w 26"/>
                <a:gd name="T49" fmla="*/ 130 h 134"/>
                <a:gd name="T50" fmla="*/ 26 w 26"/>
                <a:gd name="T51" fmla="*/ 132 h 134"/>
                <a:gd name="T52" fmla="*/ 24 w 26"/>
                <a:gd name="T53" fmla="*/ 134 h 134"/>
                <a:gd name="T54" fmla="*/ 22 w 26"/>
                <a:gd name="T55" fmla="*/ 132 h 134"/>
                <a:gd name="T56" fmla="*/ 22 w 26"/>
                <a:gd name="T57" fmla="*/ 130 h 134"/>
                <a:gd name="T58" fmla="*/ 22 w 26"/>
                <a:gd name="T59" fmla="*/ 126 h 134"/>
                <a:gd name="T60" fmla="*/ 20 w 26"/>
                <a:gd name="T61" fmla="*/ 116 h 134"/>
                <a:gd name="T62" fmla="*/ 18 w 26"/>
                <a:gd name="T63" fmla="*/ 102 h 134"/>
                <a:gd name="T64" fmla="*/ 14 w 26"/>
                <a:gd name="T65" fmla="*/ 84 h 134"/>
                <a:gd name="T66" fmla="*/ 10 w 26"/>
                <a:gd name="T67" fmla="*/ 74 h 134"/>
                <a:gd name="T68" fmla="*/ 6 w 26"/>
                <a:gd name="T69" fmla="*/ 62 h 134"/>
                <a:gd name="T70" fmla="*/ 4 w 26"/>
                <a:gd name="T71" fmla="*/ 60 h 1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6" h="134">
                  <a:moveTo>
                    <a:pt x="4" y="60"/>
                  </a:moveTo>
                  <a:lnTo>
                    <a:pt x="4" y="48"/>
                  </a:lnTo>
                  <a:lnTo>
                    <a:pt x="2" y="44"/>
                  </a:lnTo>
                  <a:lnTo>
                    <a:pt x="0" y="22"/>
                  </a:lnTo>
                  <a:lnTo>
                    <a:pt x="0" y="18"/>
                  </a:lnTo>
                  <a:lnTo>
                    <a:pt x="0" y="10"/>
                  </a:lnTo>
                  <a:lnTo>
                    <a:pt x="0" y="8"/>
                  </a:lnTo>
                  <a:lnTo>
                    <a:pt x="0" y="6"/>
                  </a:lnTo>
                  <a:lnTo>
                    <a:pt x="2" y="0"/>
                  </a:lnTo>
                  <a:lnTo>
                    <a:pt x="4" y="2"/>
                  </a:lnTo>
                  <a:lnTo>
                    <a:pt x="2" y="8"/>
                  </a:lnTo>
                  <a:lnTo>
                    <a:pt x="2" y="18"/>
                  </a:lnTo>
                  <a:lnTo>
                    <a:pt x="2" y="22"/>
                  </a:lnTo>
                  <a:lnTo>
                    <a:pt x="2" y="24"/>
                  </a:lnTo>
                  <a:lnTo>
                    <a:pt x="6" y="44"/>
                  </a:lnTo>
                  <a:lnTo>
                    <a:pt x="6" y="50"/>
                  </a:lnTo>
                  <a:lnTo>
                    <a:pt x="8" y="60"/>
                  </a:lnTo>
                  <a:lnTo>
                    <a:pt x="12" y="72"/>
                  </a:lnTo>
                  <a:lnTo>
                    <a:pt x="16" y="80"/>
                  </a:lnTo>
                  <a:lnTo>
                    <a:pt x="16" y="86"/>
                  </a:lnTo>
                  <a:lnTo>
                    <a:pt x="18" y="94"/>
                  </a:lnTo>
                  <a:lnTo>
                    <a:pt x="22" y="104"/>
                  </a:lnTo>
                  <a:lnTo>
                    <a:pt x="22" y="110"/>
                  </a:lnTo>
                  <a:lnTo>
                    <a:pt x="24" y="124"/>
                  </a:lnTo>
                  <a:lnTo>
                    <a:pt x="24" y="130"/>
                  </a:lnTo>
                  <a:lnTo>
                    <a:pt x="26" y="132"/>
                  </a:lnTo>
                  <a:lnTo>
                    <a:pt x="24" y="134"/>
                  </a:lnTo>
                  <a:lnTo>
                    <a:pt x="22" y="132"/>
                  </a:lnTo>
                  <a:lnTo>
                    <a:pt x="22" y="130"/>
                  </a:lnTo>
                  <a:lnTo>
                    <a:pt x="22" y="126"/>
                  </a:lnTo>
                  <a:lnTo>
                    <a:pt x="20" y="116"/>
                  </a:lnTo>
                  <a:lnTo>
                    <a:pt x="18" y="102"/>
                  </a:lnTo>
                  <a:lnTo>
                    <a:pt x="14" y="84"/>
                  </a:lnTo>
                  <a:lnTo>
                    <a:pt x="10" y="74"/>
                  </a:lnTo>
                  <a:lnTo>
                    <a:pt x="6" y="62"/>
                  </a:lnTo>
                  <a:lnTo>
                    <a:pt x="4" y="60"/>
                  </a:lnTo>
                  <a:close/>
                </a:path>
              </a:pathLst>
            </a:custGeom>
            <a:grpFill/>
            <a:ln w="3175" cmpd="sng">
              <a:solidFill>
                <a:srgbClr val="808080"/>
              </a:solidFill>
              <a:round/>
              <a:headEnd/>
              <a:tailEnd/>
            </a:ln>
          </p:spPr>
          <p:txBody>
            <a:bodyPr/>
            <a:lstStyle/>
            <a:p>
              <a:pPr>
                <a:defRPr/>
              </a:pPr>
              <a:endParaRPr lang="en-US" dirty="0"/>
            </a:p>
          </p:txBody>
        </p:sp>
      </p:grpSp>
      <p:sp>
        <p:nvSpPr>
          <p:cNvPr id="2098" name="Freeform 1111"/>
          <p:cNvSpPr>
            <a:spLocks/>
          </p:cNvSpPr>
          <p:nvPr/>
        </p:nvSpPr>
        <p:spPr bwMode="auto">
          <a:xfrm>
            <a:off x="9218613" y="2536826"/>
            <a:ext cx="25400" cy="28575"/>
          </a:xfrm>
          <a:custGeom>
            <a:avLst/>
            <a:gdLst>
              <a:gd name="T0" fmla="*/ 2147483647 w 16"/>
              <a:gd name="T1" fmla="*/ 0 h 18"/>
              <a:gd name="T2" fmla="*/ 2147483647 w 16"/>
              <a:gd name="T3" fmla="*/ 0 h 18"/>
              <a:gd name="T4" fmla="*/ 2147483647 w 16"/>
              <a:gd name="T5" fmla="*/ 2147483647 h 18"/>
              <a:gd name="T6" fmla="*/ 2147483647 w 16"/>
              <a:gd name="T7" fmla="*/ 2147483647 h 18"/>
              <a:gd name="T8" fmla="*/ 0 w 16"/>
              <a:gd name="T9" fmla="*/ 2147483647 h 18"/>
              <a:gd name="T10" fmla="*/ 2147483647 w 16"/>
              <a:gd name="T11" fmla="*/ 2147483647 h 18"/>
              <a:gd name="T12" fmla="*/ 2147483647 w 16"/>
              <a:gd name="T13" fmla="*/ 2147483647 h 18"/>
              <a:gd name="T14" fmla="*/ 2147483647 w 16"/>
              <a:gd name="T15" fmla="*/ 2147483647 h 18"/>
              <a:gd name="T16" fmla="*/ 2147483647 w 16"/>
              <a:gd name="T17" fmla="*/ 2147483647 h 18"/>
              <a:gd name="T18" fmla="*/ 2147483647 w 16"/>
              <a:gd name="T19" fmla="*/ 2147483647 h 18"/>
              <a:gd name="T20" fmla="*/ 2147483647 w 16"/>
              <a:gd name="T21" fmla="*/ 2147483647 h 18"/>
              <a:gd name="T22" fmla="*/ 2147483647 w 16"/>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6" h="18">
                <a:moveTo>
                  <a:pt x="14" y="0"/>
                </a:moveTo>
                <a:lnTo>
                  <a:pt x="12" y="0"/>
                </a:lnTo>
                <a:lnTo>
                  <a:pt x="4" y="4"/>
                </a:lnTo>
                <a:lnTo>
                  <a:pt x="2" y="4"/>
                </a:lnTo>
                <a:lnTo>
                  <a:pt x="0" y="16"/>
                </a:lnTo>
                <a:lnTo>
                  <a:pt x="2" y="18"/>
                </a:lnTo>
                <a:lnTo>
                  <a:pt x="4" y="18"/>
                </a:lnTo>
                <a:lnTo>
                  <a:pt x="10" y="14"/>
                </a:lnTo>
                <a:lnTo>
                  <a:pt x="10" y="12"/>
                </a:lnTo>
                <a:lnTo>
                  <a:pt x="12" y="10"/>
                </a:lnTo>
                <a:lnTo>
                  <a:pt x="16" y="4"/>
                </a:lnTo>
                <a:lnTo>
                  <a:pt x="14" y="0"/>
                </a:lnTo>
                <a:close/>
              </a:path>
            </a:pathLst>
          </a:custGeom>
          <a:solidFill>
            <a:srgbClr val="C4E0DD"/>
          </a:solidFill>
          <a:ln w="3175" cmpd="sng">
            <a:solidFill>
              <a:srgbClr val="808080"/>
            </a:solidFill>
            <a:round/>
            <a:headEnd/>
            <a:tailEnd/>
          </a:ln>
        </p:spPr>
        <p:txBody>
          <a:bodyPr/>
          <a:lstStyle/>
          <a:p>
            <a:endParaRPr lang="en-US" dirty="0"/>
          </a:p>
        </p:txBody>
      </p:sp>
      <p:sp>
        <p:nvSpPr>
          <p:cNvPr id="8" name="Freeform 1112"/>
          <p:cNvSpPr>
            <a:spLocks/>
          </p:cNvSpPr>
          <p:nvPr/>
        </p:nvSpPr>
        <p:spPr bwMode="auto">
          <a:xfrm>
            <a:off x="7186613" y="1987550"/>
            <a:ext cx="50800" cy="95250"/>
          </a:xfrm>
          <a:custGeom>
            <a:avLst/>
            <a:gdLst>
              <a:gd name="T0" fmla="*/ 2147483647 w 32"/>
              <a:gd name="T1" fmla="*/ 2147483647 h 60"/>
              <a:gd name="T2" fmla="*/ 2147483647 w 32"/>
              <a:gd name="T3" fmla="*/ 2147483647 h 60"/>
              <a:gd name="T4" fmla="*/ 2147483647 w 32"/>
              <a:gd name="T5" fmla="*/ 2147483647 h 60"/>
              <a:gd name="T6" fmla="*/ 0 w 32"/>
              <a:gd name="T7" fmla="*/ 2147483647 h 60"/>
              <a:gd name="T8" fmla="*/ 0 w 32"/>
              <a:gd name="T9" fmla="*/ 2147483647 h 60"/>
              <a:gd name="T10" fmla="*/ 0 w 32"/>
              <a:gd name="T11" fmla="*/ 2147483647 h 60"/>
              <a:gd name="T12" fmla="*/ 2147483647 w 32"/>
              <a:gd name="T13" fmla="*/ 2147483647 h 60"/>
              <a:gd name="T14" fmla="*/ 2147483647 w 32"/>
              <a:gd name="T15" fmla="*/ 2147483647 h 60"/>
              <a:gd name="T16" fmla="*/ 2147483647 w 32"/>
              <a:gd name="T17" fmla="*/ 2147483647 h 60"/>
              <a:gd name="T18" fmla="*/ 2147483647 w 32"/>
              <a:gd name="T19" fmla="*/ 2147483647 h 60"/>
              <a:gd name="T20" fmla="*/ 2147483647 w 32"/>
              <a:gd name="T21" fmla="*/ 2147483647 h 60"/>
              <a:gd name="T22" fmla="*/ 2147483647 w 32"/>
              <a:gd name="T23" fmla="*/ 2147483647 h 60"/>
              <a:gd name="T24" fmla="*/ 2147483647 w 32"/>
              <a:gd name="T25" fmla="*/ 0 h 60"/>
              <a:gd name="T26" fmla="*/ 2147483647 w 32"/>
              <a:gd name="T27" fmla="*/ 0 h 60"/>
              <a:gd name="T28" fmla="*/ 2147483647 w 32"/>
              <a:gd name="T29" fmla="*/ 2147483647 h 60"/>
              <a:gd name="T30" fmla="*/ 2147483647 w 32"/>
              <a:gd name="T31" fmla="*/ 2147483647 h 60"/>
              <a:gd name="T32" fmla="*/ 2147483647 w 32"/>
              <a:gd name="T33" fmla="*/ 2147483647 h 60"/>
              <a:gd name="T34" fmla="*/ 2147483647 w 32"/>
              <a:gd name="T35" fmla="*/ 2147483647 h 60"/>
              <a:gd name="T36" fmla="*/ 2147483647 w 32"/>
              <a:gd name="T37" fmla="*/ 2147483647 h 60"/>
              <a:gd name="T38" fmla="*/ 2147483647 w 32"/>
              <a:gd name="T39" fmla="*/ 2147483647 h 60"/>
              <a:gd name="T40" fmla="*/ 2147483647 w 32"/>
              <a:gd name="T41" fmla="*/ 2147483647 h 60"/>
              <a:gd name="T42" fmla="*/ 2147483647 w 32"/>
              <a:gd name="T43" fmla="*/ 2147483647 h 60"/>
              <a:gd name="T44" fmla="*/ 2147483647 w 32"/>
              <a:gd name="T45" fmla="*/ 2147483647 h 60"/>
              <a:gd name="T46" fmla="*/ 2147483647 w 32"/>
              <a:gd name="T47" fmla="*/ 2147483647 h 60"/>
              <a:gd name="T48" fmla="*/ 2147483647 w 32"/>
              <a:gd name="T49" fmla="*/ 2147483647 h 60"/>
              <a:gd name="T50" fmla="*/ 2147483647 w 32"/>
              <a:gd name="T51" fmla="*/ 2147483647 h 60"/>
              <a:gd name="T52" fmla="*/ 2147483647 w 32"/>
              <a:gd name="T53" fmla="*/ 2147483647 h 60"/>
              <a:gd name="T54" fmla="*/ 2147483647 w 32"/>
              <a:gd name="T55" fmla="*/ 2147483647 h 60"/>
              <a:gd name="T56" fmla="*/ 2147483647 w 32"/>
              <a:gd name="T57" fmla="*/ 2147483647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 h="60">
                <a:moveTo>
                  <a:pt x="8" y="58"/>
                </a:moveTo>
                <a:lnTo>
                  <a:pt x="2" y="56"/>
                </a:lnTo>
                <a:lnTo>
                  <a:pt x="2" y="54"/>
                </a:lnTo>
                <a:lnTo>
                  <a:pt x="0" y="48"/>
                </a:lnTo>
                <a:lnTo>
                  <a:pt x="0" y="40"/>
                </a:lnTo>
                <a:lnTo>
                  <a:pt x="0" y="38"/>
                </a:lnTo>
                <a:lnTo>
                  <a:pt x="10" y="16"/>
                </a:lnTo>
                <a:lnTo>
                  <a:pt x="14" y="16"/>
                </a:lnTo>
                <a:lnTo>
                  <a:pt x="16" y="16"/>
                </a:lnTo>
                <a:lnTo>
                  <a:pt x="20" y="12"/>
                </a:lnTo>
                <a:lnTo>
                  <a:pt x="22" y="8"/>
                </a:lnTo>
                <a:lnTo>
                  <a:pt x="22" y="6"/>
                </a:lnTo>
                <a:lnTo>
                  <a:pt x="24" y="0"/>
                </a:lnTo>
                <a:lnTo>
                  <a:pt x="32" y="0"/>
                </a:lnTo>
                <a:lnTo>
                  <a:pt x="32" y="2"/>
                </a:lnTo>
                <a:lnTo>
                  <a:pt x="32" y="4"/>
                </a:lnTo>
                <a:lnTo>
                  <a:pt x="32" y="6"/>
                </a:lnTo>
                <a:lnTo>
                  <a:pt x="32" y="8"/>
                </a:lnTo>
                <a:lnTo>
                  <a:pt x="26" y="6"/>
                </a:lnTo>
                <a:lnTo>
                  <a:pt x="24" y="24"/>
                </a:lnTo>
                <a:lnTo>
                  <a:pt x="22" y="26"/>
                </a:lnTo>
                <a:lnTo>
                  <a:pt x="18" y="38"/>
                </a:lnTo>
                <a:lnTo>
                  <a:pt x="18" y="40"/>
                </a:lnTo>
                <a:lnTo>
                  <a:pt x="18" y="42"/>
                </a:lnTo>
                <a:lnTo>
                  <a:pt x="18" y="44"/>
                </a:lnTo>
                <a:lnTo>
                  <a:pt x="16" y="48"/>
                </a:lnTo>
                <a:lnTo>
                  <a:pt x="10" y="58"/>
                </a:lnTo>
                <a:lnTo>
                  <a:pt x="10" y="60"/>
                </a:lnTo>
                <a:lnTo>
                  <a:pt x="8" y="58"/>
                </a:lnTo>
                <a:close/>
              </a:path>
            </a:pathLst>
          </a:custGeom>
          <a:solidFill>
            <a:srgbClr val="E8C5CE"/>
          </a:solidFill>
          <a:ln w="3175" cmpd="sng">
            <a:solidFill>
              <a:srgbClr val="808080"/>
            </a:solidFill>
            <a:round/>
            <a:headEnd/>
            <a:tailEnd/>
          </a:ln>
        </p:spPr>
        <p:txBody>
          <a:bodyPr/>
          <a:lstStyle/>
          <a:p>
            <a:endParaRPr lang="en-US" dirty="0"/>
          </a:p>
        </p:txBody>
      </p:sp>
      <p:sp>
        <p:nvSpPr>
          <p:cNvPr id="2100" name="Freeform 1113"/>
          <p:cNvSpPr>
            <a:spLocks/>
          </p:cNvSpPr>
          <p:nvPr/>
        </p:nvSpPr>
        <p:spPr bwMode="auto">
          <a:xfrm>
            <a:off x="5815013" y="1279526"/>
            <a:ext cx="1022350" cy="1101725"/>
          </a:xfrm>
          <a:custGeom>
            <a:avLst/>
            <a:gdLst>
              <a:gd name="T0" fmla="*/ 2147483647 w 644"/>
              <a:gd name="T1" fmla="*/ 2147483647 h 694"/>
              <a:gd name="T2" fmla="*/ 2147483647 w 644"/>
              <a:gd name="T3" fmla="*/ 2147483647 h 694"/>
              <a:gd name="T4" fmla="*/ 2147483647 w 644"/>
              <a:gd name="T5" fmla="*/ 2147483647 h 694"/>
              <a:gd name="T6" fmla="*/ 2147483647 w 644"/>
              <a:gd name="T7" fmla="*/ 2147483647 h 694"/>
              <a:gd name="T8" fmla="*/ 2147483647 w 644"/>
              <a:gd name="T9" fmla="*/ 2147483647 h 694"/>
              <a:gd name="T10" fmla="*/ 2147483647 w 644"/>
              <a:gd name="T11" fmla="*/ 2147483647 h 694"/>
              <a:gd name="T12" fmla="*/ 2147483647 w 644"/>
              <a:gd name="T13" fmla="*/ 2147483647 h 694"/>
              <a:gd name="T14" fmla="*/ 2147483647 w 644"/>
              <a:gd name="T15" fmla="*/ 2147483647 h 694"/>
              <a:gd name="T16" fmla="*/ 2147483647 w 644"/>
              <a:gd name="T17" fmla="*/ 2147483647 h 694"/>
              <a:gd name="T18" fmla="*/ 2147483647 w 644"/>
              <a:gd name="T19" fmla="*/ 2147483647 h 694"/>
              <a:gd name="T20" fmla="*/ 2147483647 w 644"/>
              <a:gd name="T21" fmla="*/ 2147483647 h 694"/>
              <a:gd name="T22" fmla="*/ 2147483647 w 644"/>
              <a:gd name="T23" fmla="*/ 2147483647 h 694"/>
              <a:gd name="T24" fmla="*/ 2147483647 w 644"/>
              <a:gd name="T25" fmla="*/ 2147483647 h 694"/>
              <a:gd name="T26" fmla="*/ 2147483647 w 644"/>
              <a:gd name="T27" fmla="*/ 2147483647 h 694"/>
              <a:gd name="T28" fmla="*/ 2147483647 w 644"/>
              <a:gd name="T29" fmla="*/ 2147483647 h 694"/>
              <a:gd name="T30" fmla="*/ 2147483647 w 644"/>
              <a:gd name="T31" fmla="*/ 2147483647 h 694"/>
              <a:gd name="T32" fmla="*/ 2147483647 w 644"/>
              <a:gd name="T33" fmla="*/ 2147483647 h 694"/>
              <a:gd name="T34" fmla="*/ 2147483647 w 644"/>
              <a:gd name="T35" fmla="*/ 2147483647 h 694"/>
              <a:gd name="T36" fmla="*/ 2147483647 w 644"/>
              <a:gd name="T37" fmla="*/ 2147483647 h 694"/>
              <a:gd name="T38" fmla="*/ 2147483647 w 644"/>
              <a:gd name="T39" fmla="*/ 2147483647 h 694"/>
              <a:gd name="T40" fmla="*/ 2147483647 w 644"/>
              <a:gd name="T41" fmla="*/ 2147483647 h 694"/>
              <a:gd name="T42" fmla="*/ 2147483647 w 644"/>
              <a:gd name="T43" fmla="*/ 2147483647 h 694"/>
              <a:gd name="T44" fmla="*/ 2147483647 w 644"/>
              <a:gd name="T45" fmla="*/ 2147483647 h 694"/>
              <a:gd name="T46" fmla="*/ 2147483647 w 644"/>
              <a:gd name="T47" fmla="*/ 2147483647 h 694"/>
              <a:gd name="T48" fmla="*/ 2147483647 w 644"/>
              <a:gd name="T49" fmla="*/ 2147483647 h 694"/>
              <a:gd name="T50" fmla="*/ 2147483647 w 644"/>
              <a:gd name="T51" fmla="*/ 2147483647 h 694"/>
              <a:gd name="T52" fmla="*/ 2147483647 w 644"/>
              <a:gd name="T53" fmla="*/ 2147483647 h 694"/>
              <a:gd name="T54" fmla="*/ 2147483647 w 644"/>
              <a:gd name="T55" fmla="*/ 2147483647 h 694"/>
              <a:gd name="T56" fmla="*/ 2147483647 w 644"/>
              <a:gd name="T57" fmla="*/ 2147483647 h 694"/>
              <a:gd name="T58" fmla="*/ 2147483647 w 644"/>
              <a:gd name="T59" fmla="*/ 2147483647 h 694"/>
              <a:gd name="T60" fmla="*/ 2147483647 w 644"/>
              <a:gd name="T61" fmla="*/ 2147483647 h 694"/>
              <a:gd name="T62" fmla="*/ 2147483647 w 644"/>
              <a:gd name="T63" fmla="*/ 2147483647 h 694"/>
              <a:gd name="T64" fmla="*/ 2147483647 w 644"/>
              <a:gd name="T65" fmla="*/ 2147483647 h 694"/>
              <a:gd name="T66" fmla="*/ 2147483647 w 644"/>
              <a:gd name="T67" fmla="*/ 2147483647 h 694"/>
              <a:gd name="T68" fmla="*/ 2147483647 w 644"/>
              <a:gd name="T69" fmla="*/ 2147483647 h 694"/>
              <a:gd name="T70" fmla="*/ 2147483647 w 644"/>
              <a:gd name="T71" fmla="*/ 2147483647 h 694"/>
              <a:gd name="T72" fmla="*/ 2147483647 w 644"/>
              <a:gd name="T73" fmla="*/ 2147483647 h 694"/>
              <a:gd name="T74" fmla="*/ 2147483647 w 644"/>
              <a:gd name="T75" fmla="*/ 2147483647 h 694"/>
              <a:gd name="T76" fmla="*/ 2147483647 w 644"/>
              <a:gd name="T77" fmla="*/ 2147483647 h 694"/>
              <a:gd name="T78" fmla="*/ 2147483647 w 644"/>
              <a:gd name="T79" fmla="*/ 2147483647 h 694"/>
              <a:gd name="T80" fmla="*/ 2147483647 w 644"/>
              <a:gd name="T81" fmla="*/ 2147483647 h 694"/>
              <a:gd name="T82" fmla="*/ 0 w 644"/>
              <a:gd name="T83" fmla="*/ 2147483647 h 694"/>
              <a:gd name="T84" fmla="*/ 2147483647 w 644"/>
              <a:gd name="T85" fmla="*/ 2147483647 h 694"/>
              <a:gd name="T86" fmla="*/ 2147483647 w 644"/>
              <a:gd name="T87" fmla="*/ 2147483647 h 694"/>
              <a:gd name="T88" fmla="*/ 2147483647 w 644"/>
              <a:gd name="T89" fmla="*/ 2147483647 h 694"/>
              <a:gd name="T90" fmla="*/ 2147483647 w 644"/>
              <a:gd name="T91" fmla="*/ 2147483647 h 694"/>
              <a:gd name="T92" fmla="*/ 2147483647 w 644"/>
              <a:gd name="T93" fmla="*/ 2147483647 h 694"/>
              <a:gd name="T94" fmla="*/ 2147483647 w 644"/>
              <a:gd name="T95" fmla="*/ 2147483647 h 694"/>
              <a:gd name="T96" fmla="*/ 2147483647 w 644"/>
              <a:gd name="T97" fmla="*/ 2147483647 h 694"/>
              <a:gd name="T98" fmla="*/ 2147483647 w 644"/>
              <a:gd name="T99" fmla="*/ 2147483647 h 694"/>
              <a:gd name="T100" fmla="*/ 2147483647 w 644"/>
              <a:gd name="T101" fmla="*/ 2147483647 h 694"/>
              <a:gd name="T102" fmla="*/ 2147483647 w 644"/>
              <a:gd name="T103" fmla="*/ 2147483647 h 694"/>
              <a:gd name="T104" fmla="*/ 2147483647 w 644"/>
              <a:gd name="T105" fmla="*/ 2147483647 h 694"/>
              <a:gd name="T106" fmla="*/ 2147483647 w 644"/>
              <a:gd name="T107" fmla="*/ 2147483647 h 694"/>
              <a:gd name="T108" fmla="*/ 2147483647 w 644"/>
              <a:gd name="T109" fmla="*/ 2147483647 h 694"/>
              <a:gd name="T110" fmla="*/ 2147483647 w 644"/>
              <a:gd name="T111" fmla="*/ 2147483647 h 694"/>
              <a:gd name="T112" fmla="*/ 2147483647 w 644"/>
              <a:gd name="T113" fmla="*/ 2147483647 h 694"/>
              <a:gd name="T114" fmla="*/ 2147483647 w 644"/>
              <a:gd name="T115" fmla="*/ 2147483647 h 694"/>
              <a:gd name="T116" fmla="*/ 2147483647 w 644"/>
              <a:gd name="T117" fmla="*/ 2147483647 h 694"/>
              <a:gd name="T118" fmla="*/ 2147483647 w 644"/>
              <a:gd name="T119" fmla="*/ 2147483647 h 694"/>
              <a:gd name="T120" fmla="*/ 2147483647 w 644"/>
              <a:gd name="T121" fmla="*/ 2147483647 h 694"/>
              <a:gd name="T122" fmla="*/ 2147483647 w 644"/>
              <a:gd name="T123" fmla="*/ 2147483647 h 694"/>
              <a:gd name="T124" fmla="*/ 2147483647 w 644"/>
              <a:gd name="T125" fmla="*/ 2147483647 h 69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4" h="694">
                <a:moveTo>
                  <a:pt x="528" y="654"/>
                </a:moveTo>
                <a:lnTo>
                  <a:pt x="530" y="650"/>
                </a:lnTo>
                <a:lnTo>
                  <a:pt x="528" y="646"/>
                </a:lnTo>
                <a:lnTo>
                  <a:pt x="526" y="644"/>
                </a:lnTo>
                <a:lnTo>
                  <a:pt x="522" y="634"/>
                </a:lnTo>
                <a:lnTo>
                  <a:pt x="518" y="632"/>
                </a:lnTo>
                <a:lnTo>
                  <a:pt x="516" y="628"/>
                </a:lnTo>
                <a:lnTo>
                  <a:pt x="512" y="626"/>
                </a:lnTo>
                <a:lnTo>
                  <a:pt x="504" y="620"/>
                </a:lnTo>
                <a:lnTo>
                  <a:pt x="500" y="622"/>
                </a:lnTo>
                <a:lnTo>
                  <a:pt x="498" y="620"/>
                </a:lnTo>
                <a:lnTo>
                  <a:pt x="496" y="620"/>
                </a:lnTo>
                <a:lnTo>
                  <a:pt x="492" y="618"/>
                </a:lnTo>
                <a:lnTo>
                  <a:pt x="490" y="616"/>
                </a:lnTo>
                <a:lnTo>
                  <a:pt x="478" y="608"/>
                </a:lnTo>
                <a:lnTo>
                  <a:pt x="474" y="604"/>
                </a:lnTo>
                <a:lnTo>
                  <a:pt x="474" y="602"/>
                </a:lnTo>
                <a:lnTo>
                  <a:pt x="470" y="598"/>
                </a:lnTo>
                <a:lnTo>
                  <a:pt x="468" y="594"/>
                </a:lnTo>
                <a:lnTo>
                  <a:pt x="466" y="590"/>
                </a:lnTo>
                <a:lnTo>
                  <a:pt x="464" y="588"/>
                </a:lnTo>
                <a:lnTo>
                  <a:pt x="462" y="586"/>
                </a:lnTo>
                <a:lnTo>
                  <a:pt x="458" y="584"/>
                </a:lnTo>
                <a:lnTo>
                  <a:pt x="456" y="582"/>
                </a:lnTo>
                <a:lnTo>
                  <a:pt x="450" y="578"/>
                </a:lnTo>
                <a:lnTo>
                  <a:pt x="446" y="578"/>
                </a:lnTo>
                <a:lnTo>
                  <a:pt x="442" y="576"/>
                </a:lnTo>
                <a:lnTo>
                  <a:pt x="438" y="576"/>
                </a:lnTo>
                <a:lnTo>
                  <a:pt x="436" y="574"/>
                </a:lnTo>
                <a:lnTo>
                  <a:pt x="432" y="570"/>
                </a:lnTo>
                <a:lnTo>
                  <a:pt x="430" y="566"/>
                </a:lnTo>
                <a:lnTo>
                  <a:pt x="428" y="564"/>
                </a:lnTo>
                <a:lnTo>
                  <a:pt x="426" y="562"/>
                </a:lnTo>
                <a:lnTo>
                  <a:pt x="420" y="562"/>
                </a:lnTo>
                <a:lnTo>
                  <a:pt x="416" y="562"/>
                </a:lnTo>
                <a:lnTo>
                  <a:pt x="414" y="560"/>
                </a:lnTo>
                <a:lnTo>
                  <a:pt x="410" y="560"/>
                </a:lnTo>
                <a:lnTo>
                  <a:pt x="406" y="560"/>
                </a:lnTo>
                <a:lnTo>
                  <a:pt x="402" y="556"/>
                </a:lnTo>
                <a:lnTo>
                  <a:pt x="386" y="542"/>
                </a:lnTo>
                <a:lnTo>
                  <a:pt x="386" y="538"/>
                </a:lnTo>
                <a:lnTo>
                  <a:pt x="388" y="534"/>
                </a:lnTo>
                <a:lnTo>
                  <a:pt x="388" y="520"/>
                </a:lnTo>
                <a:lnTo>
                  <a:pt x="386" y="510"/>
                </a:lnTo>
                <a:lnTo>
                  <a:pt x="386" y="490"/>
                </a:lnTo>
                <a:lnTo>
                  <a:pt x="388" y="478"/>
                </a:lnTo>
                <a:lnTo>
                  <a:pt x="392" y="474"/>
                </a:lnTo>
                <a:lnTo>
                  <a:pt x="394" y="464"/>
                </a:lnTo>
                <a:lnTo>
                  <a:pt x="394" y="460"/>
                </a:lnTo>
                <a:lnTo>
                  <a:pt x="388" y="448"/>
                </a:lnTo>
                <a:lnTo>
                  <a:pt x="384" y="446"/>
                </a:lnTo>
                <a:lnTo>
                  <a:pt x="382" y="446"/>
                </a:lnTo>
                <a:lnTo>
                  <a:pt x="378" y="446"/>
                </a:lnTo>
                <a:lnTo>
                  <a:pt x="376" y="446"/>
                </a:lnTo>
                <a:lnTo>
                  <a:pt x="374" y="446"/>
                </a:lnTo>
                <a:lnTo>
                  <a:pt x="374" y="442"/>
                </a:lnTo>
                <a:lnTo>
                  <a:pt x="374" y="440"/>
                </a:lnTo>
                <a:lnTo>
                  <a:pt x="374" y="436"/>
                </a:lnTo>
                <a:lnTo>
                  <a:pt x="374" y="434"/>
                </a:lnTo>
                <a:lnTo>
                  <a:pt x="374" y="430"/>
                </a:lnTo>
                <a:lnTo>
                  <a:pt x="386" y="408"/>
                </a:lnTo>
                <a:lnTo>
                  <a:pt x="390" y="404"/>
                </a:lnTo>
                <a:lnTo>
                  <a:pt x="392" y="404"/>
                </a:lnTo>
                <a:lnTo>
                  <a:pt x="396" y="402"/>
                </a:lnTo>
                <a:lnTo>
                  <a:pt x="402" y="400"/>
                </a:lnTo>
                <a:lnTo>
                  <a:pt x="418" y="390"/>
                </a:lnTo>
                <a:lnTo>
                  <a:pt x="424" y="382"/>
                </a:lnTo>
                <a:lnTo>
                  <a:pt x="424" y="374"/>
                </a:lnTo>
                <a:lnTo>
                  <a:pt x="424" y="362"/>
                </a:lnTo>
                <a:lnTo>
                  <a:pt x="424" y="354"/>
                </a:lnTo>
                <a:lnTo>
                  <a:pt x="422" y="340"/>
                </a:lnTo>
                <a:lnTo>
                  <a:pt x="422" y="318"/>
                </a:lnTo>
                <a:lnTo>
                  <a:pt x="422" y="314"/>
                </a:lnTo>
                <a:lnTo>
                  <a:pt x="434" y="304"/>
                </a:lnTo>
                <a:lnTo>
                  <a:pt x="436" y="302"/>
                </a:lnTo>
                <a:lnTo>
                  <a:pt x="438" y="300"/>
                </a:lnTo>
                <a:lnTo>
                  <a:pt x="440" y="296"/>
                </a:lnTo>
                <a:lnTo>
                  <a:pt x="442" y="296"/>
                </a:lnTo>
                <a:lnTo>
                  <a:pt x="442" y="294"/>
                </a:lnTo>
                <a:lnTo>
                  <a:pt x="448" y="290"/>
                </a:lnTo>
                <a:lnTo>
                  <a:pt x="462" y="280"/>
                </a:lnTo>
                <a:lnTo>
                  <a:pt x="472" y="272"/>
                </a:lnTo>
                <a:lnTo>
                  <a:pt x="498" y="248"/>
                </a:lnTo>
                <a:lnTo>
                  <a:pt x="504" y="240"/>
                </a:lnTo>
                <a:lnTo>
                  <a:pt x="506" y="236"/>
                </a:lnTo>
                <a:lnTo>
                  <a:pt x="510" y="230"/>
                </a:lnTo>
                <a:lnTo>
                  <a:pt x="514" y="226"/>
                </a:lnTo>
                <a:lnTo>
                  <a:pt x="518" y="222"/>
                </a:lnTo>
                <a:lnTo>
                  <a:pt x="522" y="216"/>
                </a:lnTo>
                <a:lnTo>
                  <a:pt x="542" y="200"/>
                </a:lnTo>
                <a:lnTo>
                  <a:pt x="544" y="198"/>
                </a:lnTo>
                <a:lnTo>
                  <a:pt x="548" y="196"/>
                </a:lnTo>
                <a:lnTo>
                  <a:pt x="556" y="190"/>
                </a:lnTo>
                <a:lnTo>
                  <a:pt x="566" y="184"/>
                </a:lnTo>
                <a:lnTo>
                  <a:pt x="570" y="184"/>
                </a:lnTo>
                <a:lnTo>
                  <a:pt x="584" y="178"/>
                </a:lnTo>
                <a:lnTo>
                  <a:pt x="590" y="176"/>
                </a:lnTo>
                <a:lnTo>
                  <a:pt x="592" y="176"/>
                </a:lnTo>
                <a:lnTo>
                  <a:pt x="606" y="168"/>
                </a:lnTo>
                <a:lnTo>
                  <a:pt x="622" y="160"/>
                </a:lnTo>
                <a:lnTo>
                  <a:pt x="628" y="158"/>
                </a:lnTo>
                <a:lnTo>
                  <a:pt x="642" y="148"/>
                </a:lnTo>
                <a:lnTo>
                  <a:pt x="644" y="146"/>
                </a:lnTo>
                <a:lnTo>
                  <a:pt x="640" y="144"/>
                </a:lnTo>
                <a:lnTo>
                  <a:pt x="628" y="144"/>
                </a:lnTo>
                <a:lnTo>
                  <a:pt x="622" y="146"/>
                </a:lnTo>
                <a:lnTo>
                  <a:pt x="620" y="148"/>
                </a:lnTo>
                <a:lnTo>
                  <a:pt x="616" y="148"/>
                </a:lnTo>
                <a:lnTo>
                  <a:pt x="608" y="144"/>
                </a:lnTo>
                <a:lnTo>
                  <a:pt x="604" y="140"/>
                </a:lnTo>
                <a:lnTo>
                  <a:pt x="602" y="136"/>
                </a:lnTo>
                <a:lnTo>
                  <a:pt x="594" y="134"/>
                </a:lnTo>
                <a:lnTo>
                  <a:pt x="584" y="136"/>
                </a:lnTo>
                <a:lnTo>
                  <a:pt x="544" y="140"/>
                </a:lnTo>
                <a:lnTo>
                  <a:pt x="542" y="140"/>
                </a:lnTo>
                <a:lnTo>
                  <a:pt x="536" y="128"/>
                </a:lnTo>
                <a:lnTo>
                  <a:pt x="536" y="126"/>
                </a:lnTo>
                <a:lnTo>
                  <a:pt x="534" y="124"/>
                </a:lnTo>
                <a:lnTo>
                  <a:pt x="530" y="124"/>
                </a:lnTo>
                <a:lnTo>
                  <a:pt x="528" y="126"/>
                </a:lnTo>
                <a:lnTo>
                  <a:pt x="524" y="128"/>
                </a:lnTo>
                <a:lnTo>
                  <a:pt x="512" y="136"/>
                </a:lnTo>
                <a:lnTo>
                  <a:pt x="510" y="136"/>
                </a:lnTo>
                <a:lnTo>
                  <a:pt x="506" y="140"/>
                </a:lnTo>
                <a:lnTo>
                  <a:pt x="502" y="144"/>
                </a:lnTo>
                <a:lnTo>
                  <a:pt x="500" y="146"/>
                </a:lnTo>
                <a:lnTo>
                  <a:pt x="496" y="146"/>
                </a:lnTo>
                <a:lnTo>
                  <a:pt x="494" y="146"/>
                </a:lnTo>
                <a:lnTo>
                  <a:pt x="490" y="148"/>
                </a:lnTo>
                <a:lnTo>
                  <a:pt x="488" y="150"/>
                </a:lnTo>
                <a:lnTo>
                  <a:pt x="484" y="148"/>
                </a:lnTo>
                <a:lnTo>
                  <a:pt x="474" y="144"/>
                </a:lnTo>
                <a:lnTo>
                  <a:pt x="468" y="144"/>
                </a:lnTo>
                <a:lnTo>
                  <a:pt x="464" y="138"/>
                </a:lnTo>
                <a:lnTo>
                  <a:pt x="460" y="134"/>
                </a:lnTo>
                <a:lnTo>
                  <a:pt x="456" y="132"/>
                </a:lnTo>
                <a:lnTo>
                  <a:pt x="450" y="132"/>
                </a:lnTo>
                <a:lnTo>
                  <a:pt x="442" y="130"/>
                </a:lnTo>
                <a:lnTo>
                  <a:pt x="440" y="128"/>
                </a:lnTo>
                <a:lnTo>
                  <a:pt x="438" y="126"/>
                </a:lnTo>
                <a:lnTo>
                  <a:pt x="438" y="124"/>
                </a:lnTo>
                <a:lnTo>
                  <a:pt x="436" y="120"/>
                </a:lnTo>
                <a:lnTo>
                  <a:pt x="434" y="116"/>
                </a:lnTo>
                <a:lnTo>
                  <a:pt x="426" y="114"/>
                </a:lnTo>
                <a:lnTo>
                  <a:pt x="424" y="116"/>
                </a:lnTo>
                <a:lnTo>
                  <a:pt x="416" y="116"/>
                </a:lnTo>
                <a:lnTo>
                  <a:pt x="414" y="118"/>
                </a:lnTo>
                <a:lnTo>
                  <a:pt x="412" y="122"/>
                </a:lnTo>
                <a:lnTo>
                  <a:pt x="414" y="126"/>
                </a:lnTo>
                <a:lnTo>
                  <a:pt x="414" y="128"/>
                </a:lnTo>
                <a:lnTo>
                  <a:pt x="410" y="130"/>
                </a:lnTo>
                <a:lnTo>
                  <a:pt x="408" y="130"/>
                </a:lnTo>
                <a:lnTo>
                  <a:pt x="402" y="122"/>
                </a:lnTo>
                <a:lnTo>
                  <a:pt x="398" y="112"/>
                </a:lnTo>
                <a:lnTo>
                  <a:pt x="388" y="106"/>
                </a:lnTo>
                <a:lnTo>
                  <a:pt x="378" y="102"/>
                </a:lnTo>
                <a:lnTo>
                  <a:pt x="376" y="96"/>
                </a:lnTo>
                <a:lnTo>
                  <a:pt x="356" y="86"/>
                </a:lnTo>
                <a:lnTo>
                  <a:pt x="332" y="84"/>
                </a:lnTo>
                <a:lnTo>
                  <a:pt x="326" y="86"/>
                </a:lnTo>
                <a:lnTo>
                  <a:pt x="318" y="90"/>
                </a:lnTo>
                <a:lnTo>
                  <a:pt x="314" y="92"/>
                </a:lnTo>
                <a:lnTo>
                  <a:pt x="314" y="96"/>
                </a:lnTo>
                <a:lnTo>
                  <a:pt x="310" y="98"/>
                </a:lnTo>
                <a:lnTo>
                  <a:pt x="298" y="100"/>
                </a:lnTo>
                <a:lnTo>
                  <a:pt x="292" y="102"/>
                </a:lnTo>
                <a:lnTo>
                  <a:pt x="288" y="100"/>
                </a:lnTo>
                <a:lnTo>
                  <a:pt x="286" y="98"/>
                </a:lnTo>
                <a:lnTo>
                  <a:pt x="284" y="92"/>
                </a:lnTo>
                <a:lnTo>
                  <a:pt x="282" y="90"/>
                </a:lnTo>
                <a:lnTo>
                  <a:pt x="280" y="88"/>
                </a:lnTo>
                <a:lnTo>
                  <a:pt x="278" y="88"/>
                </a:lnTo>
                <a:lnTo>
                  <a:pt x="264" y="86"/>
                </a:lnTo>
                <a:lnTo>
                  <a:pt x="258" y="86"/>
                </a:lnTo>
                <a:lnTo>
                  <a:pt x="256" y="86"/>
                </a:lnTo>
                <a:lnTo>
                  <a:pt x="248" y="84"/>
                </a:lnTo>
                <a:lnTo>
                  <a:pt x="246" y="80"/>
                </a:lnTo>
                <a:lnTo>
                  <a:pt x="244" y="78"/>
                </a:lnTo>
                <a:lnTo>
                  <a:pt x="236" y="78"/>
                </a:lnTo>
                <a:lnTo>
                  <a:pt x="232" y="80"/>
                </a:lnTo>
                <a:lnTo>
                  <a:pt x="230" y="80"/>
                </a:lnTo>
                <a:lnTo>
                  <a:pt x="226" y="80"/>
                </a:lnTo>
                <a:lnTo>
                  <a:pt x="224" y="80"/>
                </a:lnTo>
                <a:lnTo>
                  <a:pt x="218" y="78"/>
                </a:lnTo>
                <a:lnTo>
                  <a:pt x="214" y="76"/>
                </a:lnTo>
                <a:lnTo>
                  <a:pt x="210" y="72"/>
                </a:lnTo>
                <a:lnTo>
                  <a:pt x="208" y="68"/>
                </a:lnTo>
                <a:lnTo>
                  <a:pt x="208" y="62"/>
                </a:lnTo>
                <a:lnTo>
                  <a:pt x="210" y="56"/>
                </a:lnTo>
                <a:lnTo>
                  <a:pt x="208" y="52"/>
                </a:lnTo>
                <a:lnTo>
                  <a:pt x="208" y="48"/>
                </a:lnTo>
                <a:lnTo>
                  <a:pt x="206" y="46"/>
                </a:lnTo>
                <a:lnTo>
                  <a:pt x="206" y="40"/>
                </a:lnTo>
                <a:lnTo>
                  <a:pt x="204" y="36"/>
                </a:lnTo>
                <a:lnTo>
                  <a:pt x="202" y="26"/>
                </a:lnTo>
                <a:lnTo>
                  <a:pt x="200" y="22"/>
                </a:lnTo>
                <a:lnTo>
                  <a:pt x="198" y="8"/>
                </a:lnTo>
                <a:lnTo>
                  <a:pt x="190" y="2"/>
                </a:lnTo>
                <a:lnTo>
                  <a:pt x="186" y="2"/>
                </a:lnTo>
                <a:lnTo>
                  <a:pt x="184" y="2"/>
                </a:lnTo>
                <a:lnTo>
                  <a:pt x="182" y="2"/>
                </a:lnTo>
                <a:lnTo>
                  <a:pt x="178" y="2"/>
                </a:lnTo>
                <a:lnTo>
                  <a:pt x="174" y="2"/>
                </a:lnTo>
                <a:lnTo>
                  <a:pt x="172" y="0"/>
                </a:lnTo>
                <a:lnTo>
                  <a:pt x="172" y="2"/>
                </a:lnTo>
                <a:lnTo>
                  <a:pt x="172" y="6"/>
                </a:lnTo>
                <a:lnTo>
                  <a:pt x="172" y="24"/>
                </a:lnTo>
                <a:lnTo>
                  <a:pt x="172" y="46"/>
                </a:lnTo>
                <a:lnTo>
                  <a:pt x="162" y="46"/>
                </a:lnTo>
                <a:lnTo>
                  <a:pt x="0" y="44"/>
                </a:lnTo>
                <a:lnTo>
                  <a:pt x="0" y="52"/>
                </a:lnTo>
                <a:lnTo>
                  <a:pt x="4" y="68"/>
                </a:lnTo>
                <a:lnTo>
                  <a:pt x="10" y="86"/>
                </a:lnTo>
                <a:lnTo>
                  <a:pt x="8" y="92"/>
                </a:lnTo>
                <a:lnTo>
                  <a:pt x="6" y="96"/>
                </a:lnTo>
                <a:lnTo>
                  <a:pt x="4" y="98"/>
                </a:lnTo>
                <a:lnTo>
                  <a:pt x="6" y="106"/>
                </a:lnTo>
                <a:lnTo>
                  <a:pt x="6" y="114"/>
                </a:lnTo>
                <a:lnTo>
                  <a:pt x="6" y="126"/>
                </a:lnTo>
                <a:lnTo>
                  <a:pt x="6" y="136"/>
                </a:lnTo>
                <a:lnTo>
                  <a:pt x="6" y="144"/>
                </a:lnTo>
                <a:lnTo>
                  <a:pt x="10" y="156"/>
                </a:lnTo>
                <a:lnTo>
                  <a:pt x="14" y="178"/>
                </a:lnTo>
                <a:lnTo>
                  <a:pt x="18" y="184"/>
                </a:lnTo>
                <a:lnTo>
                  <a:pt x="22" y="192"/>
                </a:lnTo>
                <a:lnTo>
                  <a:pt x="24" y="200"/>
                </a:lnTo>
                <a:lnTo>
                  <a:pt x="28" y="212"/>
                </a:lnTo>
                <a:lnTo>
                  <a:pt x="30" y="236"/>
                </a:lnTo>
                <a:lnTo>
                  <a:pt x="28" y="258"/>
                </a:lnTo>
                <a:lnTo>
                  <a:pt x="30" y="282"/>
                </a:lnTo>
                <a:lnTo>
                  <a:pt x="34" y="294"/>
                </a:lnTo>
                <a:lnTo>
                  <a:pt x="34" y="296"/>
                </a:lnTo>
                <a:lnTo>
                  <a:pt x="32" y="306"/>
                </a:lnTo>
                <a:lnTo>
                  <a:pt x="32" y="322"/>
                </a:lnTo>
                <a:lnTo>
                  <a:pt x="36" y="342"/>
                </a:lnTo>
                <a:lnTo>
                  <a:pt x="38" y="346"/>
                </a:lnTo>
                <a:lnTo>
                  <a:pt x="40" y="350"/>
                </a:lnTo>
                <a:lnTo>
                  <a:pt x="44" y="356"/>
                </a:lnTo>
                <a:lnTo>
                  <a:pt x="46" y="358"/>
                </a:lnTo>
                <a:lnTo>
                  <a:pt x="48" y="360"/>
                </a:lnTo>
                <a:lnTo>
                  <a:pt x="50" y="362"/>
                </a:lnTo>
                <a:lnTo>
                  <a:pt x="52" y="380"/>
                </a:lnTo>
                <a:lnTo>
                  <a:pt x="54" y="390"/>
                </a:lnTo>
                <a:lnTo>
                  <a:pt x="52" y="392"/>
                </a:lnTo>
                <a:lnTo>
                  <a:pt x="50" y="396"/>
                </a:lnTo>
                <a:lnTo>
                  <a:pt x="52" y="406"/>
                </a:lnTo>
                <a:lnTo>
                  <a:pt x="52" y="416"/>
                </a:lnTo>
                <a:lnTo>
                  <a:pt x="44" y="428"/>
                </a:lnTo>
                <a:lnTo>
                  <a:pt x="42" y="432"/>
                </a:lnTo>
                <a:lnTo>
                  <a:pt x="38" y="432"/>
                </a:lnTo>
                <a:lnTo>
                  <a:pt x="34" y="434"/>
                </a:lnTo>
                <a:lnTo>
                  <a:pt x="28" y="440"/>
                </a:lnTo>
                <a:lnTo>
                  <a:pt x="26" y="444"/>
                </a:lnTo>
                <a:lnTo>
                  <a:pt x="26" y="446"/>
                </a:lnTo>
                <a:lnTo>
                  <a:pt x="38" y="466"/>
                </a:lnTo>
                <a:lnTo>
                  <a:pt x="42" y="470"/>
                </a:lnTo>
                <a:lnTo>
                  <a:pt x="44" y="470"/>
                </a:lnTo>
                <a:lnTo>
                  <a:pt x="46" y="470"/>
                </a:lnTo>
                <a:lnTo>
                  <a:pt x="50" y="470"/>
                </a:lnTo>
                <a:lnTo>
                  <a:pt x="54" y="472"/>
                </a:lnTo>
                <a:lnTo>
                  <a:pt x="56" y="476"/>
                </a:lnTo>
                <a:lnTo>
                  <a:pt x="62" y="482"/>
                </a:lnTo>
                <a:lnTo>
                  <a:pt x="62" y="488"/>
                </a:lnTo>
                <a:lnTo>
                  <a:pt x="62" y="502"/>
                </a:lnTo>
                <a:lnTo>
                  <a:pt x="60" y="574"/>
                </a:lnTo>
                <a:lnTo>
                  <a:pt x="60" y="642"/>
                </a:lnTo>
                <a:lnTo>
                  <a:pt x="60" y="682"/>
                </a:lnTo>
                <a:lnTo>
                  <a:pt x="60" y="688"/>
                </a:lnTo>
                <a:lnTo>
                  <a:pt x="60" y="694"/>
                </a:lnTo>
                <a:lnTo>
                  <a:pt x="64" y="694"/>
                </a:lnTo>
                <a:lnTo>
                  <a:pt x="72" y="694"/>
                </a:lnTo>
                <a:lnTo>
                  <a:pt x="78" y="694"/>
                </a:lnTo>
                <a:lnTo>
                  <a:pt x="84" y="694"/>
                </a:lnTo>
                <a:lnTo>
                  <a:pt x="90" y="694"/>
                </a:lnTo>
                <a:lnTo>
                  <a:pt x="96" y="694"/>
                </a:lnTo>
                <a:lnTo>
                  <a:pt x="124" y="694"/>
                </a:lnTo>
                <a:lnTo>
                  <a:pt x="128" y="694"/>
                </a:lnTo>
                <a:lnTo>
                  <a:pt x="144" y="694"/>
                </a:lnTo>
                <a:lnTo>
                  <a:pt x="150" y="694"/>
                </a:lnTo>
                <a:lnTo>
                  <a:pt x="158" y="694"/>
                </a:lnTo>
                <a:lnTo>
                  <a:pt x="162" y="692"/>
                </a:lnTo>
                <a:lnTo>
                  <a:pt x="172" y="692"/>
                </a:lnTo>
                <a:lnTo>
                  <a:pt x="186" y="692"/>
                </a:lnTo>
                <a:lnTo>
                  <a:pt x="188" y="692"/>
                </a:lnTo>
                <a:lnTo>
                  <a:pt x="194" y="692"/>
                </a:lnTo>
                <a:lnTo>
                  <a:pt x="210" y="692"/>
                </a:lnTo>
                <a:lnTo>
                  <a:pt x="214" y="692"/>
                </a:lnTo>
                <a:lnTo>
                  <a:pt x="216" y="692"/>
                </a:lnTo>
                <a:lnTo>
                  <a:pt x="226" y="692"/>
                </a:lnTo>
                <a:lnTo>
                  <a:pt x="240" y="692"/>
                </a:lnTo>
                <a:lnTo>
                  <a:pt x="248" y="692"/>
                </a:lnTo>
                <a:lnTo>
                  <a:pt x="262" y="692"/>
                </a:lnTo>
                <a:lnTo>
                  <a:pt x="266" y="692"/>
                </a:lnTo>
                <a:lnTo>
                  <a:pt x="276" y="692"/>
                </a:lnTo>
                <a:lnTo>
                  <a:pt x="280" y="692"/>
                </a:lnTo>
                <a:lnTo>
                  <a:pt x="284" y="690"/>
                </a:lnTo>
                <a:lnTo>
                  <a:pt x="288" y="690"/>
                </a:lnTo>
                <a:lnTo>
                  <a:pt x="294" y="690"/>
                </a:lnTo>
                <a:lnTo>
                  <a:pt x="300" y="690"/>
                </a:lnTo>
                <a:lnTo>
                  <a:pt x="306" y="690"/>
                </a:lnTo>
                <a:lnTo>
                  <a:pt x="310" y="690"/>
                </a:lnTo>
                <a:lnTo>
                  <a:pt x="316" y="690"/>
                </a:lnTo>
                <a:lnTo>
                  <a:pt x="322" y="690"/>
                </a:lnTo>
                <a:lnTo>
                  <a:pt x="328" y="690"/>
                </a:lnTo>
                <a:lnTo>
                  <a:pt x="342" y="690"/>
                </a:lnTo>
                <a:lnTo>
                  <a:pt x="348" y="690"/>
                </a:lnTo>
                <a:lnTo>
                  <a:pt x="356" y="688"/>
                </a:lnTo>
                <a:lnTo>
                  <a:pt x="364" y="688"/>
                </a:lnTo>
                <a:lnTo>
                  <a:pt x="384" y="688"/>
                </a:lnTo>
                <a:lnTo>
                  <a:pt x="398" y="688"/>
                </a:lnTo>
                <a:lnTo>
                  <a:pt x="416" y="688"/>
                </a:lnTo>
                <a:lnTo>
                  <a:pt x="438" y="686"/>
                </a:lnTo>
                <a:lnTo>
                  <a:pt x="512" y="684"/>
                </a:lnTo>
                <a:lnTo>
                  <a:pt x="522" y="682"/>
                </a:lnTo>
                <a:lnTo>
                  <a:pt x="530" y="682"/>
                </a:lnTo>
                <a:lnTo>
                  <a:pt x="534" y="682"/>
                </a:lnTo>
                <a:lnTo>
                  <a:pt x="532" y="676"/>
                </a:lnTo>
                <a:lnTo>
                  <a:pt x="528" y="654"/>
                </a:lnTo>
                <a:close/>
              </a:path>
            </a:pathLst>
          </a:custGeom>
          <a:solidFill>
            <a:srgbClr val="CEEAB0"/>
          </a:solidFill>
          <a:ln w="3175" cmpd="sng">
            <a:solidFill>
              <a:srgbClr val="808080"/>
            </a:solidFill>
            <a:round/>
            <a:headEnd/>
            <a:tailEnd/>
          </a:ln>
        </p:spPr>
        <p:txBody>
          <a:bodyPr/>
          <a:lstStyle/>
          <a:p>
            <a:endParaRPr lang="en-US" dirty="0"/>
          </a:p>
        </p:txBody>
      </p:sp>
      <p:sp>
        <p:nvSpPr>
          <p:cNvPr id="2101" name="Freeform 1114"/>
          <p:cNvSpPr>
            <a:spLocks/>
          </p:cNvSpPr>
          <p:nvPr/>
        </p:nvSpPr>
        <p:spPr bwMode="auto">
          <a:xfrm>
            <a:off x="7205663" y="2606675"/>
            <a:ext cx="495300" cy="781050"/>
          </a:xfrm>
          <a:custGeom>
            <a:avLst/>
            <a:gdLst>
              <a:gd name="T0" fmla="*/ 2147483647 w 312"/>
              <a:gd name="T1" fmla="*/ 2147483647 h 492"/>
              <a:gd name="T2" fmla="*/ 2147483647 w 312"/>
              <a:gd name="T3" fmla="*/ 2147483647 h 492"/>
              <a:gd name="T4" fmla="*/ 2147483647 w 312"/>
              <a:gd name="T5" fmla="*/ 2147483647 h 492"/>
              <a:gd name="T6" fmla="*/ 2147483647 w 312"/>
              <a:gd name="T7" fmla="*/ 2147483647 h 492"/>
              <a:gd name="T8" fmla="*/ 2147483647 w 312"/>
              <a:gd name="T9" fmla="*/ 2147483647 h 492"/>
              <a:gd name="T10" fmla="*/ 2147483647 w 312"/>
              <a:gd name="T11" fmla="*/ 2147483647 h 492"/>
              <a:gd name="T12" fmla="*/ 2147483647 w 312"/>
              <a:gd name="T13" fmla="*/ 2147483647 h 492"/>
              <a:gd name="T14" fmla="*/ 2147483647 w 312"/>
              <a:gd name="T15" fmla="*/ 2147483647 h 492"/>
              <a:gd name="T16" fmla="*/ 2147483647 w 312"/>
              <a:gd name="T17" fmla="*/ 2147483647 h 492"/>
              <a:gd name="T18" fmla="*/ 2147483647 w 312"/>
              <a:gd name="T19" fmla="*/ 2147483647 h 492"/>
              <a:gd name="T20" fmla="*/ 2147483647 w 312"/>
              <a:gd name="T21" fmla="*/ 2147483647 h 492"/>
              <a:gd name="T22" fmla="*/ 2147483647 w 312"/>
              <a:gd name="T23" fmla="*/ 2147483647 h 492"/>
              <a:gd name="T24" fmla="*/ 2147483647 w 312"/>
              <a:gd name="T25" fmla="*/ 2147483647 h 492"/>
              <a:gd name="T26" fmla="*/ 2147483647 w 312"/>
              <a:gd name="T27" fmla="*/ 2147483647 h 492"/>
              <a:gd name="T28" fmla="*/ 2147483647 w 312"/>
              <a:gd name="T29" fmla="*/ 2147483647 h 492"/>
              <a:gd name="T30" fmla="*/ 2147483647 w 312"/>
              <a:gd name="T31" fmla="*/ 2147483647 h 492"/>
              <a:gd name="T32" fmla="*/ 2147483647 w 312"/>
              <a:gd name="T33" fmla="*/ 2147483647 h 492"/>
              <a:gd name="T34" fmla="*/ 2147483647 w 312"/>
              <a:gd name="T35" fmla="*/ 2147483647 h 492"/>
              <a:gd name="T36" fmla="*/ 2147483647 w 312"/>
              <a:gd name="T37" fmla="*/ 2147483647 h 492"/>
              <a:gd name="T38" fmla="*/ 2147483647 w 312"/>
              <a:gd name="T39" fmla="*/ 2147483647 h 492"/>
              <a:gd name="T40" fmla="*/ 2147483647 w 312"/>
              <a:gd name="T41" fmla="*/ 2147483647 h 492"/>
              <a:gd name="T42" fmla="*/ 2147483647 w 312"/>
              <a:gd name="T43" fmla="*/ 2147483647 h 492"/>
              <a:gd name="T44" fmla="*/ 2147483647 w 312"/>
              <a:gd name="T45" fmla="*/ 2147483647 h 492"/>
              <a:gd name="T46" fmla="*/ 2147483647 w 312"/>
              <a:gd name="T47" fmla="*/ 2147483647 h 492"/>
              <a:gd name="T48" fmla="*/ 2147483647 w 312"/>
              <a:gd name="T49" fmla="*/ 2147483647 h 492"/>
              <a:gd name="T50" fmla="*/ 2147483647 w 312"/>
              <a:gd name="T51" fmla="*/ 2147483647 h 492"/>
              <a:gd name="T52" fmla="*/ 2147483647 w 312"/>
              <a:gd name="T53" fmla="*/ 2147483647 h 492"/>
              <a:gd name="T54" fmla="*/ 2147483647 w 312"/>
              <a:gd name="T55" fmla="*/ 2147483647 h 492"/>
              <a:gd name="T56" fmla="*/ 2147483647 w 312"/>
              <a:gd name="T57" fmla="*/ 2147483647 h 492"/>
              <a:gd name="T58" fmla="*/ 2147483647 w 312"/>
              <a:gd name="T59" fmla="*/ 2147483647 h 492"/>
              <a:gd name="T60" fmla="*/ 2147483647 w 312"/>
              <a:gd name="T61" fmla="*/ 2147483647 h 492"/>
              <a:gd name="T62" fmla="*/ 2147483647 w 312"/>
              <a:gd name="T63" fmla="*/ 2147483647 h 492"/>
              <a:gd name="T64" fmla="*/ 2147483647 w 312"/>
              <a:gd name="T65" fmla="*/ 2147483647 h 492"/>
              <a:gd name="T66" fmla="*/ 2147483647 w 312"/>
              <a:gd name="T67" fmla="*/ 2147483647 h 492"/>
              <a:gd name="T68" fmla="*/ 2147483647 w 312"/>
              <a:gd name="T69" fmla="*/ 2147483647 h 492"/>
              <a:gd name="T70" fmla="*/ 2147483647 w 312"/>
              <a:gd name="T71" fmla="*/ 2147483647 h 492"/>
              <a:gd name="T72" fmla="*/ 2147483647 w 312"/>
              <a:gd name="T73" fmla="*/ 2147483647 h 492"/>
              <a:gd name="T74" fmla="*/ 2147483647 w 312"/>
              <a:gd name="T75" fmla="*/ 2147483647 h 492"/>
              <a:gd name="T76" fmla="*/ 2147483647 w 312"/>
              <a:gd name="T77" fmla="*/ 2147483647 h 492"/>
              <a:gd name="T78" fmla="*/ 2147483647 w 312"/>
              <a:gd name="T79" fmla="*/ 2147483647 h 492"/>
              <a:gd name="T80" fmla="*/ 2147483647 w 312"/>
              <a:gd name="T81" fmla="*/ 2147483647 h 492"/>
              <a:gd name="T82" fmla="*/ 2147483647 w 312"/>
              <a:gd name="T83" fmla="*/ 2147483647 h 492"/>
              <a:gd name="T84" fmla="*/ 2147483647 w 312"/>
              <a:gd name="T85" fmla="*/ 2147483647 h 492"/>
              <a:gd name="T86" fmla="*/ 2147483647 w 312"/>
              <a:gd name="T87" fmla="*/ 2147483647 h 492"/>
              <a:gd name="T88" fmla="*/ 2147483647 w 312"/>
              <a:gd name="T89" fmla="*/ 2147483647 h 492"/>
              <a:gd name="T90" fmla="*/ 2147483647 w 312"/>
              <a:gd name="T91" fmla="*/ 2147483647 h 492"/>
              <a:gd name="T92" fmla="*/ 2147483647 w 312"/>
              <a:gd name="T93" fmla="*/ 2147483647 h 492"/>
              <a:gd name="T94" fmla="*/ 2147483647 w 312"/>
              <a:gd name="T95" fmla="*/ 2147483647 h 492"/>
              <a:gd name="T96" fmla="*/ 2147483647 w 312"/>
              <a:gd name="T97" fmla="*/ 2147483647 h 492"/>
              <a:gd name="T98" fmla="*/ 2147483647 w 312"/>
              <a:gd name="T99" fmla="*/ 2147483647 h 492"/>
              <a:gd name="T100" fmla="*/ 2147483647 w 312"/>
              <a:gd name="T101" fmla="*/ 2147483647 h 492"/>
              <a:gd name="T102" fmla="*/ 2147483647 w 312"/>
              <a:gd name="T103" fmla="*/ 2147483647 h 492"/>
              <a:gd name="T104" fmla="*/ 2147483647 w 312"/>
              <a:gd name="T105" fmla="*/ 2147483647 h 492"/>
              <a:gd name="T106" fmla="*/ 2147483647 w 312"/>
              <a:gd name="T107" fmla="*/ 2147483647 h 492"/>
              <a:gd name="T108" fmla="*/ 2147483647 w 312"/>
              <a:gd name="T109" fmla="*/ 2147483647 h 492"/>
              <a:gd name="T110" fmla="*/ 2147483647 w 312"/>
              <a:gd name="T111" fmla="*/ 0 h 4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2" h="492">
                <a:moveTo>
                  <a:pt x="262" y="0"/>
                </a:moveTo>
                <a:lnTo>
                  <a:pt x="254" y="2"/>
                </a:lnTo>
                <a:lnTo>
                  <a:pt x="242" y="2"/>
                </a:lnTo>
                <a:lnTo>
                  <a:pt x="218" y="6"/>
                </a:lnTo>
                <a:lnTo>
                  <a:pt x="212" y="6"/>
                </a:lnTo>
                <a:lnTo>
                  <a:pt x="206" y="6"/>
                </a:lnTo>
                <a:lnTo>
                  <a:pt x="200" y="8"/>
                </a:lnTo>
                <a:lnTo>
                  <a:pt x="192" y="8"/>
                </a:lnTo>
                <a:lnTo>
                  <a:pt x="162" y="12"/>
                </a:lnTo>
                <a:lnTo>
                  <a:pt x="150" y="12"/>
                </a:lnTo>
                <a:lnTo>
                  <a:pt x="146" y="14"/>
                </a:lnTo>
                <a:lnTo>
                  <a:pt x="140" y="14"/>
                </a:lnTo>
                <a:lnTo>
                  <a:pt x="136" y="14"/>
                </a:lnTo>
                <a:lnTo>
                  <a:pt x="128" y="14"/>
                </a:lnTo>
                <a:lnTo>
                  <a:pt x="124" y="14"/>
                </a:lnTo>
                <a:lnTo>
                  <a:pt x="120" y="16"/>
                </a:lnTo>
                <a:lnTo>
                  <a:pt x="106" y="16"/>
                </a:lnTo>
                <a:lnTo>
                  <a:pt x="94" y="18"/>
                </a:lnTo>
                <a:lnTo>
                  <a:pt x="76" y="20"/>
                </a:lnTo>
                <a:lnTo>
                  <a:pt x="64" y="28"/>
                </a:lnTo>
                <a:lnTo>
                  <a:pt x="58" y="32"/>
                </a:lnTo>
                <a:lnTo>
                  <a:pt x="50" y="36"/>
                </a:lnTo>
                <a:lnTo>
                  <a:pt x="46" y="38"/>
                </a:lnTo>
                <a:lnTo>
                  <a:pt x="42" y="38"/>
                </a:lnTo>
                <a:lnTo>
                  <a:pt x="38" y="40"/>
                </a:lnTo>
                <a:lnTo>
                  <a:pt x="34" y="40"/>
                </a:lnTo>
                <a:lnTo>
                  <a:pt x="28" y="38"/>
                </a:lnTo>
                <a:lnTo>
                  <a:pt x="26" y="38"/>
                </a:lnTo>
                <a:lnTo>
                  <a:pt x="24" y="38"/>
                </a:lnTo>
                <a:lnTo>
                  <a:pt x="14" y="32"/>
                </a:lnTo>
                <a:lnTo>
                  <a:pt x="14" y="30"/>
                </a:lnTo>
                <a:lnTo>
                  <a:pt x="18" y="74"/>
                </a:lnTo>
                <a:lnTo>
                  <a:pt x="20" y="92"/>
                </a:lnTo>
                <a:lnTo>
                  <a:pt x="20" y="98"/>
                </a:lnTo>
                <a:lnTo>
                  <a:pt x="30" y="198"/>
                </a:lnTo>
                <a:lnTo>
                  <a:pt x="34" y="232"/>
                </a:lnTo>
                <a:lnTo>
                  <a:pt x="36" y="262"/>
                </a:lnTo>
                <a:lnTo>
                  <a:pt x="40" y="302"/>
                </a:lnTo>
                <a:lnTo>
                  <a:pt x="40" y="304"/>
                </a:lnTo>
                <a:lnTo>
                  <a:pt x="36" y="308"/>
                </a:lnTo>
                <a:lnTo>
                  <a:pt x="32" y="310"/>
                </a:lnTo>
                <a:lnTo>
                  <a:pt x="30" y="330"/>
                </a:lnTo>
                <a:lnTo>
                  <a:pt x="30" y="334"/>
                </a:lnTo>
                <a:lnTo>
                  <a:pt x="34" y="338"/>
                </a:lnTo>
                <a:lnTo>
                  <a:pt x="38" y="340"/>
                </a:lnTo>
                <a:lnTo>
                  <a:pt x="44" y="352"/>
                </a:lnTo>
                <a:lnTo>
                  <a:pt x="50" y="376"/>
                </a:lnTo>
                <a:lnTo>
                  <a:pt x="48" y="382"/>
                </a:lnTo>
                <a:lnTo>
                  <a:pt x="46" y="384"/>
                </a:lnTo>
                <a:lnTo>
                  <a:pt x="42" y="384"/>
                </a:lnTo>
                <a:lnTo>
                  <a:pt x="40" y="388"/>
                </a:lnTo>
                <a:lnTo>
                  <a:pt x="36" y="398"/>
                </a:lnTo>
                <a:lnTo>
                  <a:pt x="28" y="420"/>
                </a:lnTo>
                <a:lnTo>
                  <a:pt x="22" y="432"/>
                </a:lnTo>
                <a:lnTo>
                  <a:pt x="16" y="432"/>
                </a:lnTo>
                <a:lnTo>
                  <a:pt x="14" y="432"/>
                </a:lnTo>
                <a:lnTo>
                  <a:pt x="10" y="440"/>
                </a:lnTo>
                <a:lnTo>
                  <a:pt x="10" y="444"/>
                </a:lnTo>
                <a:lnTo>
                  <a:pt x="14" y="446"/>
                </a:lnTo>
                <a:lnTo>
                  <a:pt x="12" y="450"/>
                </a:lnTo>
                <a:lnTo>
                  <a:pt x="8" y="456"/>
                </a:lnTo>
                <a:lnTo>
                  <a:pt x="12" y="456"/>
                </a:lnTo>
                <a:lnTo>
                  <a:pt x="6" y="462"/>
                </a:lnTo>
                <a:lnTo>
                  <a:pt x="8" y="470"/>
                </a:lnTo>
                <a:lnTo>
                  <a:pt x="8" y="478"/>
                </a:lnTo>
                <a:lnTo>
                  <a:pt x="4" y="480"/>
                </a:lnTo>
                <a:lnTo>
                  <a:pt x="0" y="480"/>
                </a:lnTo>
                <a:lnTo>
                  <a:pt x="4" y="488"/>
                </a:lnTo>
                <a:lnTo>
                  <a:pt x="8" y="490"/>
                </a:lnTo>
                <a:lnTo>
                  <a:pt x="10" y="488"/>
                </a:lnTo>
                <a:lnTo>
                  <a:pt x="14" y="490"/>
                </a:lnTo>
                <a:lnTo>
                  <a:pt x="18" y="492"/>
                </a:lnTo>
                <a:lnTo>
                  <a:pt x="22" y="486"/>
                </a:lnTo>
                <a:lnTo>
                  <a:pt x="28" y="478"/>
                </a:lnTo>
                <a:lnTo>
                  <a:pt x="36" y="478"/>
                </a:lnTo>
                <a:lnTo>
                  <a:pt x="44" y="482"/>
                </a:lnTo>
                <a:lnTo>
                  <a:pt x="46" y="484"/>
                </a:lnTo>
                <a:lnTo>
                  <a:pt x="48" y="482"/>
                </a:lnTo>
                <a:lnTo>
                  <a:pt x="52" y="480"/>
                </a:lnTo>
                <a:lnTo>
                  <a:pt x="56" y="474"/>
                </a:lnTo>
                <a:lnTo>
                  <a:pt x="64" y="468"/>
                </a:lnTo>
                <a:lnTo>
                  <a:pt x="66" y="468"/>
                </a:lnTo>
                <a:lnTo>
                  <a:pt x="70" y="468"/>
                </a:lnTo>
                <a:lnTo>
                  <a:pt x="90" y="478"/>
                </a:lnTo>
                <a:lnTo>
                  <a:pt x="96" y="480"/>
                </a:lnTo>
                <a:lnTo>
                  <a:pt x="98" y="484"/>
                </a:lnTo>
                <a:lnTo>
                  <a:pt x="100" y="482"/>
                </a:lnTo>
                <a:lnTo>
                  <a:pt x="102" y="482"/>
                </a:lnTo>
                <a:lnTo>
                  <a:pt x="104" y="480"/>
                </a:lnTo>
                <a:lnTo>
                  <a:pt x="104" y="476"/>
                </a:lnTo>
                <a:lnTo>
                  <a:pt x="104" y="472"/>
                </a:lnTo>
                <a:lnTo>
                  <a:pt x="106" y="468"/>
                </a:lnTo>
                <a:lnTo>
                  <a:pt x="108" y="468"/>
                </a:lnTo>
                <a:lnTo>
                  <a:pt x="124" y="458"/>
                </a:lnTo>
                <a:lnTo>
                  <a:pt x="126" y="458"/>
                </a:lnTo>
                <a:lnTo>
                  <a:pt x="128" y="460"/>
                </a:lnTo>
                <a:lnTo>
                  <a:pt x="132" y="464"/>
                </a:lnTo>
                <a:lnTo>
                  <a:pt x="146" y="472"/>
                </a:lnTo>
                <a:lnTo>
                  <a:pt x="148" y="470"/>
                </a:lnTo>
                <a:lnTo>
                  <a:pt x="156" y="460"/>
                </a:lnTo>
                <a:lnTo>
                  <a:pt x="156" y="456"/>
                </a:lnTo>
                <a:lnTo>
                  <a:pt x="154" y="450"/>
                </a:lnTo>
                <a:lnTo>
                  <a:pt x="156" y="448"/>
                </a:lnTo>
                <a:lnTo>
                  <a:pt x="162" y="444"/>
                </a:lnTo>
                <a:lnTo>
                  <a:pt x="166" y="440"/>
                </a:lnTo>
                <a:lnTo>
                  <a:pt x="168" y="432"/>
                </a:lnTo>
                <a:lnTo>
                  <a:pt x="166" y="430"/>
                </a:lnTo>
                <a:lnTo>
                  <a:pt x="168" y="430"/>
                </a:lnTo>
                <a:lnTo>
                  <a:pt x="176" y="434"/>
                </a:lnTo>
                <a:lnTo>
                  <a:pt x="178" y="438"/>
                </a:lnTo>
                <a:lnTo>
                  <a:pt x="176" y="442"/>
                </a:lnTo>
                <a:lnTo>
                  <a:pt x="180" y="444"/>
                </a:lnTo>
                <a:lnTo>
                  <a:pt x="186" y="446"/>
                </a:lnTo>
                <a:lnTo>
                  <a:pt x="202" y="452"/>
                </a:lnTo>
                <a:lnTo>
                  <a:pt x="212" y="446"/>
                </a:lnTo>
                <a:lnTo>
                  <a:pt x="212" y="442"/>
                </a:lnTo>
                <a:lnTo>
                  <a:pt x="214" y="438"/>
                </a:lnTo>
                <a:lnTo>
                  <a:pt x="214" y="432"/>
                </a:lnTo>
                <a:lnTo>
                  <a:pt x="212" y="428"/>
                </a:lnTo>
                <a:lnTo>
                  <a:pt x="214" y="426"/>
                </a:lnTo>
                <a:lnTo>
                  <a:pt x="218" y="414"/>
                </a:lnTo>
                <a:lnTo>
                  <a:pt x="222" y="414"/>
                </a:lnTo>
                <a:lnTo>
                  <a:pt x="226" y="414"/>
                </a:lnTo>
                <a:lnTo>
                  <a:pt x="230" y="414"/>
                </a:lnTo>
                <a:lnTo>
                  <a:pt x="232" y="410"/>
                </a:lnTo>
                <a:lnTo>
                  <a:pt x="234" y="408"/>
                </a:lnTo>
                <a:lnTo>
                  <a:pt x="236" y="402"/>
                </a:lnTo>
                <a:lnTo>
                  <a:pt x="236" y="400"/>
                </a:lnTo>
                <a:lnTo>
                  <a:pt x="236" y="396"/>
                </a:lnTo>
                <a:lnTo>
                  <a:pt x="238" y="392"/>
                </a:lnTo>
                <a:lnTo>
                  <a:pt x="242" y="390"/>
                </a:lnTo>
                <a:lnTo>
                  <a:pt x="244" y="390"/>
                </a:lnTo>
                <a:lnTo>
                  <a:pt x="246" y="388"/>
                </a:lnTo>
                <a:lnTo>
                  <a:pt x="254" y="380"/>
                </a:lnTo>
                <a:lnTo>
                  <a:pt x="256" y="378"/>
                </a:lnTo>
                <a:lnTo>
                  <a:pt x="252" y="366"/>
                </a:lnTo>
                <a:lnTo>
                  <a:pt x="250" y="362"/>
                </a:lnTo>
                <a:lnTo>
                  <a:pt x="250" y="360"/>
                </a:lnTo>
                <a:lnTo>
                  <a:pt x="252" y="358"/>
                </a:lnTo>
                <a:lnTo>
                  <a:pt x="264" y="354"/>
                </a:lnTo>
                <a:lnTo>
                  <a:pt x="266" y="354"/>
                </a:lnTo>
                <a:lnTo>
                  <a:pt x="272" y="358"/>
                </a:lnTo>
                <a:lnTo>
                  <a:pt x="276" y="360"/>
                </a:lnTo>
                <a:lnTo>
                  <a:pt x="278" y="358"/>
                </a:lnTo>
                <a:lnTo>
                  <a:pt x="282" y="354"/>
                </a:lnTo>
                <a:lnTo>
                  <a:pt x="288" y="350"/>
                </a:lnTo>
                <a:lnTo>
                  <a:pt x="294" y="346"/>
                </a:lnTo>
                <a:lnTo>
                  <a:pt x="302" y="344"/>
                </a:lnTo>
                <a:lnTo>
                  <a:pt x="306" y="344"/>
                </a:lnTo>
                <a:lnTo>
                  <a:pt x="310" y="340"/>
                </a:lnTo>
                <a:lnTo>
                  <a:pt x="312" y="334"/>
                </a:lnTo>
                <a:lnTo>
                  <a:pt x="306" y="322"/>
                </a:lnTo>
                <a:lnTo>
                  <a:pt x="302" y="318"/>
                </a:lnTo>
                <a:lnTo>
                  <a:pt x="300" y="316"/>
                </a:lnTo>
                <a:lnTo>
                  <a:pt x="298" y="314"/>
                </a:lnTo>
                <a:lnTo>
                  <a:pt x="304" y="308"/>
                </a:lnTo>
                <a:lnTo>
                  <a:pt x="302" y="296"/>
                </a:lnTo>
                <a:lnTo>
                  <a:pt x="296" y="246"/>
                </a:lnTo>
                <a:lnTo>
                  <a:pt x="278" y="96"/>
                </a:lnTo>
                <a:lnTo>
                  <a:pt x="278" y="88"/>
                </a:lnTo>
                <a:lnTo>
                  <a:pt x="274" y="66"/>
                </a:lnTo>
                <a:lnTo>
                  <a:pt x="274" y="62"/>
                </a:lnTo>
                <a:lnTo>
                  <a:pt x="274" y="58"/>
                </a:lnTo>
                <a:lnTo>
                  <a:pt x="274" y="56"/>
                </a:lnTo>
                <a:lnTo>
                  <a:pt x="272" y="40"/>
                </a:lnTo>
                <a:lnTo>
                  <a:pt x="266" y="8"/>
                </a:lnTo>
                <a:lnTo>
                  <a:pt x="266" y="6"/>
                </a:lnTo>
                <a:lnTo>
                  <a:pt x="266" y="0"/>
                </a:lnTo>
                <a:lnTo>
                  <a:pt x="262" y="0"/>
                </a:lnTo>
                <a:close/>
              </a:path>
            </a:pathLst>
          </a:custGeom>
          <a:solidFill>
            <a:srgbClr val="CEEAB0"/>
          </a:solidFill>
          <a:ln w="3175" cmpd="sng">
            <a:solidFill>
              <a:srgbClr val="808080"/>
            </a:solidFill>
            <a:round/>
            <a:headEnd/>
            <a:tailEnd/>
          </a:ln>
        </p:spPr>
        <p:txBody>
          <a:bodyPr/>
          <a:lstStyle/>
          <a:p>
            <a:endParaRPr lang="en-US" dirty="0"/>
          </a:p>
        </p:txBody>
      </p:sp>
      <p:sp>
        <p:nvSpPr>
          <p:cNvPr id="2102" name="Freeform 1115"/>
          <p:cNvSpPr>
            <a:spLocks/>
          </p:cNvSpPr>
          <p:nvPr/>
        </p:nvSpPr>
        <p:spPr bwMode="auto">
          <a:xfrm>
            <a:off x="6653214" y="2514600"/>
            <a:ext cx="631825" cy="1035050"/>
          </a:xfrm>
          <a:custGeom>
            <a:avLst/>
            <a:gdLst>
              <a:gd name="T0" fmla="*/ 2147483647 w 398"/>
              <a:gd name="T1" fmla="*/ 2147483647 h 652"/>
              <a:gd name="T2" fmla="*/ 2147483647 w 398"/>
              <a:gd name="T3" fmla="*/ 2147483647 h 652"/>
              <a:gd name="T4" fmla="*/ 2147483647 w 398"/>
              <a:gd name="T5" fmla="*/ 2147483647 h 652"/>
              <a:gd name="T6" fmla="*/ 2147483647 w 398"/>
              <a:gd name="T7" fmla="*/ 2147483647 h 652"/>
              <a:gd name="T8" fmla="*/ 2147483647 w 398"/>
              <a:gd name="T9" fmla="*/ 2147483647 h 652"/>
              <a:gd name="T10" fmla="*/ 2147483647 w 398"/>
              <a:gd name="T11" fmla="*/ 2147483647 h 652"/>
              <a:gd name="T12" fmla="*/ 2147483647 w 398"/>
              <a:gd name="T13" fmla="*/ 2147483647 h 652"/>
              <a:gd name="T14" fmla="*/ 2147483647 w 398"/>
              <a:gd name="T15" fmla="*/ 2147483647 h 652"/>
              <a:gd name="T16" fmla="*/ 2147483647 w 398"/>
              <a:gd name="T17" fmla="*/ 2147483647 h 652"/>
              <a:gd name="T18" fmla="*/ 2147483647 w 398"/>
              <a:gd name="T19" fmla="*/ 2147483647 h 652"/>
              <a:gd name="T20" fmla="*/ 2147483647 w 398"/>
              <a:gd name="T21" fmla="*/ 2147483647 h 652"/>
              <a:gd name="T22" fmla="*/ 2147483647 w 398"/>
              <a:gd name="T23" fmla="*/ 2147483647 h 652"/>
              <a:gd name="T24" fmla="*/ 2147483647 w 398"/>
              <a:gd name="T25" fmla="*/ 2147483647 h 652"/>
              <a:gd name="T26" fmla="*/ 2147483647 w 398"/>
              <a:gd name="T27" fmla="*/ 2147483647 h 652"/>
              <a:gd name="T28" fmla="*/ 2147483647 w 398"/>
              <a:gd name="T29" fmla="*/ 2147483647 h 652"/>
              <a:gd name="T30" fmla="*/ 2147483647 w 398"/>
              <a:gd name="T31" fmla="*/ 2147483647 h 652"/>
              <a:gd name="T32" fmla="*/ 2147483647 w 398"/>
              <a:gd name="T33" fmla="*/ 2147483647 h 652"/>
              <a:gd name="T34" fmla="*/ 2147483647 w 398"/>
              <a:gd name="T35" fmla="*/ 2147483647 h 652"/>
              <a:gd name="T36" fmla="*/ 2147483647 w 398"/>
              <a:gd name="T37" fmla="*/ 2147483647 h 652"/>
              <a:gd name="T38" fmla="*/ 2147483647 w 398"/>
              <a:gd name="T39" fmla="*/ 2147483647 h 652"/>
              <a:gd name="T40" fmla="*/ 2147483647 w 398"/>
              <a:gd name="T41" fmla="*/ 2147483647 h 652"/>
              <a:gd name="T42" fmla="*/ 2147483647 w 398"/>
              <a:gd name="T43" fmla="*/ 2147483647 h 652"/>
              <a:gd name="T44" fmla="*/ 2147483647 w 398"/>
              <a:gd name="T45" fmla="*/ 2147483647 h 652"/>
              <a:gd name="T46" fmla="*/ 2147483647 w 398"/>
              <a:gd name="T47" fmla="*/ 2147483647 h 652"/>
              <a:gd name="T48" fmla="*/ 2147483647 w 398"/>
              <a:gd name="T49" fmla="*/ 2147483647 h 652"/>
              <a:gd name="T50" fmla="*/ 2147483647 w 398"/>
              <a:gd name="T51" fmla="*/ 2147483647 h 652"/>
              <a:gd name="T52" fmla="*/ 2147483647 w 398"/>
              <a:gd name="T53" fmla="*/ 2147483647 h 652"/>
              <a:gd name="T54" fmla="*/ 2147483647 w 398"/>
              <a:gd name="T55" fmla="*/ 2147483647 h 652"/>
              <a:gd name="T56" fmla="*/ 2147483647 w 398"/>
              <a:gd name="T57" fmla="*/ 2147483647 h 652"/>
              <a:gd name="T58" fmla="*/ 2147483647 w 398"/>
              <a:gd name="T59" fmla="*/ 2147483647 h 652"/>
              <a:gd name="T60" fmla="*/ 2147483647 w 398"/>
              <a:gd name="T61" fmla="*/ 2147483647 h 652"/>
              <a:gd name="T62" fmla="*/ 2147483647 w 398"/>
              <a:gd name="T63" fmla="*/ 2147483647 h 652"/>
              <a:gd name="T64" fmla="*/ 2147483647 w 398"/>
              <a:gd name="T65" fmla="*/ 2147483647 h 652"/>
              <a:gd name="T66" fmla="*/ 2147483647 w 398"/>
              <a:gd name="T67" fmla="*/ 2147483647 h 652"/>
              <a:gd name="T68" fmla="*/ 2147483647 w 398"/>
              <a:gd name="T69" fmla="*/ 2147483647 h 652"/>
              <a:gd name="T70" fmla="*/ 2147483647 w 398"/>
              <a:gd name="T71" fmla="*/ 2147483647 h 652"/>
              <a:gd name="T72" fmla="*/ 2147483647 w 398"/>
              <a:gd name="T73" fmla="*/ 2147483647 h 652"/>
              <a:gd name="T74" fmla="*/ 2147483647 w 398"/>
              <a:gd name="T75" fmla="*/ 2147483647 h 652"/>
              <a:gd name="T76" fmla="*/ 2147483647 w 398"/>
              <a:gd name="T77" fmla="*/ 2147483647 h 652"/>
              <a:gd name="T78" fmla="*/ 2147483647 w 398"/>
              <a:gd name="T79" fmla="*/ 2147483647 h 652"/>
              <a:gd name="T80" fmla="*/ 2147483647 w 398"/>
              <a:gd name="T81" fmla="*/ 2147483647 h 652"/>
              <a:gd name="T82" fmla="*/ 2147483647 w 398"/>
              <a:gd name="T83" fmla="*/ 2147483647 h 652"/>
              <a:gd name="T84" fmla="*/ 2147483647 w 398"/>
              <a:gd name="T85" fmla="*/ 2147483647 h 652"/>
              <a:gd name="T86" fmla="*/ 2147483647 w 398"/>
              <a:gd name="T87" fmla="*/ 2147483647 h 652"/>
              <a:gd name="T88" fmla="*/ 2147483647 w 398"/>
              <a:gd name="T89" fmla="*/ 2147483647 h 652"/>
              <a:gd name="T90" fmla="*/ 2147483647 w 398"/>
              <a:gd name="T91" fmla="*/ 2147483647 h 652"/>
              <a:gd name="T92" fmla="*/ 2147483647 w 398"/>
              <a:gd name="T93" fmla="*/ 2147483647 h 652"/>
              <a:gd name="T94" fmla="*/ 2147483647 w 398"/>
              <a:gd name="T95" fmla="*/ 2147483647 h 652"/>
              <a:gd name="T96" fmla="*/ 2147483647 w 398"/>
              <a:gd name="T97" fmla="*/ 2147483647 h 652"/>
              <a:gd name="T98" fmla="*/ 2147483647 w 398"/>
              <a:gd name="T99" fmla="*/ 2147483647 h 652"/>
              <a:gd name="T100" fmla="*/ 2147483647 w 398"/>
              <a:gd name="T101" fmla="*/ 2147483647 h 652"/>
              <a:gd name="T102" fmla="*/ 2147483647 w 398"/>
              <a:gd name="T103" fmla="*/ 2147483647 h 652"/>
              <a:gd name="T104" fmla="*/ 2147483647 w 398"/>
              <a:gd name="T105" fmla="*/ 2147483647 h 652"/>
              <a:gd name="T106" fmla="*/ 2147483647 w 398"/>
              <a:gd name="T107" fmla="*/ 2147483647 h 652"/>
              <a:gd name="T108" fmla="*/ 2147483647 w 398"/>
              <a:gd name="T109" fmla="*/ 2147483647 h 652"/>
              <a:gd name="T110" fmla="*/ 2147483647 w 398"/>
              <a:gd name="T111" fmla="*/ 2147483647 h 65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98" h="652">
                <a:moveTo>
                  <a:pt x="348" y="538"/>
                </a:moveTo>
                <a:lnTo>
                  <a:pt x="352" y="538"/>
                </a:lnTo>
                <a:lnTo>
                  <a:pt x="356" y="536"/>
                </a:lnTo>
                <a:lnTo>
                  <a:pt x="356" y="528"/>
                </a:lnTo>
                <a:lnTo>
                  <a:pt x="354" y="520"/>
                </a:lnTo>
                <a:lnTo>
                  <a:pt x="360" y="514"/>
                </a:lnTo>
                <a:lnTo>
                  <a:pt x="356" y="514"/>
                </a:lnTo>
                <a:lnTo>
                  <a:pt x="360" y="508"/>
                </a:lnTo>
                <a:lnTo>
                  <a:pt x="362" y="504"/>
                </a:lnTo>
                <a:lnTo>
                  <a:pt x="358" y="502"/>
                </a:lnTo>
                <a:lnTo>
                  <a:pt x="358" y="498"/>
                </a:lnTo>
                <a:lnTo>
                  <a:pt x="362" y="490"/>
                </a:lnTo>
                <a:lnTo>
                  <a:pt x="364" y="490"/>
                </a:lnTo>
                <a:lnTo>
                  <a:pt x="370" y="490"/>
                </a:lnTo>
                <a:lnTo>
                  <a:pt x="376" y="478"/>
                </a:lnTo>
                <a:lnTo>
                  <a:pt x="384" y="456"/>
                </a:lnTo>
                <a:lnTo>
                  <a:pt x="388" y="446"/>
                </a:lnTo>
                <a:lnTo>
                  <a:pt x="390" y="442"/>
                </a:lnTo>
                <a:lnTo>
                  <a:pt x="394" y="442"/>
                </a:lnTo>
                <a:lnTo>
                  <a:pt x="396" y="440"/>
                </a:lnTo>
                <a:lnTo>
                  <a:pt x="398" y="434"/>
                </a:lnTo>
                <a:lnTo>
                  <a:pt x="392" y="410"/>
                </a:lnTo>
                <a:lnTo>
                  <a:pt x="386" y="398"/>
                </a:lnTo>
                <a:lnTo>
                  <a:pt x="382" y="396"/>
                </a:lnTo>
                <a:lnTo>
                  <a:pt x="378" y="392"/>
                </a:lnTo>
                <a:lnTo>
                  <a:pt x="378" y="388"/>
                </a:lnTo>
                <a:lnTo>
                  <a:pt x="380" y="368"/>
                </a:lnTo>
                <a:lnTo>
                  <a:pt x="384" y="366"/>
                </a:lnTo>
                <a:lnTo>
                  <a:pt x="388" y="362"/>
                </a:lnTo>
                <a:lnTo>
                  <a:pt x="388" y="360"/>
                </a:lnTo>
                <a:lnTo>
                  <a:pt x="384" y="320"/>
                </a:lnTo>
                <a:lnTo>
                  <a:pt x="382" y="290"/>
                </a:lnTo>
                <a:lnTo>
                  <a:pt x="378" y="256"/>
                </a:lnTo>
                <a:lnTo>
                  <a:pt x="368" y="156"/>
                </a:lnTo>
                <a:lnTo>
                  <a:pt x="368" y="150"/>
                </a:lnTo>
                <a:lnTo>
                  <a:pt x="366" y="132"/>
                </a:lnTo>
                <a:lnTo>
                  <a:pt x="362" y="88"/>
                </a:lnTo>
                <a:lnTo>
                  <a:pt x="358" y="82"/>
                </a:lnTo>
                <a:lnTo>
                  <a:pt x="356" y="78"/>
                </a:lnTo>
                <a:lnTo>
                  <a:pt x="354" y="76"/>
                </a:lnTo>
                <a:lnTo>
                  <a:pt x="348" y="64"/>
                </a:lnTo>
                <a:lnTo>
                  <a:pt x="346" y="56"/>
                </a:lnTo>
                <a:lnTo>
                  <a:pt x="346" y="52"/>
                </a:lnTo>
                <a:lnTo>
                  <a:pt x="346" y="50"/>
                </a:lnTo>
                <a:lnTo>
                  <a:pt x="344" y="48"/>
                </a:lnTo>
                <a:lnTo>
                  <a:pt x="336" y="42"/>
                </a:lnTo>
                <a:lnTo>
                  <a:pt x="330" y="32"/>
                </a:lnTo>
                <a:lnTo>
                  <a:pt x="328" y="28"/>
                </a:lnTo>
                <a:lnTo>
                  <a:pt x="326" y="24"/>
                </a:lnTo>
                <a:lnTo>
                  <a:pt x="326" y="18"/>
                </a:lnTo>
                <a:lnTo>
                  <a:pt x="328" y="14"/>
                </a:lnTo>
                <a:lnTo>
                  <a:pt x="328" y="12"/>
                </a:lnTo>
                <a:lnTo>
                  <a:pt x="328" y="6"/>
                </a:lnTo>
                <a:lnTo>
                  <a:pt x="328" y="4"/>
                </a:lnTo>
                <a:lnTo>
                  <a:pt x="328" y="2"/>
                </a:lnTo>
                <a:lnTo>
                  <a:pt x="328" y="0"/>
                </a:lnTo>
                <a:lnTo>
                  <a:pt x="304" y="2"/>
                </a:lnTo>
                <a:lnTo>
                  <a:pt x="278" y="4"/>
                </a:lnTo>
                <a:lnTo>
                  <a:pt x="268" y="6"/>
                </a:lnTo>
                <a:lnTo>
                  <a:pt x="260" y="6"/>
                </a:lnTo>
                <a:lnTo>
                  <a:pt x="254" y="6"/>
                </a:lnTo>
                <a:lnTo>
                  <a:pt x="250" y="6"/>
                </a:lnTo>
                <a:lnTo>
                  <a:pt x="246" y="6"/>
                </a:lnTo>
                <a:lnTo>
                  <a:pt x="242" y="6"/>
                </a:lnTo>
                <a:lnTo>
                  <a:pt x="228" y="8"/>
                </a:lnTo>
                <a:lnTo>
                  <a:pt x="194" y="10"/>
                </a:lnTo>
                <a:lnTo>
                  <a:pt x="172" y="12"/>
                </a:lnTo>
                <a:lnTo>
                  <a:pt x="148" y="12"/>
                </a:lnTo>
                <a:lnTo>
                  <a:pt x="116" y="14"/>
                </a:lnTo>
                <a:lnTo>
                  <a:pt x="78" y="16"/>
                </a:lnTo>
                <a:lnTo>
                  <a:pt x="68" y="16"/>
                </a:lnTo>
                <a:lnTo>
                  <a:pt x="66" y="16"/>
                </a:lnTo>
                <a:lnTo>
                  <a:pt x="66" y="22"/>
                </a:lnTo>
                <a:lnTo>
                  <a:pt x="76" y="28"/>
                </a:lnTo>
                <a:lnTo>
                  <a:pt x="78" y="30"/>
                </a:lnTo>
                <a:lnTo>
                  <a:pt x="82" y="30"/>
                </a:lnTo>
                <a:lnTo>
                  <a:pt x="84" y="32"/>
                </a:lnTo>
                <a:lnTo>
                  <a:pt x="86" y="34"/>
                </a:lnTo>
                <a:lnTo>
                  <a:pt x="88" y="36"/>
                </a:lnTo>
                <a:lnTo>
                  <a:pt x="90" y="42"/>
                </a:lnTo>
                <a:lnTo>
                  <a:pt x="90" y="46"/>
                </a:lnTo>
                <a:lnTo>
                  <a:pt x="94" y="50"/>
                </a:lnTo>
                <a:lnTo>
                  <a:pt x="96" y="52"/>
                </a:lnTo>
                <a:lnTo>
                  <a:pt x="100" y="52"/>
                </a:lnTo>
                <a:lnTo>
                  <a:pt x="102" y="54"/>
                </a:lnTo>
                <a:lnTo>
                  <a:pt x="108" y="56"/>
                </a:lnTo>
                <a:lnTo>
                  <a:pt x="112" y="60"/>
                </a:lnTo>
                <a:lnTo>
                  <a:pt x="116" y="68"/>
                </a:lnTo>
                <a:lnTo>
                  <a:pt x="116" y="74"/>
                </a:lnTo>
                <a:lnTo>
                  <a:pt x="114" y="90"/>
                </a:lnTo>
                <a:lnTo>
                  <a:pt x="112" y="96"/>
                </a:lnTo>
                <a:lnTo>
                  <a:pt x="110" y="96"/>
                </a:lnTo>
                <a:lnTo>
                  <a:pt x="110" y="98"/>
                </a:lnTo>
                <a:lnTo>
                  <a:pt x="104" y="102"/>
                </a:lnTo>
                <a:lnTo>
                  <a:pt x="102" y="104"/>
                </a:lnTo>
                <a:lnTo>
                  <a:pt x="102" y="114"/>
                </a:lnTo>
                <a:lnTo>
                  <a:pt x="102" y="118"/>
                </a:lnTo>
                <a:lnTo>
                  <a:pt x="100" y="122"/>
                </a:lnTo>
                <a:lnTo>
                  <a:pt x="92" y="128"/>
                </a:lnTo>
                <a:lnTo>
                  <a:pt x="90" y="130"/>
                </a:lnTo>
                <a:lnTo>
                  <a:pt x="74" y="138"/>
                </a:lnTo>
                <a:lnTo>
                  <a:pt x="64" y="142"/>
                </a:lnTo>
                <a:lnTo>
                  <a:pt x="54" y="144"/>
                </a:lnTo>
                <a:lnTo>
                  <a:pt x="48" y="144"/>
                </a:lnTo>
                <a:lnTo>
                  <a:pt x="46" y="144"/>
                </a:lnTo>
                <a:lnTo>
                  <a:pt x="42" y="144"/>
                </a:lnTo>
                <a:lnTo>
                  <a:pt x="40" y="146"/>
                </a:lnTo>
                <a:lnTo>
                  <a:pt x="38" y="148"/>
                </a:lnTo>
                <a:lnTo>
                  <a:pt x="36" y="150"/>
                </a:lnTo>
                <a:lnTo>
                  <a:pt x="32" y="164"/>
                </a:lnTo>
                <a:lnTo>
                  <a:pt x="32" y="166"/>
                </a:lnTo>
                <a:lnTo>
                  <a:pt x="32" y="168"/>
                </a:lnTo>
                <a:lnTo>
                  <a:pt x="34" y="170"/>
                </a:lnTo>
                <a:lnTo>
                  <a:pt x="36" y="174"/>
                </a:lnTo>
                <a:lnTo>
                  <a:pt x="38" y="176"/>
                </a:lnTo>
                <a:lnTo>
                  <a:pt x="40" y="176"/>
                </a:lnTo>
                <a:lnTo>
                  <a:pt x="44" y="178"/>
                </a:lnTo>
                <a:lnTo>
                  <a:pt x="46" y="180"/>
                </a:lnTo>
                <a:lnTo>
                  <a:pt x="48" y="182"/>
                </a:lnTo>
                <a:lnTo>
                  <a:pt x="48" y="186"/>
                </a:lnTo>
                <a:lnTo>
                  <a:pt x="48" y="188"/>
                </a:lnTo>
                <a:lnTo>
                  <a:pt x="48" y="194"/>
                </a:lnTo>
                <a:lnTo>
                  <a:pt x="48" y="198"/>
                </a:lnTo>
                <a:lnTo>
                  <a:pt x="48" y="200"/>
                </a:lnTo>
                <a:lnTo>
                  <a:pt x="46" y="202"/>
                </a:lnTo>
                <a:lnTo>
                  <a:pt x="44" y="206"/>
                </a:lnTo>
                <a:lnTo>
                  <a:pt x="40" y="208"/>
                </a:lnTo>
                <a:lnTo>
                  <a:pt x="38" y="212"/>
                </a:lnTo>
                <a:lnTo>
                  <a:pt x="36" y="216"/>
                </a:lnTo>
                <a:lnTo>
                  <a:pt x="36" y="220"/>
                </a:lnTo>
                <a:lnTo>
                  <a:pt x="36" y="224"/>
                </a:lnTo>
                <a:lnTo>
                  <a:pt x="34" y="230"/>
                </a:lnTo>
                <a:lnTo>
                  <a:pt x="32" y="232"/>
                </a:lnTo>
                <a:lnTo>
                  <a:pt x="30" y="236"/>
                </a:lnTo>
                <a:lnTo>
                  <a:pt x="28" y="236"/>
                </a:lnTo>
                <a:lnTo>
                  <a:pt x="24" y="238"/>
                </a:lnTo>
                <a:lnTo>
                  <a:pt x="18" y="240"/>
                </a:lnTo>
                <a:lnTo>
                  <a:pt x="16" y="240"/>
                </a:lnTo>
                <a:lnTo>
                  <a:pt x="12" y="242"/>
                </a:lnTo>
                <a:lnTo>
                  <a:pt x="10" y="244"/>
                </a:lnTo>
                <a:lnTo>
                  <a:pt x="8" y="248"/>
                </a:lnTo>
                <a:lnTo>
                  <a:pt x="8" y="250"/>
                </a:lnTo>
                <a:lnTo>
                  <a:pt x="10" y="252"/>
                </a:lnTo>
                <a:lnTo>
                  <a:pt x="12" y="254"/>
                </a:lnTo>
                <a:lnTo>
                  <a:pt x="12" y="256"/>
                </a:lnTo>
                <a:lnTo>
                  <a:pt x="12" y="268"/>
                </a:lnTo>
                <a:lnTo>
                  <a:pt x="6" y="270"/>
                </a:lnTo>
                <a:lnTo>
                  <a:pt x="4" y="272"/>
                </a:lnTo>
                <a:lnTo>
                  <a:pt x="2" y="278"/>
                </a:lnTo>
                <a:lnTo>
                  <a:pt x="2" y="282"/>
                </a:lnTo>
                <a:lnTo>
                  <a:pt x="0" y="284"/>
                </a:lnTo>
                <a:lnTo>
                  <a:pt x="0" y="288"/>
                </a:lnTo>
                <a:lnTo>
                  <a:pt x="0" y="290"/>
                </a:lnTo>
                <a:lnTo>
                  <a:pt x="0" y="298"/>
                </a:lnTo>
                <a:lnTo>
                  <a:pt x="4" y="314"/>
                </a:lnTo>
                <a:lnTo>
                  <a:pt x="10" y="324"/>
                </a:lnTo>
                <a:lnTo>
                  <a:pt x="14" y="334"/>
                </a:lnTo>
                <a:lnTo>
                  <a:pt x="16" y="344"/>
                </a:lnTo>
                <a:lnTo>
                  <a:pt x="18" y="346"/>
                </a:lnTo>
                <a:lnTo>
                  <a:pt x="20" y="348"/>
                </a:lnTo>
                <a:lnTo>
                  <a:pt x="22" y="350"/>
                </a:lnTo>
                <a:lnTo>
                  <a:pt x="28" y="354"/>
                </a:lnTo>
                <a:lnTo>
                  <a:pt x="30" y="356"/>
                </a:lnTo>
                <a:lnTo>
                  <a:pt x="40" y="364"/>
                </a:lnTo>
                <a:lnTo>
                  <a:pt x="48" y="372"/>
                </a:lnTo>
                <a:lnTo>
                  <a:pt x="48" y="374"/>
                </a:lnTo>
                <a:lnTo>
                  <a:pt x="50" y="376"/>
                </a:lnTo>
                <a:lnTo>
                  <a:pt x="58" y="380"/>
                </a:lnTo>
                <a:lnTo>
                  <a:pt x="62" y="382"/>
                </a:lnTo>
                <a:lnTo>
                  <a:pt x="66" y="384"/>
                </a:lnTo>
                <a:lnTo>
                  <a:pt x="68" y="386"/>
                </a:lnTo>
                <a:lnTo>
                  <a:pt x="76" y="392"/>
                </a:lnTo>
                <a:lnTo>
                  <a:pt x="80" y="398"/>
                </a:lnTo>
                <a:lnTo>
                  <a:pt x="82" y="404"/>
                </a:lnTo>
                <a:lnTo>
                  <a:pt x="84" y="412"/>
                </a:lnTo>
                <a:lnTo>
                  <a:pt x="86" y="422"/>
                </a:lnTo>
                <a:lnTo>
                  <a:pt x="88" y="428"/>
                </a:lnTo>
                <a:lnTo>
                  <a:pt x="90" y="432"/>
                </a:lnTo>
                <a:lnTo>
                  <a:pt x="92" y="438"/>
                </a:lnTo>
                <a:lnTo>
                  <a:pt x="96" y="440"/>
                </a:lnTo>
                <a:lnTo>
                  <a:pt x="98" y="440"/>
                </a:lnTo>
                <a:lnTo>
                  <a:pt x="102" y="438"/>
                </a:lnTo>
                <a:lnTo>
                  <a:pt x="104" y="434"/>
                </a:lnTo>
                <a:lnTo>
                  <a:pt x="106" y="432"/>
                </a:lnTo>
                <a:lnTo>
                  <a:pt x="108" y="428"/>
                </a:lnTo>
                <a:lnTo>
                  <a:pt x="112" y="428"/>
                </a:lnTo>
                <a:lnTo>
                  <a:pt x="114" y="428"/>
                </a:lnTo>
                <a:lnTo>
                  <a:pt x="130" y="434"/>
                </a:lnTo>
                <a:lnTo>
                  <a:pt x="140" y="438"/>
                </a:lnTo>
                <a:lnTo>
                  <a:pt x="144" y="442"/>
                </a:lnTo>
                <a:lnTo>
                  <a:pt x="144" y="444"/>
                </a:lnTo>
                <a:lnTo>
                  <a:pt x="144" y="446"/>
                </a:lnTo>
                <a:lnTo>
                  <a:pt x="140" y="448"/>
                </a:lnTo>
                <a:lnTo>
                  <a:pt x="138" y="452"/>
                </a:lnTo>
                <a:lnTo>
                  <a:pt x="136" y="458"/>
                </a:lnTo>
                <a:lnTo>
                  <a:pt x="138" y="460"/>
                </a:lnTo>
                <a:lnTo>
                  <a:pt x="138" y="466"/>
                </a:lnTo>
                <a:lnTo>
                  <a:pt x="132" y="484"/>
                </a:lnTo>
                <a:lnTo>
                  <a:pt x="126" y="496"/>
                </a:lnTo>
                <a:lnTo>
                  <a:pt x="124" y="498"/>
                </a:lnTo>
                <a:lnTo>
                  <a:pt x="122" y="502"/>
                </a:lnTo>
                <a:lnTo>
                  <a:pt x="122" y="504"/>
                </a:lnTo>
                <a:lnTo>
                  <a:pt x="122" y="508"/>
                </a:lnTo>
                <a:lnTo>
                  <a:pt x="124" y="510"/>
                </a:lnTo>
                <a:lnTo>
                  <a:pt x="124" y="514"/>
                </a:lnTo>
                <a:lnTo>
                  <a:pt x="126" y="516"/>
                </a:lnTo>
                <a:lnTo>
                  <a:pt x="128" y="518"/>
                </a:lnTo>
                <a:lnTo>
                  <a:pt x="136" y="526"/>
                </a:lnTo>
                <a:lnTo>
                  <a:pt x="150" y="536"/>
                </a:lnTo>
                <a:lnTo>
                  <a:pt x="166" y="550"/>
                </a:lnTo>
                <a:lnTo>
                  <a:pt x="176" y="550"/>
                </a:lnTo>
                <a:lnTo>
                  <a:pt x="190" y="556"/>
                </a:lnTo>
                <a:lnTo>
                  <a:pt x="192" y="556"/>
                </a:lnTo>
                <a:lnTo>
                  <a:pt x="196" y="562"/>
                </a:lnTo>
                <a:lnTo>
                  <a:pt x="198" y="566"/>
                </a:lnTo>
                <a:lnTo>
                  <a:pt x="202" y="568"/>
                </a:lnTo>
                <a:lnTo>
                  <a:pt x="206" y="570"/>
                </a:lnTo>
                <a:lnTo>
                  <a:pt x="208" y="570"/>
                </a:lnTo>
                <a:lnTo>
                  <a:pt x="212" y="572"/>
                </a:lnTo>
                <a:lnTo>
                  <a:pt x="214" y="580"/>
                </a:lnTo>
                <a:lnTo>
                  <a:pt x="212" y="584"/>
                </a:lnTo>
                <a:lnTo>
                  <a:pt x="212" y="586"/>
                </a:lnTo>
                <a:lnTo>
                  <a:pt x="214" y="590"/>
                </a:lnTo>
                <a:lnTo>
                  <a:pt x="216" y="592"/>
                </a:lnTo>
                <a:lnTo>
                  <a:pt x="218" y="596"/>
                </a:lnTo>
                <a:lnTo>
                  <a:pt x="220" y="598"/>
                </a:lnTo>
                <a:lnTo>
                  <a:pt x="222" y="602"/>
                </a:lnTo>
                <a:lnTo>
                  <a:pt x="222" y="606"/>
                </a:lnTo>
                <a:lnTo>
                  <a:pt x="220" y="610"/>
                </a:lnTo>
                <a:lnTo>
                  <a:pt x="218" y="612"/>
                </a:lnTo>
                <a:lnTo>
                  <a:pt x="216" y="614"/>
                </a:lnTo>
                <a:lnTo>
                  <a:pt x="216" y="616"/>
                </a:lnTo>
                <a:lnTo>
                  <a:pt x="216" y="620"/>
                </a:lnTo>
                <a:lnTo>
                  <a:pt x="222" y="628"/>
                </a:lnTo>
                <a:lnTo>
                  <a:pt x="226" y="634"/>
                </a:lnTo>
                <a:lnTo>
                  <a:pt x="230" y="644"/>
                </a:lnTo>
                <a:lnTo>
                  <a:pt x="234" y="646"/>
                </a:lnTo>
                <a:lnTo>
                  <a:pt x="240" y="650"/>
                </a:lnTo>
                <a:lnTo>
                  <a:pt x="254" y="652"/>
                </a:lnTo>
                <a:lnTo>
                  <a:pt x="258" y="652"/>
                </a:lnTo>
                <a:lnTo>
                  <a:pt x="252" y="648"/>
                </a:lnTo>
                <a:lnTo>
                  <a:pt x="252" y="646"/>
                </a:lnTo>
                <a:lnTo>
                  <a:pt x="252" y="640"/>
                </a:lnTo>
                <a:lnTo>
                  <a:pt x="260" y="630"/>
                </a:lnTo>
                <a:lnTo>
                  <a:pt x="260" y="628"/>
                </a:lnTo>
                <a:lnTo>
                  <a:pt x="266" y="624"/>
                </a:lnTo>
                <a:lnTo>
                  <a:pt x="268" y="622"/>
                </a:lnTo>
                <a:lnTo>
                  <a:pt x="272" y="622"/>
                </a:lnTo>
                <a:lnTo>
                  <a:pt x="274" y="622"/>
                </a:lnTo>
                <a:lnTo>
                  <a:pt x="278" y="622"/>
                </a:lnTo>
                <a:lnTo>
                  <a:pt x="292" y="628"/>
                </a:lnTo>
                <a:lnTo>
                  <a:pt x="310" y="636"/>
                </a:lnTo>
                <a:lnTo>
                  <a:pt x="314" y="636"/>
                </a:lnTo>
                <a:lnTo>
                  <a:pt x="316" y="638"/>
                </a:lnTo>
                <a:lnTo>
                  <a:pt x="320" y="636"/>
                </a:lnTo>
                <a:lnTo>
                  <a:pt x="324" y="634"/>
                </a:lnTo>
                <a:lnTo>
                  <a:pt x="326" y="628"/>
                </a:lnTo>
                <a:lnTo>
                  <a:pt x="326" y="624"/>
                </a:lnTo>
                <a:lnTo>
                  <a:pt x="322" y="620"/>
                </a:lnTo>
                <a:lnTo>
                  <a:pt x="318" y="616"/>
                </a:lnTo>
                <a:lnTo>
                  <a:pt x="316" y="612"/>
                </a:lnTo>
                <a:lnTo>
                  <a:pt x="314" y="608"/>
                </a:lnTo>
                <a:lnTo>
                  <a:pt x="314" y="604"/>
                </a:lnTo>
                <a:lnTo>
                  <a:pt x="318" y="598"/>
                </a:lnTo>
                <a:lnTo>
                  <a:pt x="320" y="596"/>
                </a:lnTo>
                <a:lnTo>
                  <a:pt x="338" y="590"/>
                </a:lnTo>
                <a:lnTo>
                  <a:pt x="346" y="588"/>
                </a:lnTo>
                <a:lnTo>
                  <a:pt x="350" y="586"/>
                </a:lnTo>
                <a:lnTo>
                  <a:pt x="354" y="586"/>
                </a:lnTo>
                <a:lnTo>
                  <a:pt x="356" y="584"/>
                </a:lnTo>
                <a:lnTo>
                  <a:pt x="356" y="580"/>
                </a:lnTo>
                <a:lnTo>
                  <a:pt x="354" y="576"/>
                </a:lnTo>
                <a:lnTo>
                  <a:pt x="350" y="574"/>
                </a:lnTo>
                <a:lnTo>
                  <a:pt x="348" y="572"/>
                </a:lnTo>
                <a:lnTo>
                  <a:pt x="346" y="568"/>
                </a:lnTo>
                <a:lnTo>
                  <a:pt x="346" y="564"/>
                </a:lnTo>
                <a:lnTo>
                  <a:pt x="350" y="560"/>
                </a:lnTo>
                <a:lnTo>
                  <a:pt x="352" y="558"/>
                </a:lnTo>
                <a:lnTo>
                  <a:pt x="354" y="556"/>
                </a:lnTo>
                <a:lnTo>
                  <a:pt x="356" y="552"/>
                </a:lnTo>
                <a:lnTo>
                  <a:pt x="356" y="550"/>
                </a:lnTo>
                <a:lnTo>
                  <a:pt x="356" y="548"/>
                </a:lnTo>
                <a:lnTo>
                  <a:pt x="352" y="546"/>
                </a:lnTo>
                <a:lnTo>
                  <a:pt x="348" y="538"/>
                </a:lnTo>
                <a:close/>
              </a:path>
            </a:pathLst>
          </a:custGeom>
          <a:solidFill>
            <a:srgbClr val="CEEAB0"/>
          </a:solidFill>
          <a:ln w="3175" cmpd="sng">
            <a:solidFill>
              <a:srgbClr val="808080"/>
            </a:solidFill>
            <a:round/>
            <a:headEnd/>
            <a:tailEnd/>
          </a:ln>
        </p:spPr>
        <p:txBody>
          <a:bodyPr/>
          <a:lstStyle/>
          <a:p>
            <a:endParaRPr lang="en-US" dirty="0"/>
          </a:p>
        </p:txBody>
      </p:sp>
      <p:sp>
        <p:nvSpPr>
          <p:cNvPr id="2103" name="Freeform 1116"/>
          <p:cNvSpPr>
            <a:spLocks/>
          </p:cNvSpPr>
          <p:nvPr/>
        </p:nvSpPr>
        <p:spPr bwMode="auto">
          <a:xfrm>
            <a:off x="6408739" y="1714500"/>
            <a:ext cx="790575" cy="825500"/>
          </a:xfrm>
          <a:custGeom>
            <a:avLst/>
            <a:gdLst>
              <a:gd name="T0" fmla="*/ 2147483647 w 498"/>
              <a:gd name="T1" fmla="*/ 2147483647 h 520"/>
              <a:gd name="T2" fmla="*/ 2147483647 w 498"/>
              <a:gd name="T3" fmla="*/ 2147483647 h 520"/>
              <a:gd name="T4" fmla="*/ 2147483647 w 498"/>
              <a:gd name="T5" fmla="*/ 2147483647 h 520"/>
              <a:gd name="T6" fmla="*/ 2147483647 w 498"/>
              <a:gd name="T7" fmla="*/ 2147483647 h 520"/>
              <a:gd name="T8" fmla="*/ 2147483647 w 498"/>
              <a:gd name="T9" fmla="*/ 2147483647 h 520"/>
              <a:gd name="T10" fmla="*/ 2147483647 w 498"/>
              <a:gd name="T11" fmla="*/ 2147483647 h 520"/>
              <a:gd name="T12" fmla="*/ 2147483647 w 498"/>
              <a:gd name="T13" fmla="*/ 2147483647 h 520"/>
              <a:gd name="T14" fmla="*/ 2147483647 w 498"/>
              <a:gd name="T15" fmla="*/ 2147483647 h 520"/>
              <a:gd name="T16" fmla="*/ 2147483647 w 498"/>
              <a:gd name="T17" fmla="*/ 2147483647 h 520"/>
              <a:gd name="T18" fmla="*/ 2147483647 w 498"/>
              <a:gd name="T19" fmla="*/ 2147483647 h 520"/>
              <a:gd name="T20" fmla="*/ 2147483647 w 498"/>
              <a:gd name="T21" fmla="*/ 2147483647 h 520"/>
              <a:gd name="T22" fmla="*/ 2147483647 w 498"/>
              <a:gd name="T23" fmla="*/ 2147483647 h 520"/>
              <a:gd name="T24" fmla="*/ 2147483647 w 498"/>
              <a:gd name="T25" fmla="*/ 2147483647 h 520"/>
              <a:gd name="T26" fmla="*/ 2147483647 w 498"/>
              <a:gd name="T27" fmla="*/ 2147483647 h 520"/>
              <a:gd name="T28" fmla="*/ 2147483647 w 498"/>
              <a:gd name="T29" fmla="*/ 2147483647 h 520"/>
              <a:gd name="T30" fmla="*/ 2147483647 w 498"/>
              <a:gd name="T31" fmla="*/ 2147483647 h 520"/>
              <a:gd name="T32" fmla="*/ 2147483647 w 498"/>
              <a:gd name="T33" fmla="*/ 2147483647 h 520"/>
              <a:gd name="T34" fmla="*/ 2147483647 w 498"/>
              <a:gd name="T35" fmla="*/ 2147483647 h 520"/>
              <a:gd name="T36" fmla="*/ 2147483647 w 498"/>
              <a:gd name="T37" fmla="*/ 2147483647 h 520"/>
              <a:gd name="T38" fmla="*/ 2147483647 w 498"/>
              <a:gd name="T39" fmla="*/ 2147483647 h 520"/>
              <a:gd name="T40" fmla="*/ 2147483647 w 498"/>
              <a:gd name="T41" fmla="*/ 2147483647 h 520"/>
              <a:gd name="T42" fmla="*/ 2147483647 w 498"/>
              <a:gd name="T43" fmla="*/ 2147483647 h 520"/>
              <a:gd name="T44" fmla="*/ 2147483647 w 498"/>
              <a:gd name="T45" fmla="*/ 2147483647 h 520"/>
              <a:gd name="T46" fmla="*/ 2147483647 w 498"/>
              <a:gd name="T47" fmla="*/ 2147483647 h 520"/>
              <a:gd name="T48" fmla="*/ 2147483647 w 498"/>
              <a:gd name="T49" fmla="*/ 2147483647 h 520"/>
              <a:gd name="T50" fmla="*/ 2147483647 w 498"/>
              <a:gd name="T51" fmla="*/ 2147483647 h 520"/>
              <a:gd name="T52" fmla="*/ 2147483647 w 498"/>
              <a:gd name="T53" fmla="*/ 2147483647 h 520"/>
              <a:gd name="T54" fmla="*/ 2147483647 w 498"/>
              <a:gd name="T55" fmla="*/ 2147483647 h 520"/>
              <a:gd name="T56" fmla="*/ 2147483647 w 498"/>
              <a:gd name="T57" fmla="*/ 2147483647 h 520"/>
              <a:gd name="T58" fmla="*/ 2147483647 w 498"/>
              <a:gd name="T59" fmla="*/ 2147483647 h 520"/>
              <a:gd name="T60" fmla="*/ 2147483647 w 498"/>
              <a:gd name="T61" fmla="*/ 2147483647 h 520"/>
              <a:gd name="T62" fmla="*/ 2147483647 w 498"/>
              <a:gd name="T63" fmla="*/ 2147483647 h 520"/>
              <a:gd name="T64" fmla="*/ 2147483647 w 498"/>
              <a:gd name="T65" fmla="*/ 2147483647 h 520"/>
              <a:gd name="T66" fmla="*/ 2147483647 w 498"/>
              <a:gd name="T67" fmla="*/ 2147483647 h 520"/>
              <a:gd name="T68" fmla="*/ 2147483647 w 498"/>
              <a:gd name="T69" fmla="*/ 2147483647 h 520"/>
              <a:gd name="T70" fmla="*/ 2147483647 w 498"/>
              <a:gd name="T71" fmla="*/ 2147483647 h 520"/>
              <a:gd name="T72" fmla="*/ 2147483647 w 498"/>
              <a:gd name="T73" fmla="*/ 2147483647 h 520"/>
              <a:gd name="T74" fmla="*/ 2147483647 w 498"/>
              <a:gd name="T75" fmla="*/ 2147483647 h 520"/>
              <a:gd name="T76" fmla="*/ 2147483647 w 498"/>
              <a:gd name="T77" fmla="*/ 2147483647 h 520"/>
              <a:gd name="T78" fmla="*/ 0 w 498"/>
              <a:gd name="T79" fmla="*/ 2147483647 h 520"/>
              <a:gd name="T80" fmla="*/ 2147483647 w 498"/>
              <a:gd name="T81" fmla="*/ 2147483647 h 520"/>
              <a:gd name="T82" fmla="*/ 2147483647 w 498"/>
              <a:gd name="T83" fmla="*/ 2147483647 h 520"/>
              <a:gd name="T84" fmla="*/ 2147483647 w 498"/>
              <a:gd name="T85" fmla="*/ 2147483647 h 520"/>
              <a:gd name="T86" fmla="*/ 2147483647 w 498"/>
              <a:gd name="T87" fmla="*/ 2147483647 h 520"/>
              <a:gd name="T88" fmla="*/ 2147483647 w 498"/>
              <a:gd name="T89" fmla="*/ 2147483647 h 520"/>
              <a:gd name="T90" fmla="*/ 2147483647 w 498"/>
              <a:gd name="T91" fmla="*/ 2147483647 h 520"/>
              <a:gd name="T92" fmla="*/ 2147483647 w 498"/>
              <a:gd name="T93" fmla="*/ 2147483647 h 520"/>
              <a:gd name="T94" fmla="*/ 2147483647 w 498"/>
              <a:gd name="T95" fmla="*/ 2147483647 h 520"/>
              <a:gd name="T96" fmla="*/ 2147483647 w 498"/>
              <a:gd name="T97" fmla="*/ 2147483647 h 520"/>
              <a:gd name="T98" fmla="*/ 2147483647 w 498"/>
              <a:gd name="T99" fmla="*/ 2147483647 h 520"/>
              <a:gd name="T100" fmla="*/ 2147483647 w 498"/>
              <a:gd name="T101" fmla="*/ 2147483647 h 520"/>
              <a:gd name="T102" fmla="*/ 2147483647 w 498"/>
              <a:gd name="T103" fmla="*/ 2147483647 h 520"/>
              <a:gd name="T104" fmla="*/ 2147483647 w 498"/>
              <a:gd name="T105" fmla="*/ 2147483647 h 520"/>
              <a:gd name="T106" fmla="*/ 2147483647 w 498"/>
              <a:gd name="T107" fmla="*/ 2147483647 h 520"/>
              <a:gd name="T108" fmla="*/ 2147483647 w 498"/>
              <a:gd name="T109" fmla="*/ 2147483647 h 520"/>
              <a:gd name="T110" fmla="*/ 2147483647 w 498"/>
              <a:gd name="T111" fmla="*/ 2147483647 h 520"/>
              <a:gd name="T112" fmla="*/ 2147483647 w 498"/>
              <a:gd name="T113" fmla="*/ 2147483647 h 520"/>
              <a:gd name="T114" fmla="*/ 2147483647 w 498"/>
              <a:gd name="T115" fmla="*/ 2147483647 h 5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8" h="520">
                <a:moveTo>
                  <a:pt x="232" y="520"/>
                </a:moveTo>
                <a:lnTo>
                  <a:pt x="270" y="518"/>
                </a:lnTo>
                <a:lnTo>
                  <a:pt x="302" y="516"/>
                </a:lnTo>
                <a:lnTo>
                  <a:pt x="326" y="516"/>
                </a:lnTo>
                <a:lnTo>
                  <a:pt x="348" y="514"/>
                </a:lnTo>
                <a:lnTo>
                  <a:pt x="382" y="512"/>
                </a:lnTo>
                <a:lnTo>
                  <a:pt x="396" y="510"/>
                </a:lnTo>
                <a:lnTo>
                  <a:pt x="400" y="510"/>
                </a:lnTo>
                <a:lnTo>
                  <a:pt x="404" y="510"/>
                </a:lnTo>
                <a:lnTo>
                  <a:pt x="408" y="510"/>
                </a:lnTo>
                <a:lnTo>
                  <a:pt x="414" y="510"/>
                </a:lnTo>
                <a:lnTo>
                  <a:pt x="422" y="510"/>
                </a:lnTo>
                <a:lnTo>
                  <a:pt x="432" y="508"/>
                </a:lnTo>
                <a:lnTo>
                  <a:pt x="458" y="506"/>
                </a:lnTo>
                <a:lnTo>
                  <a:pt x="482" y="504"/>
                </a:lnTo>
                <a:lnTo>
                  <a:pt x="480" y="502"/>
                </a:lnTo>
                <a:lnTo>
                  <a:pt x="480" y="498"/>
                </a:lnTo>
                <a:lnTo>
                  <a:pt x="480" y="488"/>
                </a:lnTo>
                <a:lnTo>
                  <a:pt x="480" y="486"/>
                </a:lnTo>
                <a:lnTo>
                  <a:pt x="480" y="482"/>
                </a:lnTo>
                <a:lnTo>
                  <a:pt x="482" y="480"/>
                </a:lnTo>
                <a:lnTo>
                  <a:pt x="482" y="478"/>
                </a:lnTo>
                <a:lnTo>
                  <a:pt x="482" y="470"/>
                </a:lnTo>
                <a:lnTo>
                  <a:pt x="474" y="456"/>
                </a:lnTo>
                <a:lnTo>
                  <a:pt x="468" y="438"/>
                </a:lnTo>
                <a:lnTo>
                  <a:pt x="468" y="426"/>
                </a:lnTo>
                <a:lnTo>
                  <a:pt x="466" y="426"/>
                </a:lnTo>
                <a:lnTo>
                  <a:pt x="466" y="422"/>
                </a:lnTo>
                <a:lnTo>
                  <a:pt x="464" y="422"/>
                </a:lnTo>
                <a:lnTo>
                  <a:pt x="464" y="420"/>
                </a:lnTo>
                <a:lnTo>
                  <a:pt x="464" y="418"/>
                </a:lnTo>
                <a:lnTo>
                  <a:pt x="466" y="406"/>
                </a:lnTo>
                <a:lnTo>
                  <a:pt x="466" y="404"/>
                </a:lnTo>
                <a:lnTo>
                  <a:pt x="466" y="402"/>
                </a:lnTo>
                <a:lnTo>
                  <a:pt x="466" y="400"/>
                </a:lnTo>
                <a:lnTo>
                  <a:pt x="468" y="396"/>
                </a:lnTo>
                <a:lnTo>
                  <a:pt x="470" y="390"/>
                </a:lnTo>
                <a:lnTo>
                  <a:pt x="470" y="388"/>
                </a:lnTo>
                <a:lnTo>
                  <a:pt x="470" y="384"/>
                </a:lnTo>
                <a:lnTo>
                  <a:pt x="470" y="382"/>
                </a:lnTo>
                <a:lnTo>
                  <a:pt x="470" y="380"/>
                </a:lnTo>
                <a:lnTo>
                  <a:pt x="470" y="376"/>
                </a:lnTo>
                <a:lnTo>
                  <a:pt x="476" y="370"/>
                </a:lnTo>
                <a:lnTo>
                  <a:pt x="476" y="366"/>
                </a:lnTo>
                <a:lnTo>
                  <a:pt x="478" y="362"/>
                </a:lnTo>
                <a:lnTo>
                  <a:pt x="476" y="360"/>
                </a:lnTo>
                <a:lnTo>
                  <a:pt x="472" y="346"/>
                </a:lnTo>
                <a:lnTo>
                  <a:pt x="472" y="338"/>
                </a:lnTo>
                <a:lnTo>
                  <a:pt x="472" y="336"/>
                </a:lnTo>
                <a:lnTo>
                  <a:pt x="474" y="326"/>
                </a:lnTo>
                <a:lnTo>
                  <a:pt x="478" y="318"/>
                </a:lnTo>
                <a:lnTo>
                  <a:pt x="478" y="316"/>
                </a:lnTo>
                <a:lnTo>
                  <a:pt x="480" y="316"/>
                </a:lnTo>
                <a:lnTo>
                  <a:pt x="480" y="314"/>
                </a:lnTo>
                <a:lnTo>
                  <a:pt x="484" y="312"/>
                </a:lnTo>
                <a:lnTo>
                  <a:pt x="486" y="310"/>
                </a:lnTo>
                <a:lnTo>
                  <a:pt x="488" y="308"/>
                </a:lnTo>
                <a:lnTo>
                  <a:pt x="490" y="304"/>
                </a:lnTo>
                <a:lnTo>
                  <a:pt x="490" y="302"/>
                </a:lnTo>
                <a:lnTo>
                  <a:pt x="490" y="300"/>
                </a:lnTo>
                <a:lnTo>
                  <a:pt x="486" y="298"/>
                </a:lnTo>
                <a:lnTo>
                  <a:pt x="484" y="294"/>
                </a:lnTo>
                <a:lnTo>
                  <a:pt x="484" y="290"/>
                </a:lnTo>
                <a:lnTo>
                  <a:pt x="484" y="288"/>
                </a:lnTo>
                <a:lnTo>
                  <a:pt x="484" y="286"/>
                </a:lnTo>
                <a:lnTo>
                  <a:pt x="486" y="284"/>
                </a:lnTo>
                <a:lnTo>
                  <a:pt x="486" y="280"/>
                </a:lnTo>
                <a:lnTo>
                  <a:pt x="486" y="276"/>
                </a:lnTo>
                <a:lnTo>
                  <a:pt x="486" y="272"/>
                </a:lnTo>
                <a:lnTo>
                  <a:pt x="488" y="264"/>
                </a:lnTo>
                <a:lnTo>
                  <a:pt x="490" y="256"/>
                </a:lnTo>
                <a:lnTo>
                  <a:pt x="492" y="254"/>
                </a:lnTo>
                <a:lnTo>
                  <a:pt x="492" y="252"/>
                </a:lnTo>
                <a:lnTo>
                  <a:pt x="494" y="248"/>
                </a:lnTo>
                <a:lnTo>
                  <a:pt x="496" y="246"/>
                </a:lnTo>
                <a:lnTo>
                  <a:pt x="498" y="236"/>
                </a:lnTo>
                <a:lnTo>
                  <a:pt x="498" y="234"/>
                </a:lnTo>
                <a:lnTo>
                  <a:pt x="498" y="232"/>
                </a:lnTo>
                <a:lnTo>
                  <a:pt x="486" y="222"/>
                </a:lnTo>
                <a:lnTo>
                  <a:pt x="474" y="228"/>
                </a:lnTo>
                <a:lnTo>
                  <a:pt x="468" y="232"/>
                </a:lnTo>
                <a:lnTo>
                  <a:pt x="468" y="234"/>
                </a:lnTo>
                <a:lnTo>
                  <a:pt x="468" y="236"/>
                </a:lnTo>
                <a:lnTo>
                  <a:pt x="466" y="238"/>
                </a:lnTo>
                <a:lnTo>
                  <a:pt x="464" y="244"/>
                </a:lnTo>
                <a:lnTo>
                  <a:pt x="456" y="254"/>
                </a:lnTo>
                <a:lnTo>
                  <a:pt x="446" y="266"/>
                </a:lnTo>
                <a:lnTo>
                  <a:pt x="446" y="268"/>
                </a:lnTo>
                <a:lnTo>
                  <a:pt x="444" y="268"/>
                </a:lnTo>
                <a:lnTo>
                  <a:pt x="442" y="268"/>
                </a:lnTo>
                <a:lnTo>
                  <a:pt x="438" y="266"/>
                </a:lnTo>
                <a:lnTo>
                  <a:pt x="436" y="264"/>
                </a:lnTo>
                <a:lnTo>
                  <a:pt x="440" y="246"/>
                </a:lnTo>
                <a:lnTo>
                  <a:pt x="446" y="236"/>
                </a:lnTo>
                <a:lnTo>
                  <a:pt x="452" y="226"/>
                </a:lnTo>
                <a:lnTo>
                  <a:pt x="458" y="216"/>
                </a:lnTo>
                <a:lnTo>
                  <a:pt x="466" y="214"/>
                </a:lnTo>
                <a:lnTo>
                  <a:pt x="468" y="212"/>
                </a:lnTo>
                <a:lnTo>
                  <a:pt x="468" y="210"/>
                </a:lnTo>
                <a:lnTo>
                  <a:pt x="468" y="208"/>
                </a:lnTo>
                <a:lnTo>
                  <a:pt x="468" y="206"/>
                </a:lnTo>
                <a:lnTo>
                  <a:pt x="468" y="204"/>
                </a:lnTo>
                <a:lnTo>
                  <a:pt x="468" y="198"/>
                </a:lnTo>
                <a:lnTo>
                  <a:pt x="464" y="196"/>
                </a:lnTo>
                <a:lnTo>
                  <a:pt x="458" y="190"/>
                </a:lnTo>
                <a:lnTo>
                  <a:pt x="458" y="184"/>
                </a:lnTo>
                <a:lnTo>
                  <a:pt x="458" y="180"/>
                </a:lnTo>
                <a:lnTo>
                  <a:pt x="458" y="178"/>
                </a:lnTo>
                <a:lnTo>
                  <a:pt x="454" y="170"/>
                </a:lnTo>
                <a:lnTo>
                  <a:pt x="452" y="170"/>
                </a:lnTo>
                <a:lnTo>
                  <a:pt x="442" y="170"/>
                </a:lnTo>
                <a:lnTo>
                  <a:pt x="442" y="160"/>
                </a:lnTo>
                <a:lnTo>
                  <a:pt x="446" y="158"/>
                </a:lnTo>
                <a:lnTo>
                  <a:pt x="446" y="156"/>
                </a:lnTo>
                <a:lnTo>
                  <a:pt x="446" y="154"/>
                </a:lnTo>
                <a:lnTo>
                  <a:pt x="446" y="132"/>
                </a:lnTo>
                <a:lnTo>
                  <a:pt x="442" y="130"/>
                </a:lnTo>
                <a:lnTo>
                  <a:pt x="436" y="124"/>
                </a:lnTo>
                <a:lnTo>
                  <a:pt x="430" y="124"/>
                </a:lnTo>
                <a:lnTo>
                  <a:pt x="422" y="122"/>
                </a:lnTo>
                <a:lnTo>
                  <a:pt x="418" y="122"/>
                </a:lnTo>
                <a:lnTo>
                  <a:pt x="416" y="120"/>
                </a:lnTo>
                <a:lnTo>
                  <a:pt x="416" y="118"/>
                </a:lnTo>
                <a:lnTo>
                  <a:pt x="418" y="112"/>
                </a:lnTo>
                <a:lnTo>
                  <a:pt x="416" y="106"/>
                </a:lnTo>
                <a:lnTo>
                  <a:pt x="410" y="102"/>
                </a:lnTo>
                <a:lnTo>
                  <a:pt x="378" y="98"/>
                </a:lnTo>
                <a:lnTo>
                  <a:pt x="376" y="98"/>
                </a:lnTo>
                <a:lnTo>
                  <a:pt x="370" y="100"/>
                </a:lnTo>
                <a:lnTo>
                  <a:pt x="368" y="100"/>
                </a:lnTo>
                <a:lnTo>
                  <a:pt x="352" y="98"/>
                </a:lnTo>
                <a:lnTo>
                  <a:pt x="330" y="88"/>
                </a:lnTo>
                <a:lnTo>
                  <a:pt x="326" y="88"/>
                </a:lnTo>
                <a:lnTo>
                  <a:pt x="320" y="86"/>
                </a:lnTo>
                <a:lnTo>
                  <a:pt x="314" y="84"/>
                </a:lnTo>
                <a:lnTo>
                  <a:pt x="296" y="82"/>
                </a:lnTo>
                <a:lnTo>
                  <a:pt x="266" y="74"/>
                </a:lnTo>
                <a:lnTo>
                  <a:pt x="262" y="74"/>
                </a:lnTo>
                <a:lnTo>
                  <a:pt x="246" y="72"/>
                </a:lnTo>
                <a:lnTo>
                  <a:pt x="236" y="66"/>
                </a:lnTo>
                <a:lnTo>
                  <a:pt x="230" y="56"/>
                </a:lnTo>
                <a:lnTo>
                  <a:pt x="228" y="52"/>
                </a:lnTo>
                <a:lnTo>
                  <a:pt x="226" y="50"/>
                </a:lnTo>
                <a:lnTo>
                  <a:pt x="218" y="48"/>
                </a:lnTo>
                <a:lnTo>
                  <a:pt x="212" y="46"/>
                </a:lnTo>
                <a:lnTo>
                  <a:pt x="210" y="44"/>
                </a:lnTo>
                <a:lnTo>
                  <a:pt x="208" y="44"/>
                </a:lnTo>
                <a:lnTo>
                  <a:pt x="206" y="44"/>
                </a:lnTo>
                <a:lnTo>
                  <a:pt x="196" y="42"/>
                </a:lnTo>
                <a:lnTo>
                  <a:pt x="180" y="36"/>
                </a:lnTo>
                <a:lnTo>
                  <a:pt x="178" y="38"/>
                </a:lnTo>
                <a:lnTo>
                  <a:pt x="178" y="40"/>
                </a:lnTo>
                <a:lnTo>
                  <a:pt x="168" y="44"/>
                </a:lnTo>
                <a:lnTo>
                  <a:pt x="166" y="44"/>
                </a:lnTo>
                <a:lnTo>
                  <a:pt x="164" y="44"/>
                </a:lnTo>
                <a:lnTo>
                  <a:pt x="164" y="42"/>
                </a:lnTo>
                <a:lnTo>
                  <a:pt x="170" y="26"/>
                </a:lnTo>
                <a:lnTo>
                  <a:pt x="170" y="22"/>
                </a:lnTo>
                <a:lnTo>
                  <a:pt x="172" y="20"/>
                </a:lnTo>
                <a:lnTo>
                  <a:pt x="178" y="8"/>
                </a:lnTo>
                <a:lnTo>
                  <a:pt x="174" y="2"/>
                </a:lnTo>
                <a:lnTo>
                  <a:pt x="170" y="0"/>
                </a:lnTo>
                <a:lnTo>
                  <a:pt x="168" y="0"/>
                </a:lnTo>
                <a:lnTo>
                  <a:pt x="160" y="2"/>
                </a:lnTo>
                <a:lnTo>
                  <a:pt x="154" y="6"/>
                </a:lnTo>
                <a:lnTo>
                  <a:pt x="154" y="8"/>
                </a:lnTo>
                <a:lnTo>
                  <a:pt x="152" y="10"/>
                </a:lnTo>
                <a:lnTo>
                  <a:pt x="148" y="14"/>
                </a:lnTo>
                <a:lnTo>
                  <a:pt x="142" y="14"/>
                </a:lnTo>
                <a:lnTo>
                  <a:pt x="140" y="14"/>
                </a:lnTo>
                <a:lnTo>
                  <a:pt x="130" y="18"/>
                </a:lnTo>
                <a:lnTo>
                  <a:pt x="124" y="24"/>
                </a:lnTo>
                <a:lnTo>
                  <a:pt x="116" y="26"/>
                </a:lnTo>
                <a:lnTo>
                  <a:pt x="98" y="32"/>
                </a:lnTo>
                <a:lnTo>
                  <a:pt x="92" y="34"/>
                </a:lnTo>
                <a:lnTo>
                  <a:pt x="90" y="34"/>
                </a:lnTo>
                <a:lnTo>
                  <a:pt x="86" y="36"/>
                </a:lnTo>
                <a:lnTo>
                  <a:pt x="76" y="38"/>
                </a:lnTo>
                <a:lnTo>
                  <a:pt x="72" y="36"/>
                </a:lnTo>
                <a:lnTo>
                  <a:pt x="70" y="36"/>
                </a:lnTo>
                <a:lnTo>
                  <a:pt x="68" y="34"/>
                </a:lnTo>
                <a:lnTo>
                  <a:pt x="64" y="30"/>
                </a:lnTo>
                <a:lnTo>
                  <a:pt x="62" y="28"/>
                </a:lnTo>
                <a:lnTo>
                  <a:pt x="60" y="30"/>
                </a:lnTo>
                <a:lnTo>
                  <a:pt x="48" y="40"/>
                </a:lnTo>
                <a:lnTo>
                  <a:pt x="48" y="44"/>
                </a:lnTo>
                <a:lnTo>
                  <a:pt x="48" y="66"/>
                </a:lnTo>
                <a:lnTo>
                  <a:pt x="50" y="80"/>
                </a:lnTo>
                <a:lnTo>
                  <a:pt x="50" y="88"/>
                </a:lnTo>
                <a:lnTo>
                  <a:pt x="50" y="100"/>
                </a:lnTo>
                <a:lnTo>
                  <a:pt x="50" y="108"/>
                </a:lnTo>
                <a:lnTo>
                  <a:pt x="44" y="116"/>
                </a:lnTo>
                <a:lnTo>
                  <a:pt x="28" y="126"/>
                </a:lnTo>
                <a:lnTo>
                  <a:pt x="22" y="128"/>
                </a:lnTo>
                <a:lnTo>
                  <a:pt x="18" y="130"/>
                </a:lnTo>
                <a:lnTo>
                  <a:pt x="16" y="130"/>
                </a:lnTo>
                <a:lnTo>
                  <a:pt x="12" y="134"/>
                </a:lnTo>
                <a:lnTo>
                  <a:pt x="0" y="156"/>
                </a:lnTo>
                <a:lnTo>
                  <a:pt x="0" y="160"/>
                </a:lnTo>
                <a:lnTo>
                  <a:pt x="0" y="162"/>
                </a:lnTo>
                <a:lnTo>
                  <a:pt x="0" y="166"/>
                </a:lnTo>
                <a:lnTo>
                  <a:pt x="0" y="168"/>
                </a:lnTo>
                <a:lnTo>
                  <a:pt x="0" y="172"/>
                </a:lnTo>
                <a:lnTo>
                  <a:pt x="2" y="172"/>
                </a:lnTo>
                <a:lnTo>
                  <a:pt x="4" y="172"/>
                </a:lnTo>
                <a:lnTo>
                  <a:pt x="8" y="172"/>
                </a:lnTo>
                <a:lnTo>
                  <a:pt x="10" y="172"/>
                </a:lnTo>
                <a:lnTo>
                  <a:pt x="14" y="174"/>
                </a:lnTo>
                <a:lnTo>
                  <a:pt x="20" y="186"/>
                </a:lnTo>
                <a:lnTo>
                  <a:pt x="20" y="190"/>
                </a:lnTo>
                <a:lnTo>
                  <a:pt x="18" y="200"/>
                </a:lnTo>
                <a:lnTo>
                  <a:pt x="14" y="204"/>
                </a:lnTo>
                <a:lnTo>
                  <a:pt x="12" y="216"/>
                </a:lnTo>
                <a:lnTo>
                  <a:pt x="12" y="236"/>
                </a:lnTo>
                <a:lnTo>
                  <a:pt x="14" y="246"/>
                </a:lnTo>
                <a:lnTo>
                  <a:pt x="14" y="260"/>
                </a:lnTo>
                <a:lnTo>
                  <a:pt x="12" y="264"/>
                </a:lnTo>
                <a:lnTo>
                  <a:pt x="12" y="268"/>
                </a:lnTo>
                <a:lnTo>
                  <a:pt x="28" y="282"/>
                </a:lnTo>
                <a:lnTo>
                  <a:pt x="32" y="286"/>
                </a:lnTo>
                <a:lnTo>
                  <a:pt x="36" y="286"/>
                </a:lnTo>
                <a:lnTo>
                  <a:pt x="40" y="286"/>
                </a:lnTo>
                <a:lnTo>
                  <a:pt x="42" y="288"/>
                </a:lnTo>
                <a:lnTo>
                  <a:pt x="46" y="288"/>
                </a:lnTo>
                <a:lnTo>
                  <a:pt x="52" y="288"/>
                </a:lnTo>
                <a:lnTo>
                  <a:pt x="54" y="290"/>
                </a:lnTo>
                <a:lnTo>
                  <a:pt x="56" y="292"/>
                </a:lnTo>
                <a:lnTo>
                  <a:pt x="58" y="296"/>
                </a:lnTo>
                <a:lnTo>
                  <a:pt x="62" y="300"/>
                </a:lnTo>
                <a:lnTo>
                  <a:pt x="64" y="302"/>
                </a:lnTo>
                <a:lnTo>
                  <a:pt x="68" y="302"/>
                </a:lnTo>
                <a:lnTo>
                  <a:pt x="72" y="304"/>
                </a:lnTo>
                <a:lnTo>
                  <a:pt x="76" y="304"/>
                </a:lnTo>
                <a:lnTo>
                  <a:pt x="82" y="308"/>
                </a:lnTo>
                <a:lnTo>
                  <a:pt x="84" y="310"/>
                </a:lnTo>
                <a:lnTo>
                  <a:pt x="88" y="312"/>
                </a:lnTo>
                <a:lnTo>
                  <a:pt x="90" y="314"/>
                </a:lnTo>
                <a:lnTo>
                  <a:pt x="92" y="316"/>
                </a:lnTo>
                <a:lnTo>
                  <a:pt x="94" y="320"/>
                </a:lnTo>
                <a:lnTo>
                  <a:pt x="96" y="324"/>
                </a:lnTo>
                <a:lnTo>
                  <a:pt x="100" y="328"/>
                </a:lnTo>
                <a:lnTo>
                  <a:pt x="100" y="330"/>
                </a:lnTo>
                <a:lnTo>
                  <a:pt x="104" y="334"/>
                </a:lnTo>
                <a:lnTo>
                  <a:pt x="116" y="342"/>
                </a:lnTo>
                <a:lnTo>
                  <a:pt x="118" y="344"/>
                </a:lnTo>
                <a:lnTo>
                  <a:pt x="122" y="346"/>
                </a:lnTo>
                <a:lnTo>
                  <a:pt x="124" y="346"/>
                </a:lnTo>
                <a:lnTo>
                  <a:pt x="126" y="348"/>
                </a:lnTo>
                <a:lnTo>
                  <a:pt x="130" y="346"/>
                </a:lnTo>
                <a:lnTo>
                  <a:pt x="138" y="352"/>
                </a:lnTo>
                <a:lnTo>
                  <a:pt x="142" y="354"/>
                </a:lnTo>
                <a:lnTo>
                  <a:pt x="144" y="358"/>
                </a:lnTo>
                <a:lnTo>
                  <a:pt x="148" y="360"/>
                </a:lnTo>
                <a:lnTo>
                  <a:pt x="152" y="370"/>
                </a:lnTo>
                <a:lnTo>
                  <a:pt x="154" y="372"/>
                </a:lnTo>
                <a:lnTo>
                  <a:pt x="156" y="376"/>
                </a:lnTo>
                <a:lnTo>
                  <a:pt x="154" y="380"/>
                </a:lnTo>
                <a:lnTo>
                  <a:pt x="158" y="402"/>
                </a:lnTo>
                <a:lnTo>
                  <a:pt x="160" y="408"/>
                </a:lnTo>
                <a:lnTo>
                  <a:pt x="160" y="412"/>
                </a:lnTo>
                <a:lnTo>
                  <a:pt x="162" y="424"/>
                </a:lnTo>
                <a:lnTo>
                  <a:pt x="168" y="426"/>
                </a:lnTo>
                <a:lnTo>
                  <a:pt x="170" y="426"/>
                </a:lnTo>
                <a:lnTo>
                  <a:pt x="174" y="430"/>
                </a:lnTo>
                <a:lnTo>
                  <a:pt x="174" y="432"/>
                </a:lnTo>
                <a:lnTo>
                  <a:pt x="174" y="436"/>
                </a:lnTo>
                <a:lnTo>
                  <a:pt x="174" y="438"/>
                </a:lnTo>
                <a:lnTo>
                  <a:pt x="172" y="440"/>
                </a:lnTo>
                <a:lnTo>
                  <a:pt x="170" y="442"/>
                </a:lnTo>
                <a:lnTo>
                  <a:pt x="168" y="444"/>
                </a:lnTo>
                <a:lnTo>
                  <a:pt x="168" y="448"/>
                </a:lnTo>
                <a:lnTo>
                  <a:pt x="168" y="452"/>
                </a:lnTo>
                <a:lnTo>
                  <a:pt x="168" y="456"/>
                </a:lnTo>
                <a:lnTo>
                  <a:pt x="172" y="474"/>
                </a:lnTo>
                <a:lnTo>
                  <a:pt x="172" y="476"/>
                </a:lnTo>
                <a:lnTo>
                  <a:pt x="180" y="494"/>
                </a:lnTo>
                <a:lnTo>
                  <a:pt x="182" y="498"/>
                </a:lnTo>
                <a:lnTo>
                  <a:pt x="184" y="498"/>
                </a:lnTo>
                <a:lnTo>
                  <a:pt x="188" y="500"/>
                </a:lnTo>
                <a:lnTo>
                  <a:pt x="190" y="502"/>
                </a:lnTo>
                <a:lnTo>
                  <a:pt x="192" y="502"/>
                </a:lnTo>
                <a:lnTo>
                  <a:pt x="196" y="502"/>
                </a:lnTo>
                <a:lnTo>
                  <a:pt x="200" y="502"/>
                </a:lnTo>
                <a:lnTo>
                  <a:pt x="202" y="502"/>
                </a:lnTo>
                <a:lnTo>
                  <a:pt x="206" y="504"/>
                </a:lnTo>
                <a:lnTo>
                  <a:pt x="212" y="504"/>
                </a:lnTo>
                <a:lnTo>
                  <a:pt x="214" y="504"/>
                </a:lnTo>
                <a:lnTo>
                  <a:pt x="216" y="506"/>
                </a:lnTo>
                <a:lnTo>
                  <a:pt x="222" y="518"/>
                </a:lnTo>
                <a:lnTo>
                  <a:pt x="220" y="520"/>
                </a:lnTo>
                <a:lnTo>
                  <a:pt x="222" y="520"/>
                </a:lnTo>
                <a:lnTo>
                  <a:pt x="232" y="520"/>
                </a:lnTo>
                <a:close/>
              </a:path>
            </a:pathLst>
          </a:custGeom>
          <a:solidFill>
            <a:srgbClr val="CEEAB0"/>
          </a:solidFill>
          <a:ln w="3175" cmpd="sng">
            <a:solidFill>
              <a:srgbClr val="808080"/>
            </a:solidFill>
            <a:round/>
            <a:headEnd/>
            <a:tailEnd/>
          </a:ln>
        </p:spPr>
        <p:txBody>
          <a:bodyPr/>
          <a:lstStyle/>
          <a:p>
            <a:endParaRPr lang="en-US" dirty="0"/>
          </a:p>
        </p:txBody>
      </p:sp>
      <p:grpSp>
        <p:nvGrpSpPr>
          <p:cNvPr id="2106" name="Group 1117"/>
          <p:cNvGrpSpPr>
            <a:grpSpLocks/>
          </p:cNvGrpSpPr>
          <p:nvPr/>
        </p:nvGrpSpPr>
        <p:grpSpPr bwMode="auto">
          <a:xfrm>
            <a:off x="6742114" y="1590675"/>
            <a:ext cx="1196975" cy="1047750"/>
            <a:chOff x="3420" y="1002"/>
            <a:chExt cx="754" cy="660"/>
          </a:xfrm>
          <a:solidFill>
            <a:srgbClr val="CEEAB0"/>
          </a:solidFill>
        </p:grpSpPr>
        <p:sp>
          <p:nvSpPr>
            <p:cNvPr id="2192" name="Freeform 1118"/>
            <p:cNvSpPr>
              <a:spLocks/>
            </p:cNvSpPr>
            <p:nvPr/>
          </p:nvSpPr>
          <p:spPr bwMode="auto">
            <a:xfrm>
              <a:off x="3568" y="1002"/>
              <a:ext cx="76" cy="62"/>
            </a:xfrm>
            <a:custGeom>
              <a:avLst/>
              <a:gdLst>
                <a:gd name="T0" fmla="*/ 76 w 76"/>
                <a:gd name="T1" fmla="*/ 8 h 62"/>
                <a:gd name="T2" fmla="*/ 70 w 76"/>
                <a:gd name="T3" fmla="*/ 8 h 62"/>
                <a:gd name="T4" fmla="*/ 68 w 76"/>
                <a:gd name="T5" fmla="*/ 10 h 62"/>
                <a:gd name="T6" fmla="*/ 66 w 76"/>
                <a:gd name="T7" fmla="*/ 10 h 62"/>
                <a:gd name="T8" fmla="*/ 66 w 76"/>
                <a:gd name="T9" fmla="*/ 8 h 62"/>
                <a:gd name="T10" fmla="*/ 64 w 76"/>
                <a:gd name="T11" fmla="*/ 8 h 62"/>
                <a:gd name="T12" fmla="*/ 62 w 76"/>
                <a:gd name="T13" fmla="*/ 8 h 62"/>
                <a:gd name="T14" fmla="*/ 58 w 76"/>
                <a:gd name="T15" fmla="*/ 8 h 62"/>
                <a:gd name="T16" fmla="*/ 50 w 76"/>
                <a:gd name="T17" fmla="*/ 12 h 62"/>
                <a:gd name="T18" fmla="*/ 48 w 76"/>
                <a:gd name="T19" fmla="*/ 12 h 62"/>
                <a:gd name="T20" fmla="*/ 48 w 76"/>
                <a:gd name="T21" fmla="*/ 14 h 62"/>
                <a:gd name="T22" fmla="*/ 52 w 76"/>
                <a:gd name="T23" fmla="*/ 14 h 62"/>
                <a:gd name="T24" fmla="*/ 54 w 76"/>
                <a:gd name="T25" fmla="*/ 14 h 62"/>
                <a:gd name="T26" fmla="*/ 54 w 76"/>
                <a:gd name="T27" fmla="*/ 16 h 62"/>
                <a:gd name="T28" fmla="*/ 56 w 76"/>
                <a:gd name="T29" fmla="*/ 16 h 62"/>
                <a:gd name="T30" fmla="*/ 54 w 76"/>
                <a:gd name="T31" fmla="*/ 18 h 62"/>
                <a:gd name="T32" fmla="*/ 52 w 76"/>
                <a:gd name="T33" fmla="*/ 20 h 62"/>
                <a:gd name="T34" fmla="*/ 38 w 76"/>
                <a:gd name="T35" fmla="*/ 32 h 62"/>
                <a:gd name="T36" fmla="*/ 30 w 76"/>
                <a:gd name="T37" fmla="*/ 46 h 62"/>
                <a:gd name="T38" fmla="*/ 24 w 76"/>
                <a:gd name="T39" fmla="*/ 58 h 62"/>
                <a:gd name="T40" fmla="*/ 20 w 76"/>
                <a:gd name="T41" fmla="*/ 62 h 62"/>
                <a:gd name="T42" fmla="*/ 14 w 76"/>
                <a:gd name="T43" fmla="*/ 56 h 62"/>
                <a:gd name="T44" fmla="*/ 14 w 76"/>
                <a:gd name="T45" fmla="*/ 54 h 62"/>
                <a:gd name="T46" fmla="*/ 14 w 76"/>
                <a:gd name="T47" fmla="*/ 52 h 62"/>
                <a:gd name="T48" fmla="*/ 16 w 76"/>
                <a:gd name="T49" fmla="*/ 50 h 62"/>
                <a:gd name="T50" fmla="*/ 18 w 76"/>
                <a:gd name="T51" fmla="*/ 50 h 62"/>
                <a:gd name="T52" fmla="*/ 18 w 76"/>
                <a:gd name="T53" fmla="*/ 48 h 62"/>
                <a:gd name="T54" fmla="*/ 20 w 76"/>
                <a:gd name="T55" fmla="*/ 46 h 62"/>
                <a:gd name="T56" fmla="*/ 20 w 76"/>
                <a:gd name="T57" fmla="*/ 44 h 62"/>
                <a:gd name="T58" fmla="*/ 20 w 76"/>
                <a:gd name="T59" fmla="*/ 38 h 62"/>
                <a:gd name="T60" fmla="*/ 18 w 76"/>
                <a:gd name="T61" fmla="*/ 38 h 62"/>
                <a:gd name="T62" fmla="*/ 16 w 76"/>
                <a:gd name="T63" fmla="*/ 42 h 62"/>
                <a:gd name="T64" fmla="*/ 14 w 76"/>
                <a:gd name="T65" fmla="*/ 44 h 62"/>
                <a:gd name="T66" fmla="*/ 16 w 76"/>
                <a:gd name="T67" fmla="*/ 44 h 62"/>
                <a:gd name="T68" fmla="*/ 18 w 76"/>
                <a:gd name="T69" fmla="*/ 44 h 62"/>
                <a:gd name="T70" fmla="*/ 18 w 76"/>
                <a:gd name="T71" fmla="*/ 46 h 62"/>
                <a:gd name="T72" fmla="*/ 16 w 76"/>
                <a:gd name="T73" fmla="*/ 48 h 62"/>
                <a:gd name="T74" fmla="*/ 14 w 76"/>
                <a:gd name="T75" fmla="*/ 48 h 62"/>
                <a:gd name="T76" fmla="*/ 14 w 76"/>
                <a:gd name="T77" fmla="*/ 50 h 62"/>
                <a:gd name="T78" fmla="*/ 12 w 76"/>
                <a:gd name="T79" fmla="*/ 46 h 62"/>
                <a:gd name="T80" fmla="*/ 10 w 76"/>
                <a:gd name="T81" fmla="*/ 46 h 62"/>
                <a:gd name="T82" fmla="*/ 2 w 76"/>
                <a:gd name="T83" fmla="*/ 44 h 62"/>
                <a:gd name="T84" fmla="*/ 0 w 76"/>
                <a:gd name="T85" fmla="*/ 44 h 62"/>
                <a:gd name="T86" fmla="*/ 0 w 76"/>
                <a:gd name="T87" fmla="*/ 42 h 62"/>
                <a:gd name="T88" fmla="*/ 2 w 76"/>
                <a:gd name="T89" fmla="*/ 40 h 62"/>
                <a:gd name="T90" fmla="*/ 2 w 76"/>
                <a:gd name="T91" fmla="*/ 34 h 62"/>
                <a:gd name="T92" fmla="*/ 8 w 76"/>
                <a:gd name="T93" fmla="*/ 28 h 62"/>
                <a:gd name="T94" fmla="*/ 12 w 76"/>
                <a:gd name="T95" fmla="*/ 20 h 62"/>
                <a:gd name="T96" fmla="*/ 14 w 76"/>
                <a:gd name="T97" fmla="*/ 16 h 62"/>
                <a:gd name="T98" fmla="*/ 18 w 76"/>
                <a:gd name="T99" fmla="*/ 14 h 62"/>
                <a:gd name="T100" fmla="*/ 34 w 76"/>
                <a:gd name="T101" fmla="*/ 4 h 62"/>
                <a:gd name="T102" fmla="*/ 46 w 76"/>
                <a:gd name="T103" fmla="*/ 2 h 62"/>
                <a:gd name="T104" fmla="*/ 52 w 76"/>
                <a:gd name="T105" fmla="*/ 0 h 62"/>
                <a:gd name="T106" fmla="*/ 56 w 76"/>
                <a:gd name="T107" fmla="*/ 0 h 62"/>
                <a:gd name="T108" fmla="*/ 58 w 76"/>
                <a:gd name="T109" fmla="*/ 0 h 62"/>
                <a:gd name="T110" fmla="*/ 66 w 76"/>
                <a:gd name="T111" fmla="*/ 0 h 62"/>
                <a:gd name="T112" fmla="*/ 68 w 76"/>
                <a:gd name="T113" fmla="*/ 0 h 62"/>
                <a:gd name="T114" fmla="*/ 72 w 76"/>
                <a:gd name="T115" fmla="*/ 2 h 62"/>
                <a:gd name="T116" fmla="*/ 74 w 76"/>
                <a:gd name="T117" fmla="*/ 2 h 62"/>
                <a:gd name="T118" fmla="*/ 76 w 76"/>
                <a:gd name="T119" fmla="*/ 8 h 6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6" h="62">
                  <a:moveTo>
                    <a:pt x="76" y="8"/>
                  </a:moveTo>
                  <a:lnTo>
                    <a:pt x="70" y="8"/>
                  </a:lnTo>
                  <a:lnTo>
                    <a:pt x="68" y="10"/>
                  </a:lnTo>
                  <a:lnTo>
                    <a:pt x="66" y="10"/>
                  </a:lnTo>
                  <a:lnTo>
                    <a:pt x="66" y="8"/>
                  </a:lnTo>
                  <a:lnTo>
                    <a:pt x="64" y="8"/>
                  </a:lnTo>
                  <a:lnTo>
                    <a:pt x="62" y="8"/>
                  </a:lnTo>
                  <a:lnTo>
                    <a:pt x="58" y="8"/>
                  </a:lnTo>
                  <a:lnTo>
                    <a:pt x="50" y="12"/>
                  </a:lnTo>
                  <a:lnTo>
                    <a:pt x="48" y="12"/>
                  </a:lnTo>
                  <a:lnTo>
                    <a:pt x="48" y="14"/>
                  </a:lnTo>
                  <a:lnTo>
                    <a:pt x="52" y="14"/>
                  </a:lnTo>
                  <a:lnTo>
                    <a:pt x="54" y="14"/>
                  </a:lnTo>
                  <a:lnTo>
                    <a:pt x="54" y="16"/>
                  </a:lnTo>
                  <a:lnTo>
                    <a:pt x="56" y="16"/>
                  </a:lnTo>
                  <a:lnTo>
                    <a:pt x="54" y="18"/>
                  </a:lnTo>
                  <a:lnTo>
                    <a:pt x="52" y="20"/>
                  </a:lnTo>
                  <a:lnTo>
                    <a:pt x="38" y="32"/>
                  </a:lnTo>
                  <a:lnTo>
                    <a:pt x="30" y="46"/>
                  </a:lnTo>
                  <a:lnTo>
                    <a:pt x="24" y="58"/>
                  </a:lnTo>
                  <a:lnTo>
                    <a:pt x="20" y="62"/>
                  </a:lnTo>
                  <a:lnTo>
                    <a:pt x="14" y="56"/>
                  </a:lnTo>
                  <a:lnTo>
                    <a:pt x="14" y="54"/>
                  </a:lnTo>
                  <a:lnTo>
                    <a:pt x="14" y="52"/>
                  </a:lnTo>
                  <a:lnTo>
                    <a:pt x="16" y="50"/>
                  </a:lnTo>
                  <a:lnTo>
                    <a:pt x="18" y="50"/>
                  </a:lnTo>
                  <a:lnTo>
                    <a:pt x="18" y="48"/>
                  </a:lnTo>
                  <a:lnTo>
                    <a:pt x="20" y="46"/>
                  </a:lnTo>
                  <a:lnTo>
                    <a:pt x="20" y="44"/>
                  </a:lnTo>
                  <a:lnTo>
                    <a:pt x="20" y="38"/>
                  </a:lnTo>
                  <a:lnTo>
                    <a:pt x="18" y="38"/>
                  </a:lnTo>
                  <a:lnTo>
                    <a:pt x="16" y="42"/>
                  </a:lnTo>
                  <a:lnTo>
                    <a:pt x="14" y="44"/>
                  </a:lnTo>
                  <a:lnTo>
                    <a:pt x="16" y="44"/>
                  </a:lnTo>
                  <a:lnTo>
                    <a:pt x="18" y="44"/>
                  </a:lnTo>
                  <a:lnTo>
                    <a:pt x="18" y="46"/>
                  </a:lnTo>
                  <a:lnTo>
                    <a:pt x="16" y="48"/>
                  </a:lnTo>
                  <a:lnTo>
                    <a:pt x="14" y="48"/>
                  </a:lnTo>
                  <a:lnTo>
                    <a:pt x="14" y="50"/>
                  </a:lnTo>
                  <a:lnTo>
                    <a:pt x="12" y="46"/>
                  </a:lnTo>
                  <a:lnTo>
                    <a:pt x="10" y="46"/>
                  </a:lnTo>
                  <a:lnTo>
                    <a:pt x="2" y="44"/>
                  </a:lnTo>
                  <a:lnTo>
                    <a:pt x="0" y="44"/>
                  </a:lnTo>
                  <a:lnTo>
                    <a:pt x="0" y="42"/>
                  </a:lnTo>
                  <a:lnTo>
                    <a:pt x="2" y="40"/>
                  </a:lnTo>
                  <a:lnTo>
                    <a:pt x="2" y="34"/>
                  </a:lnTo>
                  <a:lnTo>
                    <a:pt x="8" y="28"/>
                  </a:lnTo>
                  <a:lnTo>
                    <a:pt x="12" y="20"/>
                  </a:lnTo>
                  <a:lnTo>
                    <a:pt x="14" y="16"/>
                  </a:lnTo>
                  <a:lnTo>
                    <a:pt x="18" y="14"/>
                  </a:lnTo>
                  <a:lnTo>
                    <a:pt x="34" y="4"/>
                  </a:lnTo>
                  <a:lnTo>
                    <a:pt x="46" y="2"/>
                  </a:lnTo>
                  <a:lnTo>
                    <a:pt x="52" y="0"/>
                  </a:lnTo>
                  <a:lnTo>
                    <a:pt x="56" y="0"/>
                  </a:lnTo>
                  <a:lnTo>
                    <a:pt x="58" y="0"/>
                  </a:lnTo>
                  <a:lnTo>
                    <a:pt x="66" y="0"/>
                  </a:lnTo>
                  <a:lnTo>
                    <a:pt x="68" y="0"/>
                  </a:lnTo>
                  <a:lnTo>
                    <a:pt x="72" y="2"/>
                  </a:lnTo>
                  <a:lnTo>
                    <a:pt x="74" y="2"/>
                  </a:lnTo>
                  <a:lnTo>
                    <a:pt x="76" y="8"/>
                  </a:lnTo>
                  <a:close/>
                </a:path>
              </a:pathLst>
            </a:custGeom>
            <a:grpFill/>
            <a:ln w="3175" cmpd="sng">
              <a:solidFill>
                <a:srgbClr val="808080"/>
              </a:solidFill>
              <a:round/>
              <a:headEnd/>
              <a:tailEnd/>
            </a:ln>
          </p:spPr>
          <p:txBody>
            <a:bodyPr/>
            <a:lstStyle/>
            <a:p>
              <a:pPr>
                <a:defRPr/>
              </a:pPr>
              <a:endParaRPr lang="en-US" dirty="0"/>
            </a:p>
          </p:txBody>
        </p:sp>
        <p:sp>
          <p:nvSpPr>
            <p:cNvPr id="2193" name="Freeform 1119"/>
            <p:cNvSpPr>
              <a:spLocks/>
            </p:cNvSpPr>
            <p:nvPr/>
          </p:nvSpPr>
          <p:spPr bwMode="auto">
            <a:xfrm>
              <a:off x="3788" y="1172"/>
              <a:ext cx="386" cy="490"/>
            </a:xfrm>
            <a:custGeom>
              <a:avLst/>
              <a:gdLst>
                <a:gd name="T0" fmla="*/ 370 w 386"/>
                <a:gd name="T1" fmla="*/ 260 h 490"/>
                <a:gd name="T2" fmla="*/ 360 w 386"/>
                <a:gd name="T3" fmla="*/ 232 h 490"/>
                <a:gd name="T4" fmla="*/ 350 w 386"/>
                <a:gd name="T5" fmla="*/ 206 h 490"/>
                <a:gd name="T6" fmla="*/ 326 w 386"/>
                <a:gd name="T7" fmla="*/ 182 h 490"/>
                <a:gd name="T8" fmla="*/ 310 w 386"/>
                <a:gd name="T9" fmla="*/ 190 h 490"/>
                <a:gd name="T10" fmla="*/ 286 w 386"/>
                <a:gd name="T11" fmla="*/ 206 h 490"/>
                <a:gd name="T12" fmla="*/ 246 w 386"/>
                <a:gd name="T13" fmla="*/ 240 h 490"/>
                <a:gd name="T14" fmla="*/ 236 w 386"/>
                <a:gd name="T15" fmla="*/ 220 h 490"/>
                <a:gd name="T16" fmla="*/ 248 w 386"/>
                <a:gd name="T17" fmla="*/ 200 h 490"/>
                <a:gd name="T18" fmla="*/ 264 w 386"/>
                <a:gd name="T19" fmla="*/ 170 h 490"/>
                <a:gd name="T20" fmla="*/ 280 w 386"/>
                <a:gd name="T21" fmla="*/ 154 h 490"/>
                <a:gd name="T22" fmla="*/ 276 w 386"/>
                <a:gd name="T23" fmla="*/ 122 h 490"/>
                <a:gd name="T24" fmla="*/ 274 w 386"/>
                <a:gd name="T25" fmla="*/ 96 h 490"/>
                <a:gd name="T26" fmla="*/ 258 w 386"/>
                <a:gd name="T27" fmla="*/ 78 h 490"/>
                <a:gd name="T28" fmla="*/ 264 w 386"/>
                <a:gd name="T29" fmla="*/ 70 h 490"/>
                <a:gd name="T30" fmla="*/ 274 w 386"/>
                <a:gd name="T31" fmla="*/ 70 h 490"/>
                <a:gd name="T32" fmla="*/ 260 w 386"/>
                <a:gd name="T33" fmla="*/ 48 h 490"/>
                <a:gd name="T34" fmla="*/ 232 w 386"/>
                <a:gd name="T35" fmla="*/ 38 h 490"/>
                <a:gd name="T36" fmla="*/ 210 w 386"/>
                <a:gd name="T37" fmla="*/ 26 h 490"/>
                <a:gd name="T38" fmla="*/ 190 w 386"/>
                <a:gd name="T39" fmla="*/ 26 h 490"/>
                <a:gd name="T40" fmla="*/ 180 w 386"/>
                <a:gd name="T41" fmla="*/ 14 h 490"/>
                <a:gd name="T42" fmla="*/ 156 w 386"/>
                <a:gd name="T43" fmla="*/ 12 h 490"/>
                <a:gd name="T44" fmla="*/ 124 w 386"/>
                <a:gd name="T45" fmla="*/ 4 h 490"/>
                <a:gd name="T46" fmla="*/ 116 w 386"/>
                <a:gd name="T47" fmla="*/ 10 h 490"/>
                <a:gd name="T48" fmla="*/ 104 w 386"/>
                <a:gd name="T49" fmla="*/ 26 h 490"/>
                <a:gd name="T50" fmla="*/ 110 w 386"/>
                <a:gd name="T51" fmla="*/ 44 h 490"/>
                <a:gd name="T52" fmla="*/ 120 w 386"/>
                <a:gd name="T53" fmla="*/ 50 h 490"/>
                <a:gd name="T54" fmla="*/ 104 w 386"/>
                <a:gd name="T55" fmla="*/ 54 h 490"/>
                <a:gd name="T56" fmla="*/ 84 w 386"/>
                <a:gd name="T57" fmla="*/ 68 h 490"/>
                <a:gd name="T58" fmla="*/ 88 w 386"/>
                <a:gd name="T59" fmla="*/ 92 h 490"/>
                <a:gd name="T60" fmla="*/ 80 w 386"/>
                <a:gd name="T61" fmla="*/ 128 h 490"/>
                <a:gd name="T62" fmla="*/ 78 w 386"/>
                <a:gd name="T63" fmla="*/ 118 h 490"/>
                <a:gd name="T64" fmla="*/ 78 w 386"/>
                <a:gd name="T65" fmla="*/ 100 h 490"/>
                <a:gd name="T66" fmla="*/ 68 w 386"/>
                <a:gd name="T67" fmla="*/ 122 h 490"/>
                <a:gd name="T68" fmla="*/ 70 w 386"/>
                <a:gd name="T69" fmla="*/ 108 h 490"/>
                <a:gd name="T70" fmla="*/ 72 w 386"/>
                <a:gd name="T71" fmla="*/ 78 h 490"/>
                <a:gd name="T72" fmla="*/ 54 w 386"/>
                <a:gd name="T73" fmla="*/ 96 h 490"/>
                <a:gd name="T74" fmla="*/ 48 w 386"/>
                <a:gd name="T75" fmla="*/ 110 h 490"/>
                <a:gd name="T76" fmla="*/ 30 w 386"/>
                <a:gd name="T77" fmla="*/ 134 h 490"/>
                <a:gd name="T78" fmla="*/ 16 w 386"/>
                <a:gd name="T79" fmla="*/ 144 h 490"/>
                <a:gd name="T80" fmla="*/ 18 w 386"/>
                <a:gd name="T81" fmla="*/ 184 h 490"/>
                <a:gd name="T82" fmla="*/ 0 w 386"/>
                <a:gd name="T83" fmla="*/ 220 h 490"/>
                <a:gd name="T84" fmla="*/ 8 w 386"/>
                <a:gd name="T85" fmla="*/ 256 h 490"/>
                <a:gd name="T86" fmla="*/ 4 w 386"/>
                <a:gd name="T87" fmla="*/ 272 h 490"/>
                <a:gd name="T88" fmla="*/ 40 w 386"/>
                <a:gd name="T89" fmla="*/ 340 h 490"/>
                <a:gd name="T90" fmla="*/ 46 w 386"/>
                <a:gd name="T91" fmla="*/ 392 h 490"/>
                <a:gd name="T92" fmla="*/ 38 w 386"/>
                <a:gd name="T93" fmla="*/ 426 h 490"/>
                <a:gd name="T94" fmla="*/ 18 w 386"/>
                <a:gd name="T95" fmla="*/ 470 h 490"/>
                <a:gd name="T96" fmla="*/ 18 w 386"/>
                <a:gd name="T97" fmla="*/ 488 h 490"/>
                <a:gd name="T98" fmla="*/ 64 w 386"/>
                <a:gd name="T99" fmla="*/ 484 h 490"/>
                <a:gd name="T100" fmla="*/ 130 w 386"/>
                <a:gd name="T101" fmla="*/ 476 h 490"/>
                <a:gd name="T102" fmla="*/ 190 w 386"/>
                <a:gd name="T103" fmla="*/ 470 h 490"/>
                <a:gd name="T104" fmla="*/ 306 w 386"/>
                <a:gd name="T105" fmla="*/ 458 h 490"/>
                <a:gd name="T106" fmla="*/ 326 w 386"/>
                <a:gd name="T107" fmla="*/ 432 h 490"/>
                <a:gd name="T108" fmla="*/ 336 w 386"/>
                <a:gd name="T109" fmla="*/ 390 h 490"/>
                <a:gd name="T110" fmla="*/ 346 w 386"/>
                <a:gd name="T111" fmla="*/ 382 h 490"/>
                <a:gd name="T112" fmla="*/ 368 w 386"/>
                <a:gd name="T113" fmla="*/ 362 h 490"/>
                <a:gd name="T114" fmla="*/ 384 w 386"/>
                <a:gd name="T115" fmla="*/ 342 h 490"/>
                <a:gd name="T116" fmla="*/ 386 w 386"/>
                <a:gd name="T117" fmla="*/ 296 h 4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86" h="490">
                  <a:moveTo>
                    <a:pt x="382" y="292"/>
                  </a:moveTo>
                  <a:lnTo>
                    <a:pt x="380" y="288"/>
                  </a:lnTo>
                  <a:lnTo>
                    <a:pt x="380" y="286"/>
                  </a:lnTo>
                  <a:lnTo>
                    <a:pt x="372" y="268"/>
                  </a:lnTo>
                  <a:lnTo>
                    <a:pt x="370" y="264"/>
                  </a:lnTo>
                  <a:lnTo>
                    <a:pt x="370" y="260"/>
                  </a:lnTo>
                  <a:lnTo>
                    <a:pt x="370" y="256"/>
                  </a:lnTo>
                  <a:lnTo>
                    <a:pt x="366" y="246"/>
                  </a:lnTo>
                  <a:lnTo>
                    <a:pt x="364" y="244"/>
                  </a:lnTo>
                  <a:lnTo>
                    <a:pt x="362" y="240"/>
                  </a:lnTo>
                  <a:lnTo>
                    <a:pt x="360" y="234"/>
                  </a:lnTo>
                  <a:lnTo>
                    <a:pt x="360" y="232"/>
                  </a:lnTo>
                  <a:lnTo>
                    <a:pt x="358" y="228"/>
                  </a:lnTo>
                  <a:lnTo>
                    <a:pt x="356" y="224"/>
                  </a:lnTo>
                  <a:lnTo>
                    <a:pt x="356" y="218"/>
                  </a:lnTo>
                  <a:lnTo>
                    <a:pt x="354" y="212"/>
                  </a:lnTo>
                  <a:lnTo>
                    <a:pt x="352" y="210"/>
                  </a:lnTo>
                  <a:lnTo>
                    <a:pt x="350" y="206"/>
                  </a:lnTo>
                  <a:lnTo>
                    <a:pt x="346" y="196"/>
                  </a:lnTo>
                  <a:lnTo>
                    <a:pt x="344" y="194"/>
                  </a:lnTo>
                  <a:lnTo>
                    <a:pt x="340" y="190"/>
                  </a:lnTo>
                  <a:lnTo>
                    <a:pt x="336" y="186"/>
                  </a:lnTo>
                  <a:lnTo>
                    <a:pt x="334" y="184"/>
                  </a:lnTo>
                  <a:lnTo>
                    <a:pt x="326" y="182"/>
                  </a:lnTo>
                  <a:lnTo>
                    <a:pt x="322" y="182"/>
                  </a:lnTo>
                  <a:lnTo>
                    <a:pt x="320" y="182"/>
                  </a:lnTo>
                  <a:lnTo>
                    <a:pt x="318" y="182"/>
                  </a:lnTo>
                  <a:lnTo>
                    <a:pt x="314" y="184"/>
                  </a:lnTo>
                  <a:lnTo>
                    <a:pt x="310" y="188"/>
                  </a:lnTo>
                  <a:lnTo>
                    <a:pt x="310" y="190"/>
                  </a:lnTo>
                  <a:lnTo>
                    <a:pt x="302" y="194"/>
                  </a:lnTo>
                  <a:lnTo>
                    <a:pt x="294" y="194"/>
                  </a:lnTo>
                  <a:lnTo>
                    <a:pt x="292" y="194"/>
                  </a:lnTo>
                  <a:lnTo>
                    <a:pt x="292" y="196"/>
                  </a:lnTo>
                  <a:lnTo>
                    <a:pt x="288" y="206"/>
                  </a:lnTo>
                  <a:lnTo>
                    <a:pt x="286" y="206"/>
                  </a:lnTo>
                  <a:lnTo>
                    <a:pt x="278" y="228"/>
                  </a:lnTo>
                  <a:lnTo>
                    <a:pt x="278" y="230"/>
                  </a:lnTo>
                  <a:lnTo>
                    <a:pt x="264" y="244"/>
                  </a:lnTo>
                  <a:lnTo>
                    <a:pt x="262" y="244"/>
                  </a:lnTo>
                  <a:lnTo>
                    <a:pt x="260" y="244"/>
                  </a:lnTo>
                  <a:lnTo>
                    <a:pt x="246" y="240"/>
                  </a:lnTo>
                  <a:lnTo>
                    <a:pt x="242" y="238"/>
                  </a:lnTo>
                  <a:lnTo>
                    <a:pt x="238" y="236"/>
                  </a:lnTo>
                  <a:lnTo>
                    <a:pt x="238" y="234"/>
                  </a:lnTo>
                  <a:lnTo>
                    <a:pt x="236" y="232"/>
                  </a:lnTo>
                  <a:lnTo>
                    <a:pt x="236" y="230"/>
                  </a:lnTo>
                  <a:lnTo>
                    <a:pt x="236" y="220"/>
                  </a:lnTo>
                  <a:lnTo>
                    <a:pt x="236" y="210"/>
                  </a:lnTo>
                  <a:lnTo>
                    <a:pt x="238" y="206"/>
                  </a:lnTo>
                  <a:lnTo>
                    <a:pt x="240" y="200"/>
                  </a:lnTo>
                  <a:lnTo>
                    <a:pt x="242" y="200"/>
                  </a:lnTo>
                  <a:lnTo>
                    <a:pt x="246" y="200"/>
                  </a:lnTo>
                  <a:lnTo>
                    <a:pt x="248" y="200"/>
                  </a:lnTo>
                  <a:lnTo>
                    <a:pt x="254" y="198"/>
                  </a:lnTo>
                  <a:lnTo>
                    <a:pt x="262" y="190"/>
                  </a:lnTo>
                  <a:lnTo>
                    <a:pt x="264" y="182"/>
                  </a:lnTo>
                  <a:lnTo>
                    <a:pt x="264" y="176"/>
                  </a:lnTo>
                  <a:lnTo>
                    <a:pt x="264" y="172"/>
                  </a:lnTo>
                  <a:lnTo>
                    <a:pt x="264" y="170"/>
                  </a:lnTo>
                  <a:lnTo>
                    <a:pt x="264" y="166"/>
                  </a:lnTo>
                  <a:lnTo>
                    <a:pt x="264" y="164"/>
                  </a:lnTo>
                  <a:lnTo>
                    <a:pt x="266" y="164"/>
                  </a:lnTo>
                  <a:lnTo>
                    <a:pt x="276" y="158"/>
                  </a:lnTo>
                  <a:lnTo>
                    <a:pt x="280" y="156"/>
                  </a:lnTo>
                  <a:lnTo>
                    <a:pt x="280" y="154"/>
                  </a:lnTo>
                  <a:lnTo>
                    <a:pt x="280" y="152"/>
                  </a:lnTo>
                  <a:lnTo>
                    <a:pt x="280" y="146"/>
                  </a:lnTo>
                  <a:lnTo>
                    <a:pt x="278" y="130"/>
                  </a:lnTo>
                  <a:lnTo>
                    <a:pt x="278" y="126"/>
                  </a:lnTo>
                  <a:lnTo>
                    <a:pt x="276" y="126"/>
                  </a:lnTo>
                  <a:lnTo>
                    <a:pt x="276" y="122"/>
                  </a:lnTo>
                  <a:lnTo>
                    <a:pt x="278" y="118"/>
                  </a:lnTo>
                  <a:lnTo>
                    <a:pt x="278" y="116"/>
                  </a:lnTo>
                  <a:lnTo>
                    <a:pt x="278" y="114"/>
                  </a:lnTo>
                  <a:lnTo>
                    <a:pt x="278" y="110"/>
                  </a:lnTo>
                  <a:lnTo>
                    <a:pt x="274" y="98"/>
                  </a:lnTo>
                  <a:lnTo>
                    <a:pt x="274" y="96"/>
                  </a:lnTo>
                  <a:lnTo>
                    <a:pt x="272" y="92"/>
                  </a:lnTo>
                  <a:lnTo>
                    <a:pt x="268" y="90"/>
                  </a:lnTo>
                  <a:lnTo>
                    <a:pt x="266" y="88"/>
                  </a:lnTo>
                  <a:lnTo>
                    <a:pt x="262" y="86"/>
                  </a:lnTo>
                  <a:lnTo>
                    <a:pt x="258" y="80"/>
                  </a:lnTo>
                  <a:lnTo>
                    <a:pt x="258" y="78"/>
                  </a:lnTo>
                  <a:lnTo>
                    <a:pt x="258" y="74"/>
                  </a:lnTo>
                  <a:lnTo>
                    <a:pt x="258" y="72"/>
                  </a:lnTo>
                  <a:lnTo>
                    <a:pt x="260" y="72"/>
                  </a:lnTo>
                  <a:lnTo>
                    <a:pt x="260" y="70"/>
                  </a:lnTo>
                  <a:lnTo>
                    <a:pt x="264" y="68"/>
                  </a:lnTo>
                  <a:lnTo>
                    <a:pt x="264" y="70"/>
                  </a:lnTo>
                  <a:lnTo>
                    <a:pt x="266" y="70"/>
                  </a:lnTo>
                  <a:lnTo>
                    <a:pt x="268" y="72"/>
                  </a:lnTo>
                  <a:lnTo>
                    <a:pt x="270" y="74"/>
                  </a:lnTo>
                  <a:lnTo>
                    <a:pt x="274" y="74"/>
                  </a:lnTo>
                  <a:lnTo>
                    <a:pt x="274" y="72"/>
                  </a:lnTo>
                  <a:lnTo>
                    <a:pt x="274" y="70"/>
                  </a:lnTo>
                  <a:lnTo>
                    <a:pt x="268" y="60"/>
                  </a:lnTo>
                  <a:lnTo>
                    <a:pt x="264" y="58"/>
                  </a:lnTo>
                  <a:lnTo>
                    <a:pt x="262" y="56"/>
                  </a:lnTo>
                  <a:lnTo>
                    <a:pt x="258" y="50"/>
                  </a:lnTo>
                  <a:lnTo>
                    <a:pt x="258" y="48"/>
                  </a:lnTo>
                  <a:lnTo>
                    <a:pt x="260" y="48"/>
                  </a:lnTo>
                  <a:lnTo>
                    <a:pt x="260" y="46"/>
                  </a:lnTo>
                  <a:lnTo>
                    <a:pt x="258" y="44"/>
                  </a:lnTo>
                  <a:lnTo>
                    <a:pt x="250" y="40"/>
                  </a:lnTo>
                  <a:lnTo>
                    <a:pt x="242" y="38"/>
                  </a:lnTo>
                  <a:lnTo>
                    <a:pt x="240" y="38"/>
                  </a:lnTo>
                  <a:lnTo>
                    <a:pt x="232" y="38"/>
                  </a:lnTo>
                  <a:lnTo>
                    <a:pt x="218" y="32"/>
                  </a:lnTo>
                  <a:lnTo>
                    <a:pt x="216" y="32"/>
                  </a:lnTo>
                  <a:lnTo>
                    <a:pt x="214" y="32"/>
                  </a:lnTo>
                  <a:lnTo>
                    <a:pt x="214" y="30"/>
                  </a:lnTo>
                  <a:lnTo>
                    <a:pt x="210" y="28"/>
                  </a:lnTo>
                  <a:lnTo>
                    <a:pt x="210" y="26"/>
                  </a:lnTo>
                  <a:lnTo>
                    <a:pt x="208" y="26"/>
                  </a:lnTo>
                  <a:lnTo>
                    <a:pt x="200" y="26"/>
                  </a:lnTo>
                  <a:lnTo>
                    <a:pt x="194" y="28"/>
                  </a:lnTo>
                  <a:lnTo>
                    <a:pt x="192" y="28"/>
                  </a:lnTo>
                  <a:lnTo>
                    <a:pt x="192" y="26"/>
                  </a:lnTo>
                  <a:lnTo>
                    <a:pt x="190" y="26"/>
                  </a:lnTo>
                  <a:lnTo>
                    <a:pt x="190" y="24"/>
                  </a:lnTo>
                  <a:lnTo>
                    <a:pt x="188" y="22"/>
                  </a:lnTo>
                  <a:lnTo>
                    <a:pt x="186" y="18"/>
                  </a:lnTo>
                  <a:lnTo>
                    <a:pt x="184" y="16"/>
                  </a:lnTo>
                  <a:lnTo>
                    <a:pt x="182" y="14"/>
                  </a:lnTo>
                  <a:lnTo>
                    <a:pt x="180" y="14"/>
                  </a:lnTo>
                  <a:lnTo>
                    <a:pt x="172" y="10"/>
                  </a:lnTo>
                  <a:lnTo>
                    <a:pt x="170" y="10"/>
                  </a:lnTo>
                  <a:lnTo>
                    <a:pt x="166" y="12"/>
                  </a:lnTo>
                  <a:lnTo>
                    <a:pt x="160" y="14"/>
                  </a:lnTo>
                  <a:lnTo>
                    <a:pt x="158" y="14"/>
                  </a:lnTo>
                  <a:lnTo>
                    <a:pt x="156" y="12"/>
                  </a:lnTo>
                  <a:lnTo>
                    <a:pt x="138" y="4"/>
                  </a:lnTo>
                  <a:lnTo>
                    <a:pt x="132" y="0"/>
                  </a:lnTo>
                  <a:lnTo>
                    <a:pt x="128" y="4"/>
                  </a:lnTo>
                  <a:lnTo>
                    <a:pt x="126" y="6"/>
                  </a:lnTo>
                  <a:lnTo>
                    <a:pt x="124" y="6"/>
                  </a:lnTo>
                  <a:lnTo>
                    <a:pt x="124" y="4"/>
                  </a:lnTo>
                  <a:lnTo>
                    <a:pt x="122" y="4"/>
                  </a:lnTo>
                  <a:lnTo>
                    <a:pt x="114" y="6"/>
                  </a:lnTo>
                  <a:lnTo>
                    <a:pt x="112" y="6"/>
                  </a:lnTo>
                  <a:lnTo>
                    <a:pt x="114" y="8"/>
                  </a:lnTo>
                  <a:lnTo>
                    <a:pt x="116" y="8"/>
                  </a:lnTo>
                  <a:lnTo>
                    <a:pt x="116" y="10"/>
                  </a:lnTo>
                  <a:lnTo>
                    <a:pt x="116" y="12"/>
                  </a:lnTo>
                  <a:lnTo>
                    <a:pt x="112" y="18"/>
                  </a:lnTo>
                  <a:lnTo>
                    <a:pt x="108" y="20"/>
                  </a:lnTo>
                  <a:lnTo>
                    <a:pt x="106" y="22"/>
                  </a:lnTo>
                  <a:lnTo>
                    <a:pt x="106" y="24"/>
                  </a:lnTo>
                  <a:lnTo>
                    <a:pt x="104" y="26"/>
                  </a:lnTo>
                  <a:lnTo>
                    <a:pt x="104" y="30"/>
                  </a:lnTo>
                  <a:lnTo>
                    <a:pt x="104" y="32"/>
                  </a:lnTo>
                  <a:lnTo>
                    <a:pt x="104" y="36"/>
                  </a:lnTo>
                  <a:lnTo>
                    <a:pt x="106" y="38"/>
                  </a:lnTo>
                  <a:lnTo>
                    <a:pt x="108" y="42"/>
                  </a:lnTo>
                  <a:lnTo>
                    <a:pt x="110" y="44"/>
                  </a:lnTo>
                  <a:lnTo>
                    <a:pt x="114" y="44"/>
                  </a:lnTo>
                  <a:lnTo>
                    <a:pt x="116" y="46"/>
                  </a:lnTo>
                  <a:lnTo>
                    <a:pt x="122" y="46"/>
                  </a:lnTo>
                  <a:lnTo>
                    <a:pt x="124" y="46"/>
                  </a:lnTo>
                  <a:lnTo>
                    <a:pt x="124" y="48"/>
                  </a:lnTo>
                  <a:lnTo>
                    <a:pt x="120" y="50"/>
                  </a:lnTo>
                  <a:lnTo>
                    <a:pt x="116" y="52"/>
                  </a:lnTo>
                  <a:lnTo>
                    <a:pt x="112" y="52"/>
                  </a:lnTo>
                  <a:lnTo>
                    <a:pt x="108" y="52"/>
                  </a:lnTo>
                  <a:lnTo>
                    <a:pt x="106" y="52"/>
                  </a:lnTo>
                  <a:lnTo>
                    <a:pt x="104" y="52"/>
                  </a:lnTo>
                  <a:lnTo>
                    <a:pt x="104" y="54"/>
                  </a:lnTo>
                  <a:lnTo>
                    <a:pt x="100" y="56"/>
                  </a:lnTo>
                  <a:lnTo>
                    <a:pt x="98" y="56"/>
                  </a:lnTo>
                  <a:lnTo>
                    <a:pt x="94" y="58"/>
                  </a:lnTo>
                  <a:lnTo>
                    <a:pt x="90" y="62"/>
                  </a:lnTo>
                  <a:lnTo>
                    <a:pt x="86" y="66"/>
                  </a:lnTo>
                  <a:lnTo>
                    <a:pt x="84" y="68"/>
                  </a:lnTo>
                  <a:lnTo>
                    <a:pt x="84" y="70"/>
                  </a:lnTo>
                  <a:lnTo>
                    <a:pt x="84" y="74"/>
                  </a:lnTo>
                  <a:lnTo>
                    <a:pt x="84" y="76"/>
                  </a:lnTo>
                  <a:lnTo>
                    <a:pt x="88" y="86"/>
                  </a:lnTo>
                  <a:lnTo>
                    <a:pt x="88" y="88"/>
                  </a:lnTo>
                  <a:lnTo>
                    <a:pt x="88" y="92"/>
                  </a:lnTo>
                  <a:lnTo>
                    <a:pt x="88" y="100"/>
                  </a:lnTo>
                  <a:lnTo>
                    <a:pt x="88" y="104"/>
                  </a:lnTo>
                  <a:lnTo>
                    <a:pt x="86" y="108"/>
                  </a:lnTo>
                  <a:lnTo>
                    <a:pt x="86" y="110"/>
                  </a:lnTo>
                  <a:lnTo>
                    <a:pt x="80" y="126"/>
                  </a:lnTo>
                  <a:lnTo>
                    <a:pt x="80" y="128"/>
                  </a:lnTo>
                  <a:lnTo>
                    <a:pt x="78" y="128"/>
                  </a:lnTo>
                  <a:lnTo>
                    <a:pt x="76" y="128"/>
                  </a:lnTo>
                  <a:lnTo>
                    <a:pt x="76" y="124"/>
                  </a:lnTo>
                  <a:lnTo>
                    <a:pt x="76" y="122"/>
                  </a:lnTo>
                  <a:lnTo>
                    <a:pt x="78" y="120"/>
                  </a:lnTo>
                  <a:lnTo>
                    <a:pt x="78" y="118"/>
                  </a:lnTo>
                  <a:lnTo>
                    <a:pt x="78" y="116"/>
                  </a:lnTo>
                  <a:lnTo>
                    <a:pt x="80" y="116"/>
                  </a:lnTo>
                  <a:lnTo>
                    <a:pt x="82" y="104"/>
                  </a:lnTo>
                  <a:lnTo>
                    <a:pt x="80" y="104"/>
                  </a:lnTo>
                  <a:lnTo>
                    <a:pt x="80" y="102"/>
                  </a:lnTo>
                  <a:lnTo>
                    <a:pt x="78" y="100"/>
                  </a:lnTo>
                  <a:lnTo>
                    <a:pt x="76" y="102"/>
                  </a:lnTo>
                  <a:lnTo>
                    <a:pt x="74" y="114"/>
                  </a:lnTo>
                  <a:lnTo>
                    <a:pt x="72" y="122"/>
                  </a:lnTo>
                  <a:lnTo>
                    <a:pt x="72" y="128"/>
                  </a:lnTo>
                  <a:lnTo>
                    <a:pt x="68" y="124"/>
                  </a:lnTo>
                  <a:lnTo>
                    <a:pt x="68" y="122"/>
                  </a:lnTo>
                  <a:lnTo>
                    <a:pt x="66" y="118"/>
                  </a:lnTo>
                  <a:lnTo>
                    <a:pt x="68" y="116"/>
                  </a:lnTo>
                  <a:lnTo>
                    <a:pt x="68" y="114"/>
                  </a:lnTo>
                  <a:lnTo>
                    <a:pt x="68" y="112"/>
                  </a:lnTo>
                  <a:lnTo>
                    <a:pt x="70" y="110"/>
                  </a:lnTo>
                  <a:lnTo>
                    <a:pt x="70" y="108"/>
                  </a:lnTo>
                  <a:lnTo>
                    <a:pt x="70" y="104"/>
                  </a:lnTo>
                  <a:lnTo>
                    <a:pt x="70" y="96"/>
                  </a:lnTo>
                  <a:lnTo>
                    <a:pt x="68" y="90"/>
                  </a:lnTo>
                  <a:lnTo>
                    <a:pt x="70" y="82"/>
                  </a:lnTo>
                  <a:lnTo>
                    <a:pt x="72" y="80"/>
                  </a:lnTo>
                  <a:lnTo>
                    <a:pt x="72" y="78"/>
                  </a:lnTo>
                  <a:lnTo>
                    <a:pt x="72" y="76"/>
                  </a:lnTo>
                  <a:lnTo>
                    <a:pt x="70" y="76"/>
                  </a:lnTo>
                  <a:lnTo>
                    <a:pt x="64" y="80"/>
                  </a:lnTo>
                  <a:lnTo>
                    <a:pt x="62" y="80"/>
                  </a:lnTo>
                  <a:lnTo>
                    <a:pt x="56" y="96"/>
                  </a:lnTo>
                  <a:lnTo>
                    <a:pt x="54" y="96"/>
                  </a:lnTo>
                  <a:lnTo>
                    <a:pt x="54" y="98"/>
                  </a:lnTo>
                  <a:lnTo>
                    <a:pt x="52" y="100"/>
                  </a:lnTo>
                  <a:lnTo>
                    <a:pt x="52" y="104"/>
                  </a:lnTo>
                  <a:lnTo>
                    <a:pt x="50" y="108"/>
                  </a:lnTo>
                  <a:lnTo>
                    <a:pt x="50" y="110"/>
                  </a:lnTo>
                  <a:lnTo>
                    <a:pt x="48" y="110"/>
                  </a:lnTo>
                  <a:lnTo>
                    <a:pt x="40" y="110"/>
                  </a:lnTo>
                  <a:lnTo>
                    <a:pt x="30" y="116"/>
                  </a:lnTo>
                  <a:lnTo>
                    <a:pt x="28" y="116"/>
                  </a:lnTo>
                  <a:lnTo>
                    <a:pt x="28" y="118"/>
                  </a:lnTo>
                  <a:lnTo>
                    <a:pt x="30" y="126"/>
                  </a:lnTo>
                  <a:lnTo>
                    <a:pt x="30" y="134"/>
                  </a:lnTo>
                  <a:lnTo>
                    <a:pt x="30" y="136"/>
                  </a:lnTo>
                  <a:lnTo>
                    <a:pt x="28" y="136"/>
                  </a:lnTo>
                  <a:lnTo>
                    <a:pt x="22" y="136"/>
                  </a:lnTo>
                  <a:lnTo>
                    <a:pt x="18" y="140"/>
                  </a:lnTo>
                  <a:lnTo>
                    <a:pt x="16" y="142"/>
                  </a:lnTo>
                  <a:lnTo>
                    <a:pt x="16" y="144"/>
                  </a:lnTo>
                  <a:lnTo>
                    <a:pt x="16" y="146"/>
                  </a:lnTo>
                  <a:lnTo>
                    <a:pt x="18" y="150"/>
                  </a:lnTo>
                  <a:lnTo>
                    <a:pt x="18" y="176"/>
                  </a:lnTo>
                  <a:lnTo>
                    <a:pt x="18" y="180"/>
                  </a:lnTo>
                  <a:lnTo>
                    <a:pt x="18" y="182"/>
                  </a:lnTo>
                  <a:lnTo>
                    <a:pt x="18" y="184"/>
                  </a:lnTo>
                  <a:lnTo>
                    <a:pt x="12" y="202"/>
                  </a:lnTo>
                  <a:lnTo>
                    <a:pt x="10" y="206"/>
                  </a:lnTo>
                  <a:lnTo>
                    <a:pt x="8" y="210"/>
                  </a:lnTo>
                  <a:lnTo>
                    <a:pt x="2" y="214"/>
                  </a:lnTo>
                  <a:lnTo>
                    <a:pt x="0" y="218"/>
                  </a:lnTo>
                  <a:lnTo>
                    <a:pt x="0" y="220"/>
                  </a:lnTo>
                  <a:lnTo>
                    <a:pt x="8" y="234"/>
                  </a:lnTo>
                  <a:lnTo>
                    <a:pt x="12" y="248"/>
                  </a:lnTo>
                  <a:lnTo>
                    <a:pt x="12" y="250"/>
                  </a:lnTo>
                  <a:lnTo>
                    <a:pt x="12" y="252"/>
                  </a:lnTo>
                  <a:lnTo>
                    <a:pt x="10" y="254"/>
                  </a:lnTo>
                  <a:lnTo>
                    <a:pt x="8" y="256"/>
                  </a:lnTo>
                  <a:lnTo>
                    <a:pt x="6" y="260"/>
                  </a:lnTo>
                  <a:lnTo>
                    <a:pt x="6" y="262"/>
                  </a:lnTo>
                  <a:lnTo>
                    <a:pt x="4" y="264"/>
                  </a:lnTo>
                  <a:lnTo>
                    <a:pt x="4" y="266"/>
                  </a:lnTo>
                  <a:lnTo>
                    <a:pt x="4" y="268"/>
                  </a:lnTo>
                  <a:lnTo>
                    <a:pt x="4" y="272"/>
                  </a:lnTo>
                  <a:lnTo>
                    <a:pt x="6" y="272"/>
                  </a:lnTo>
                  <a:lnTo>
                    <a:pt x="16" y="294"/>
                  </a:lnTo>
                  <a:lnTo>
                    <a:pt x="20" y="302"/>
                  </a:lnTo>
                  <a:lnTo>
                    <a:pt x="26" y="312"/>
                  </a:lnTo>
                  <a:lnTo>
                    <a:pt x="28" y="316"/>
                  </a:lnTo>
                  <a:lnTo>
                    <a:pt x="40" y="340"/>
                  </a:lnTo>
                  <a:lnTo>
                    <a:pt x="42" y="348"/>
                  </a:lnTo>
                  <a:lnTo>
                    <a:pt x="46" y="370"/>
                  </a:lnTo>
                  <a:lnTo>
                    <a:pt x="46" y="372"/>
                  </a:lnTo>
                  <a:lnTo>
                    <a:pt x="46" y="376"/>
                  </a:lnTo>
                  <a:lnTo>
                    <a:pt x="46" y="388"/>
                  </a:lnTo>
                  <a:lnTo>
                    <a:pt x="46" y="392"/>
                  </a:lnTo>
                  <a:lnTo>
                    <a:pt x="44" y="398"/>
                  </a:lnTo>
                  <a:lnTo>
                    <a:pt x="44" y="404"/>
                  </a:lnTo>
                  <a:lnTo>
                    <a:pt x="42" y="412"/>
                  </a:lnTo>
                  <a:lnTo>
                    <a:pt x="42" y="414"/>
                  </a:lnTo>
                  <a:lnTo>
                    <a:pt x="40" y="424"/>
                  </a:lnTo>
                  <a:lnTo>
                    <a:pt x="38" y="426"/>
                  </a:lnTo>
                  <a:lnTo>
                    <a:pt x="32" y="438"/>
                  </a:lnTo>
                  <a:lnTo>
                    <a:pt x="26" y="454"/>
                  </a:lnTo>
                  <a:lnTo>
                    <a:pt x="24" y="458"/>
                  </a:lnTo>
                  <a:lnTo>
                    <a:pt x="24" y="462"/>
                  </a:lnTo>
                  <a:lnTo>
                    <a:pt x="20" y="466"/>
                  </a:lnTo>
                  <a:lnTo>
                    <a:pt x="18" y="470"/>
                  </a:lnTo>
                  <a:lnTo>
                    <a:pt x="18" y="474"/>
                  </a:lnTo>
                  <a:lnTo>
                    <a:pt x="16" y="476"/>
                  </a:lnTo>
                  <a:lnTo>
                    <a:pt x="12" y="480"/>
                  </a:lnTo>
                  <a:lnTo>
                    <a:pt x="4" y="488"/>
                  </a:lnTo>
                  <a:lnTo>
                    <a:pt x="0" y="490"/>
                  </a:lnTo>
                  <a:lnTo>
                    <a:pt x="18" y="488"/>
                  </a:lnTo>
                  <a:lnTo>
                    <a:pt x="30" y="486"/>
                  </a:lnTo>
                  <a:lnTo>
                    <a:pt x="44" y="486"/>
                  </a:lnTo>
                  <a:lnTo>
                    <a:pt x="48" y="484"/>
                  </a:lnTo>
                  <a:lnTo>
                    <a:pt x="52" y="484"/>
                  </a:lnTo>
                  <a:lnTo>
                    <a:pt x="60" y="484"/>
                  </a:lnTo>
                  <a:lnTo>
                    <a:pt x="64" y="484"/>
                  </a:lnTo>
                  <a:lnTo>
                    <a:pt x="70" y="484"/>
                  </a:lnTo>
                  <a:lnTo>
                    <a:pt x="74" y="482"/>
                  </a:lnTo>
                  <a:lnTo>
                    <a:pt x="86" y="482"/>
                  </a:lnTo>
                  <a:lnTo>
                    <a:pt x="116" y="478"/>
                  </a:lnTo>
                  <a:lnTo>
                    <a:pt x="124" y="478"/>
                  </a:lnTo>
                  <a:lnTo>
                    <a:pt x="130" y="476"/>
                  </a:lnTo>
                  <a:lnTo>
                    <a:pt x="136" y="476"/>
                  </a:lnTo>
                  <a:lnTo>
                    <a:pt x="142" y="476"/>
                  </a:lnTo>
                  <a:lnTo>
                    <a:pt x="166" y="472"/>
                  </a:lnTo>
                  <a:lnTo>
                    <a:pt x="178" y="472"/>
                  </a:lnTo>
                  <a:lnTo>
                    <a:pt x="186" y="470"/>
                  </a:lnTo>
                  <a:lnTo>
                    <a:pt x="190" y="470"/>
                  </a:lnTo>
                  <a:lnTo>
                    <a:pt x="190" y="476"/>
                  </a:lnTo>
                  <a:lnTo>
                    <a:pt x="222" y="472"/>
                  </a:lnTo>
                  <a:lnTo>
                    <a:pt x="228" y="472"/>
                  </a:lnTo>
                  <a:lnTo>
                    <a:pt x="246" y="468"/>
                  </a:lnTo>
                  <a:lnTo>
                    <a:pt x="280" y="464"/>
                  </a:lnTo>
                  <a:lnTo>
                    <a:pt x="306" y="458"/>
                  </a:lnTo>
                  <a:lnTo>
                    <a:pt x="314" y="458"/>
                  </a:lnTo>
                  <a:lnTo>
                    <a:pt x="314" y="456"/>
                  </a:lnTo>
                  <a:lnTo>
                    <a:pt x="314" y="454"/>
                  </a:lnTo>
                  <a:lnTo>
                    <a:pt x="316" y="446"/>
                  </a:lnTo>
                  <a:lnTo>
                    <a:pt x="318" y="444"/>
                  </a:lnTo>
                  <a:lnTo>
                    <a:pt x="326" y="432"/>
                  </a:lnTo>
                  <a:lnTo>
                    <a:pt x="330" y="426"/>
                  </a:lnTo>
                  <a:lnTo>
                    <a:pt x="334" y="422"/>
                  </a:lnTo>
                  <a:lnTo>
                    <a:pt x="332" y="416"/>
                  </a:lnTo>
                  <a:lnTo>
                    <a:pt x="332" y="414"/>
                  </a:lnTo>
                  <a:lnTo>
                    <a:pt x="334" y="396"/>
                  </a:lnTo>
                  <a:lnTo>
                    <a:pt x="336" y="390"/>
                  </a:lnTo>
                  <a:lnTo>
                    <a:pt x="338" y="388"/>
                  </a:lnTo>
                  <a:lnTo>
                    <a:pt x="340" y="386"/>
                  </a:lnTo>
                  <a:lnTo>
                    <a:pt x="340" y="384"/>
                  </a:lnTo>
                  <a:lnTo>
                    <a:pt x="340" y="386"/>
                  </a:lnTo>
                  <a:lnTo>
                    <a:pt x="344" y="382"/>
                  </a:lnTo>
                  <a:lnTo>
                    <a:pt x="346" y="382"/>
                  </a:lnTo>
                  <a:lnTo>
                    <a:pt x="348" y="382"/>
                  </a:lnTo>
                  <a:lnTo>
                    <a:pt x="350" y="380"/>
                  </a:lnTo>
                  <a:lnTo>
                    <a:pt x="360" y="374"/>
                  </a:lnTo>
                  <a:lnTo>
                    <a:pt x="362" y="370"/>
                  </a:lnTo>
                  <a:lnTo>
                    <a:pt x="364" y="368"/>
                  </a:lnTo>
                  <a:lnTo>
                    <a:pt x="368" y="362"/>
                  </a:lnTo>
                  <a:lnTo>
                    <a:pt x="370" y="358"/>
                  </a:lnTo>
                  <a:lnTo>
                    <a:pt x="372" y="354"/>
                  </a:lnTo>
                  <a:lnTo>
                    <a:pt x="376" y="352"/>
                  </a:lnTo>
                  <a:lnTo>
                    <a:pt x="380" y="352"/>
                  </a:lnTo>
                  <a:lnTo>
                    <a:pt x="382" y="346"/>
                  </a:lnTo>
                  <a:lnTo>
                    <a:pt x="384" y="342"/>
                  </a:lnTo>
                  <a:lnTo>
                    <a:pt x="386" y="332"/>
                  </a:lnTo>
                  <a:lnTo>
                    <a:pt x="386" y="328"/>
                  </a:lnTo>
                  <a:lnTo>
                    <a:pt x="386" y="322"/>
                  </a:lnTo>
                  <a:lnTo>
                    <a:pt x="384" y="320"/>
                  </a:lnTo>
                  <a:lnTo>
                    <a:pt x="384" y="310"/>
                  </a:lnTo>
                  <a:lnTo>
                    <a:pt x="386" y="296"/>
                  </a:lnTo>
                  <a:lnTo>
                    <a:pt x="382" y="292"/>
                  </a:lnTo>
                  <a:close/>
                </a:path>
              </a:pathLst>
            </a:custGeom>
            <a:grpFill/>
            <a:ln w="3175" cmpd="sng">
              <a:solidFill>
                <a:srgbClr val="808080"/>
              </a:solidFill>
              <a:round/>
              <a:headEnd/>
              <a:tailEnd/>
            </a:ln>
          </p:spPr>
          <p:txBody>
            <a:bodyPr/>
            <a:lstStyle/>
            <a:p>
              <a:pPr>
                <a:defRPr/>
              </a:pPr>
              <a:endParaRPr lang="en-US" dirty="0"/>
            </a:p>
          </p:txBody>
        </p:sp>
        <p:sp>
          <p:nvSpPr>
            <p:cNvPr id="2194" name="Freeform 1120"/>
            <p:cNvSpPr>
              <a:spLocks/>
            </p:cNvSpPr>
            <p:nvPr/>
          </p:nvSpPr>
          <p:spPr bwMode="auto">
            <a:xfrm>
              <a:off x="3420" y="1036"/>
              <a:ext cx="572" cy="242"/>
            </a:xfrm>
            <a:custGeom>
              <a:avLst/>
              <a:gdLst>
                <a:gd name="T0" fmla="*/ 502 w 572"/>
                <a:gd name="T1" fmla="*/ 54 h 242"/>
                <a:gd name="T2" fmla="*/ 492 w 572"/>
                <a:gd name="T3" fmla="*/ 58 h 242"/>
                <a:gd name="T4" fmla="*/ 466 w 572"/>
                <a:gd name="T5" fmla="*/ 58 h 242"/>
                <a:gd name="T6" fmla="*/ 464 w 572"/>
                <a:gd name="T7" fmla="*/ 30 h 242"/>
                <a:gd name="T8" fmla="*/ 434 w 572"/>
                <a:gd name="T9" fmla="*/ 34 h 242"/>
                <a:gd name="T10" fmla="*/ 408 w 572"/>
                <a:gd name="T11" fmla="*/ 40 h 242"/>
                <a:gd name="T12" fmla="*/ 370 w 572"/>
                <a:gd name="T13" fmla="*/ 46 h 242"/>
                <a:gd name="T14" fmla="*/ 350 w 572"/>
                <a:gd name="T15" fmla="*/ 58 h 242"/>
                <a:gd name="T16" fmla="*/ 332 w 572"/>
                <a:gd name="T17" fmla="*/ 72 h 242"/>
                <a:gd name="T18" fmla="*/ 320 w 572"/>
                <a:gd name="T19" fmla="*/ 76 h 242"/>
                <a:gd name="T20" fmla="*/ 300 w 572"/>
                <a:gd name="T21" fmla="*/ 72 h 242"/>
                <a:gd name="T22" fmla="*/ 288 w 572"/>
                <a:gd name="T23" fmla="*/ 72 h 242"/>
                <a:gd name="T24" fmla="*/ 270 w 572"/>
                <a:gd name="T25" fmla="*/ 76 h 242"/>
                <a:gd name="T26" fmla="*/ 260 w 572"/>
                <a:gd name="T27" fmla="*/ 72 h 242"/>
                <a:gd name="T28" fmla="*/ 240 w 572"/>
                <a:gd name="T29" fmla="*/ 46 h 242"/>
                <a:gd name="T30" fmla="*/ 200 w 572"/>
                <a:gd name="T31" fmla="*/ 32 h 242"/>
                <a:gd name="T32" fmla="*/ 184 w 572"/>
                <a:gd name="T33" fmla="*/ 42 h 242"/>
                <a:gd name="T34" fmla="*/ 184 w 572"/>
                <a:gd name="T35" fmla="*/ 38 h 242"/>
                <a:gd name="T36" fmla="*/ 190 w 572"/>
                <a:gd name="T37" fmla="*/ 28 h 242"/>
                <a:gd name="T38" fmla="*/ 168 w 572"/>
                <a:gd name="T39" fmla="*/ 52 h 242"/>
                <a:gd name="T40" fmla="*/ 164 w 572"/>
                <a:gd name="T41" fmla="*/ 40 h 242"/>
                <a:gd name="T42" fmla="*/ 162 w 572"/>
                <a:gd name="T43" fmla="*/ 22 h 242"/>
                <a:gd name="T44" fmla="*/ 158 w 572"/>
                <a:gd name="T45" fmla="*/ 14 h 242"/>
                <a:gd name="T46" fmla="*/ 148 w 572"/>
                <a:gd name="T47" fmla="*/ 4 h 242"/>
                <a:gd name="T48" fmla="*/ 142 w 572"/>
                <a:gd name="T49" fmla="*/ 4 h 242"/>
                <a:gd name="T50" fmla="*/ 122 w 572"/>
                <a:gd name="T51" fmla="*/ 26 h 242"/>
                <a:gd name="T52" fmla="*/ 98 w 572"/>
                <a:gd name="T53" fmla="*/ 40 h 242"/>
                <a:gd name="T54" fmla="*/ 66 w 572"/>
                <a:gd name="T55" fmla="*/ 54 h 242"/>
                <a:gd name="T56" fmla="*/ 50 w 572"/>
                <a:gd name="T57" fmla="*/ 54 h 242"/>
                <a:gd name="T58" fmla="*/ 38 w 572"/>
                <a:gd name="T59" fmla="*/ 68 h 242"/>
                <a:gd name="T60" fmla="*/ 14 w 572"/>
                <a:gd name="T61" fmla="*/ 80 h 242"/>
                <a:gd name="T62" fmla="*/ 18 w 572"/>
                <a:gd name="T63" fmla="*/ 96 h 242"/>
                <a:gd name="T64" fmla="*/ 56 w 572"/>
                <a:gd name="T65" fmla="*/ 118 h 242"/>
                <a:gd name="T66" fmla="*/ 120 w 572"/>
                <a:gd name="T67" fmla="*/ 132 h 242"/>
                <a:gd name="T68" fmla="*/ 168 w 572"/>
                <a:gd name="T69" fmla="*/ 142 h 242"/>
                <a:gd name="T70" fmla="*/ 206 w 572"/>
                <a:gd name="T71" fmla="*/ 164 h 242"/>
                <a:gd name="T72" fmla="*/ 232 w 572"/>
                <a:gd name="T73" fmla="*/ 174 h 242"/>
                <a:gd name="T74" fmla="*/ 232 w 572"/>
                <a:gd name="T75" fmla="*/ 204 h 242"/>
                <a:gd name="T76" fmla="*/ 248 w 572"/>
                <a:gd name="T77" fmla="*/ 224 h 242"/>
                <a:gd name="T78" fmla="*/ 258 w 572"/>
                <a:gd name="T79" fmla="*/ 236 h 242"/>
                <a:gd name="T80" fmla="*/ 270 w 572"/>
                <a:gd name="T81" fmla="*/ 220 h 242"/>
                <a:gd name="T82" fmla="*/ 304 w 572"/>
                <a:gd name="T83" fmla="*/ 144 h 242"/>
                <a:gd name="T84" fmla="*/ 306 w 572"/>
                <a:gd name="T85" fmla="*/ 148 h 242"/>
                <a:gd name="T86" fmla="*/ 310 w 572"/>
                <a:gd name="T87" fmla="*/ 168 h 242"/>
                <a:gd name="T88" fmla="*/ 340 w 572"/>
                <a:gd name="T89" fmla="*/ 142 h 242"/>
                <a:gd name="T90" fmla="*/ 344 w 572"/>
                <a:gd name="T91" fmla="*/ 150 h 242"/>
                <a:gd name="T92" fmla="*/ 330 w 572"/>
                <a:gd name="T93" fmla="*/ 168 h 242"/>
                <a:gd name="T94" fmla="*/ 340 w 572"/>
                <a:gd name="T95" fmla="*/ 176 h 242"/>
                <a:gd name="T96" fmla="*/ 342 w 572"/>
                <a:gd name="T97" fmla="*/ 164 h 242"/>
                <a:gd name="T98" fmla="*/ 360 w 572"/>
                <a:gd name="T99" fmla="*/ 150 h 242"/>
                <a:gd name="T100" fmla="*/ 364 w 572"/>
                <a:gd name="T101" fmla="*/ 134 h 242"/>
                <a:gd name="T102" fmla="*/ 410 w 572"/>
                <a:gd name="T103" fmla="*/ 126 h 242"/>
                <a:gd name="T104" fmla="*/ 420 w 572"/>
                <a:gd name="T105" fmla="*/ 120 h 242"/>
                <a:gd name="T106" fmla="*/ 440 w 572"/>
                <a:gd name="T107" fmla="*/ 106 h 242"/>
                <a:gd name="T108" fmla="*/ 476 w 572"/>
                <a:gd name="T109" fmla="*/ 114 h 242"/>
                <a:gd name="T110" fmla="*/ 502 w 572"/>
                <a:gd name="T111" fmla="*/ 126 h 242"/>
                <a:gd name="T112" fmla="*/ 512 w 572"/>
                <a:gd name="T113" fmla="*/ 106 h 242"/>
                <a:gd name="T114" fmla="*/ 572 w 572"/>
                <a:gd name="T115" fmla="*/ 104 h 242"/>
                <a:gd name="T116" fmla="*/ 558 w 572"/>
                <a:gd name="T117" fmla="*/ 98 h 242"/>
                <a:gd name="T118" fmla="*/ 532 w 572"/>
                <a:gd name="T119" fmla="*/ 56 h 242"/>
                <a:gd name="T120" fmla="*/ 518 w 572"/>
                <a:gd name="T121" fmla="*/ 50 h 242"/>
                <a:gd name="T122" fmla="*/ 506 w 572"/>
                <a:gd name="T123" fmla="*/ 62 h 2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72" h="242">
                  <a:moveTo>
                    <a:pt x="506" y="62"/>
                  </a:moveTo>
                  <a:lnTo>
                    <a:pt x="504" y="62"/>
                  </a:lnTo>
                  <a:lnTo>
                    <a:pt x="504" y="60"/>
                  </a:lnTo>
                  <a:lnTo>
                    <a:pt x="504" y="58"/>
                  </a:lnTo>
                  <a:lnTo>
                    <a:pt x="502" y="54"/>
                  </a:lnTo>
                  <a:lnTo>
                    <a:pt x="500" y="54"/>
                  </a:lnTo>
                  <a:lnTo>
                    <a:pt x="498" y="54"/>
                  </a:lnTo>
                  <a:lnTo>
                    <a:pt x="496" y="54"/>
                  </a:lnTo>
                  <a:lnTo>
                    <a:pt x="494" y="56"/>
                  </a:lnTo>
                  <a:lnTo>
                    <a:pt x="492" y="58"/>
                  </a:lnTo>
                  <a:lnTo>
                    <a:pt x="490" y="58"/>
                  </a:lnTo>
                  <a:lnTo>
                    <a:pt x="484" y="60"/>
                  </a:lnTo>
                  <a:lnTo>
                    <a:pt x="482" y="60"/>
                  </a:lnTo>
                  <a:lnTo>
                    <a:pt x="468" y="58"/>
                  </a:lnTo>
                  <a:lnTo>
                    <a:pt x="466" y="58"/>
                  </a:lnTo>
                  <a:lnTo>
                    <a:pt x="464" y="58"/>
                  </a:lnTo>
                  <a:lnTo>
                    <a:pt x="464" y="56"/>
                  </a:lnTo>
                  <a:lnTo>
                    <a:pt x="462" y="54"/>
                  </a:lnTo>
                  <a:lnTo>
                    <a:pt x="462" y="32"/>
                  </a:lnTo>
                  <a:lnTo>
                    <a:pt x="464" y="30"/>
                  </a:lnTo>
                  <a:lnTo>
                    <a:pt x="460" y="26"/>
                  </a:lnTo>
                  <a:lnTo>
                    <a:pt x="452" y="26"/>
                  </a:lnTo>
                  <a:lnTo>
                    <a:pt x="450" y="26"/>
                  </a:lnTo>
                  <a:lnTo>
                    <a:pt x="440" y="28"/>
                  </a:lnTo>
                  <a:lnTo>
                    <a:pt x="434" y="34"/>
                  </a:lnTo>
                  <a:lnTo>
                    <a:pt x="428" y="36"/>
                  </a:lnTo>
                  <a:lnTo>
                    <a:pt x="424" y="40"/>
                  </a:lnTo>
                  <a:lnTo>
                    <a:pt x="422" y="40"/>
                  </a:lnTo>
                  <a:lnTo>
                    <a:pt x="420" y="40"/>
                  </a:lnTo>
                  <a:lnTo>
                    <a:pt x="408" y="40"/>
                  </a:lnTo>
                  <a:lnTo>
                    <a:pt x="388" y="40"/>
                  </a:lnTo>
                  <a:lnTo>
                    <a:pt x="386" y="42"/>
                  </a:lnTo>
                  <a:lnTo>
                    <a:pt x="378" y="46"/>
                  </a:lnTo>
                  <a:lnTo>
                    <a:pt x="372" y="46"/>
                  </a:lnTo>
                  <a:lnTo>
                    <a:pt x="370" y="46"/>
                  </a:lnTo>
                  <a:lnTo>
                    <a:pt x="368" y="46"/>
                  </a:lnTo>
                  <a:lnTo>
                    <a:pt x="366" y="46"/>
                  </a:lnTo>
                  <a:lnTo>
                    <a:pt x="364" y="48"/>
                  </a:lnTo>
                  <a:lnTo>
                    <a:pt x="354" y="56"/>
                  </a:lnTo>
                  <a:lnTo>
                    <a:pt x="350" y="58"/>
                  </a:lnTo>
                  <a:lnTo>
                    <a:pt x="344" y="62"/>
                  </a:lnTo>
                  <a:lnTo>
                    <a:pt x="340" y="64"/>
                  </a:lnTo>
                  <a:lnTo>
                    <a:pt x="334" y="70"/>
                  </a:lnTo>
                  <a:lnTo>
                    <a:pt x="332" y="70"/>
                  </a:lnTo>
                  <a:lnTo>
                    <a:pt x="332" y="72"/>
                  </a:lnTo>
                  <a:lnTo>
                    <a:pt x="332" y="74"/>
                  </a:lnTo>
                  <a:lnTo>
                    <a:pt x="328" y="80"/>
                  </a:lnTo>
                  <a:lnTo>
                    <a:pt x="326" y="80"/>
                  </a:lnTo>
                  <a:lnTo>
                    <a:pt x="322" y="76"/>
                  </a:lnTo>
                  <a:lnTo>
                    <a:pt x="320" y="76"/>
                  </a:lnTo>
                  <a:lnTo>
                    <a:pt x="312" y="78"/>
                  </a:lnTo>
                  <a:lnTo>
                    <a:pt x="308" y="78"/>
                  </a:lnTo>
                  <a:lnTo>
                    <a:pt x="302" y="76"/>
                  </a:lnTo>
                  <a:lnTo>
                    <a:pt x="302" y="74"/>
                  </a:lnTo>
                  <a:lnTo>
                    <a:pt x="300" y="72"/>
                  </a:lnTo>
                  <a:lnTo>
                    <a:pt x="298" y="70"/>
                  </a:lnTo>
                  <a:lnTo>
                    <a:pt x="294" y="70"/>
                  </a:lnTo>
                  <a:lnTo>
                    <a:pt x="292" y="70"/>
                  </a:lnTo>
                  <a:lnTo>
                    <a:pt x="288" y="70"/>
                  </a:lnTo>
                  <a:lnTo>
                    <a:pt x="288" y="72"/>
                  </a:lnTo>
                  <a:lnTo>
                    <a:pt x="286" y="74"/>
                  </a:lnTo>
                  <a:lnTo>
                    <a:pt x="284" y="76"/>
                  </a:lnTo>
                  <a:lnTo>
                    <a:pt x="278" y="76"/>
                  </a:lnTo>
                  <a:lnTo>
                    <a:pt x="272" y="76"/>
                  </a:lnTo>
                  <a:lnTo>
                    <a:pt x="270" y="76"/>
                  </a:lnTo>
                  <a:lnTo>
                    <a:pt x="268" y="76"/>
                  </a:lnTo>
                  <a:lnTo>
                    <a:pt x="264" y="76"/>
                  </a:lnTo>
                  <a:lnTo>
                    <a:pt x="262" y="74"/>
                  </a:lnTo>
                  <a:lnTo>
                    <a:pt x="262" y="72"/>
                  </a:lnTo>
                  <a:lnTo>
                    <a:pt x="260" y="72"/>
                  </a:lnTo>
                  <a:lnTo>
                    <a:pt x="260" y="68"/>
                  </a:lnTo>
                  <a:lnTo>
                    <a:pt x="244" y="52"/>
                  </a:lnTo>
                  <a:lnTo>
                    <a:pt x="242" y="50"/>
                  </a:lnTo>
                  <a:lnTo>
                    <a:pt x="240" y="48"/>
                  </a:lnTo>
                  <a:lnTo>
                    <a:pt x="240" y="46"/>
                  </a:lnTo>
                  <a:lnTo>
                    <a:pt x="240" y="44"/>
                  </a:lnTo>
                  <a:lnTo>
                    <a:pt x="236" y="42"/>
                  </a:lnTo>
                  <a:lnTo>
                    <a:pt x="226" y="36"/>
                  </a:lnTo>
                  <a:lnTo>
                    <a:pt x="220" y="34"/>
                  </a:lnTo>
                  <a:lnTo>
                    <a:pt x="200" y="32"/>
                  </a:lnTo>
                  <a:lnTo>
                    <a:pt x="198" y="32"/>
                  </a:lnTo>
                  <a:lnTo>
                    <a:pt x="190" y="34"/>
                  </a:lnTo>
                  <a:lnTo>
                    <a:pt x="188" y="36"/>
                  </a:lnTo>
                  <a:lnTo>
                    <a:pt x="184" y="40"/>
                  </a:lnTo>
                  <a:lnTo>
                    <a:pt x="184" y="42"/>
                  </a:lnTo>
                  <a:lnTo>
                    <a:pt x="184" y="44"/>
                  </a:lnTo>
                  <a:lnTo>
                    <a:pt x="182" y="46"/>
                  </a:lnTo>
                  <a:lnTo>
                    <a:pt x="180" y="46"/>
                  </a:lnTo>
                  <a:lnTo>
                    <a:pt x="180" y="44"/>
                  </a:lnTo>
                  <a:lnTo>
                    <a:pt x="184" y="38"/>
                  </a:lnTo>
                  <a:lnTo>
                    <a:pt x="184" y="36"/>
                  </a:lnTo>
                  <a:lnTo>
                    <a:pt x="190" y="32"/>
                  </a:lnTo>
                  <a:lnTo>
                    <a:pt x="192" y="30"/>
                  </a:lnTo>
                  <a:lnTo>
                    <a:pt x="192" y="28"/>
                  </a:lnTo>
                  <a:lnTo>
                    <a:pt x="190" y="28"/>
                  </a:lnTo>
                  <a:lnTo>
                    <a:pt x="188" y="28"/>
                  </a:lnTo>
                  <a:lnTo>
                    <a:pt x="182" y="34"/>
                  </a:lnTo>
                  <a:lnTo>
                    <a:pt x="174" y="40"/>
                  </a:lnTo>
                  <a:lnTo>
                    <a:pt x="172" y="44"/>
                  </a:lnTo>
                  <a:lnTo>
                    <a:pt x="168" y="52"/>
                  </a:lnTo>
                  <a:lnTo>
                    <a:pt x="166" y="52"/>
                  </a:lnTo>
                  <a:lnTo>
                    <a:pt x="166" y="54"/>
                  </a:lnTo>
                  <a:lnTo>
                    <a:pt x="164" y="52"/>
                  </a:lnTo>
                  <a:lnTo>
                    <a:pt x="164" y="44"/>
                  </a:lnTo>
                  <a:lnTo>
                    <a:pt x="164" y="40"/>
                  </a:lnTo>
                  <a:lnTo>
                    <a:pt x="166" y="32"/>
                  </a:lnTo>
                  <a:lnTo>
                    <a:pt x="166" y="30"/>
                  </a:lnTo>
                  <a:lnTo>
                    <a:pt x="166" y="28"/>
                  </a:lnTo>
                  <a:lnTo>
                    <a:pt x="164" y="26"/>
                  </a:lnTo>
                  <a:lnTo>
                    <a:pt x="162" y="22"/>
                  </a:lnTo>
                  <a:lnTo>
                    <a:pt x="160" y="22"/>
                  </a:lnTo>
                  <a:lnTo>
                    <a:pt x="158" y="22"/>
                  </a:lnTo>
                  <a:lnTo>
                    <a:pt x="160" y="18"/>
                  </a:lnTo>
                  <a:lnTo>
                    <a:pt x="160" y="16"/>
                  </a:lnTo>
                  <a:lnTo>
                    <a:pt x="158" y="14"/>
                  </a:lnTo>
                  <a:lnTo>
                    <a:pt x="152" y="12"/>
                  </a:lnTo>
                  <a:lnTo>
                    <a:pt x="148" y="12"/>
                  </a:lnTo>
                  <a:lnTo>
                    <a:pt x="148" y="10"/>
                  </a:lnTo>
                  <a:lnTo>
                    <a:pt x="148" y="6"/>
                  </a:lnTo>
                  <a:lnTo>
                    <a:pt x="148" y="4"/>
                  </a:lnTo>
                  <a:lnTo>
                    <a:pt x="148" y="2"/>
                  </a:lnTo>
                  <a:lnTo>
                    <a:pt x="146" y="0"/>
                  </a:lnTo>
                  <a:lnTo>
                    <a:pt x="144" y="0"/>
                  </a:lnTo>
                  <a:lnTo>
                    <a:pt x="142" y="2"/>
                  </a:lnTo>
                  <a:lnTo>
                    <a:pt x="142" y="4"/>
                  </a:lnTo>
                  <a:lnTo>
                    <a:pt x="128" y="16"/>
                  </a:lnTo>
                  <a:lnTo>
                    <a:pt x="126" y="16"/>
                  </a:lnTo>
                  <a:lnTo>
                    <a:pt x="126" y="18"/>
                  </a:lnTo>
                  <a:lnTo>
                    <a:pt x="124" y="24"/>
                  </a:lnTo>
                  <a:lnTo>
                    <a:pt x="122" y="26"/>
                  </a:lnTo>
                  <a:lnTo>
                    <a:pt x="122" y="28"/>
                  </a:lnTo>
                  <a:lnTo>
                    <a:pt x="120" y="28"/>
                  </a:lnTo>
                  <a:lnTo>
                    <a:pt x="118" y="28"/>
                  </a:lnTo>
                  <a:lnTo>
                    <a:pt x="112" y="32"/>
                  </a:lnTo>
                  <a:lnTo>
                    <a:pt x="98" y="40"/>
                  </a:lnTo>
                  <a:lnTo>
                    <a:pt x="94" y="44"/>
                  </a:lnTo>
                  <a:lnTo>
                    <a:pt x="92" y="46"/>
                  </a:lnTo>
                  <a:lnTo>
                    <a:pt x="88" y="48"/>
                  </a:lnTo>
                  <a:lnTo>
                    <a:pt x="84" y="50"/>
                  </a:lnTo>
                  <a:lnTo>
                    <a:pt x="66" y="54"/>
                  </a:lnTo>
                  <a:lnTo>
                    <a:pt x="64" y="52"/>
                  </a:lnTo>
                  <a:lnTo>
                    <a:pt x="62" y="52"/>
                  </a:lnTo>
                  <a:lnTo>
                    <a:pt x="56" y="54"/>
                  </a:lnTo>
                  <a:lnTo>
                    <a:pt x="54" y="54"/>
                  </a:lnTo>
                  <a:lnTo>
                    <a:pt x="50" y="54"/>
                  </a:lnTo>
                  <a:lnTo>
                    <a:pt x="48" y="56"/>
                  </a:lnTo>
                  <a:lnTo>
                    <a:pt x="44" y="60"/>
                  </a:lnTo>
                  <a:lnTo>
                    <a:pt x="42" y="64"/>
                  </a:lnTo>
                  <a:lnTo>
                    <a:pt x="40" y="66"/>
                  </a:lnTo>
                  <a:lnTo>
                    <a:pt x="38" y="68"/>
                  </a:lnTo>
                  <a:lnTo>
                    <a:pt x="36" y="70"/>
                  </a:lnTo>
                  <a:lnTo>
                    <a:pt x="32" y="74"/>
                  </a:lnTo>
                  <a:lnTo>
                    <a:pt x="30" y="74"/>
                  </a:lnTo>
                  <a:lnTo>
                    <a:pt x="24" y="76"/>
                  </a:lnTo>
                  <a:lnTo>
                    <a:pt x="14" y="80"/>
                  </a:lnTo>
                  <a:lnTo>
                    <a:pt x="0" y="88"/>
                  </a:lnTo>
                  <a:lnTo>
                    <a:pt x="2" y="90"/>
                  </a:lnTo>
                  <a:lnTo>
                    <a:pt x="8" y="92"/>
                  </a:lnTo>
                  <a:lnTo>
                    <a:pt x="16" y="94"/>
                  </a:lnTo>
                  <a:lnTo>
                    <a:pt x="18" y="96"/>
                  </a:lnTo>
                  <a:lnTo>
                    <a:pt x="20" y="100"/>
                  </a:lnTo>
                  <a:lnTo>
                    <a:pt x="26" y="110"/>
                  </a:lnTo>
                  <a:lnTo>
                    <a:pt x="36" y="116"/>
                  </a:lnTo>
                  <a:lnTo>
                    <a:pt x="52" y="118"/>
                  </a:lnTo>
                  <a:lnTo>
                    <a:pt x="56" y="118"/>
                  </a:lnTo>
                  <a:lnTo>
                    <a:pt x="86" y="126"/>
                  </a:lnTo>
                  <a:lnTo>
                    <a:pt x="104" y="128"/>
                  </a:lnTo>
                  <a:lnTo>
                    <a:pt x="110" y="130"/>
                  </a:lnTo>
                  <a:lnTo>
                    <a:pt x="116" y="132"/>
                  </a:lnTo>
                  <a:lnTo>
                    <a:pt x="120" y="132"/>
                  </a:lnTo>
                  <a:lnTo>
                    <a:pt x="142" y="142"/>
                  </a:lnTo>
                  <a:lnTo>
                    <a:pt x="158" y="144"/>
                  </a:lnTo>
                  <a:lnTo>
                    <a:pt x="160" y="144"/>
                  </a:lnTo>
                  <a:lnTo>
                    <a:pt x="166" y="142"/>
                  </a:lnTo>
                  <a:lnTo>
                    <a:pt x="168" y="142"/>
                  </a:lnTo>
                  <a:lnTo>
                    <a:pt x="200" y="146"/>
                  </a:lnTo>
                  <a:lnTo>
                    <a:pt x="206" y="150"/>
                  </a:lnTo>
                  <a:lnTo>
                    <a:pt x="208" y="156"/>
                  </a:lnTo>
                  <a:lnTo>
                    <a:pt x="206" y="162"/>
                  </a:lnTo>
                  <a:lnTo>
                    <a:pt x="206" y="164"/>
                  </a:lnTo>
                  <a:lnTo>
                    <a:pt x="208" y="166"/>
                  </a:lnTo>
                  <a:lnTo>
                    <a:pt x="212" y="166"/>
                  </a:lnTo>
                  <a:lnTo>
                    <a:pt x="220" y="168"/>
                  </a:lnTo>
                  <a:lnTo>
                    <a:pt x="226" y="168"/>
                  </a:lnTo>
                  <a:lnTo>
                    <a:pt x="232" y="174"/>
                  </a:lnTo>
                  <a:lnTo>
                    <a:pt x="236" y="176"/>
                  </a:lnTo>
                  <a:lnTo>
                    <a:pt x="236" y="198"/>
                  </a:lnTo>
                  <a:lnTo>
                    <a:pt x="236" y="200"/>
                  </a:lnTo>
                  <a:lnTo>
                    <a:pt x="236" y="202"/>
                  </a:lnTo>
                  <a:lnTo>
                    <a:pt x="232" y="204"/>
                  </a:lnTo>
                  <a:lnTo>
                    <a:pt x="232" y="214"/>
                  </a:lnTo>
                  <a:lnTo>
                    <a:pt x="242" y="214"/>
                  </a:lnTo>
                  <a:lnTo>
                    <a:pt x="244" y="214"/>
                  </a:lnTo>
                  <a:lnTo>
                    <a:pt x="248" y="222"/>
                  </a:lnTo>
                  <a:lnTo>
                    <a:pt x="248" y="224"/>
                  </a:lnTo>
                  <a:lnTo>
                    <a:pt x="248" y="228"/>
                  </a:lnTo>
                  <a:lnTo>
                    <a:pt x="248" y="234"/>
                  </a:lnTo>
                  <a:lnTo>
                    <a:pt x="254" y="240"/>
                  </a:lnTo>
                  <a:lnTo>
                    <a:pt x="258" y="242"/>
                  </a:lnTo>
                  <a:lnTo>
                    <a:pt x="258" y="236"/>
                  </a:lnTo>
                  <a:lnTo>
                    <a:pt x="260" y="234"/>
                  </a:lnTo>
                  <a:lnTo>
                    <a:pt x="262" y="234"/>
                  </a:lnTo>
                  <a:lnTo>
                    <a:pt x="262" y="232"/>
                  </a:lnTo>
                  <a:lnTo>
                    <a:pt x="266" y="228"/>
                  </a:lnTo>
                  <a:lnTo>
                    <a:pt x="270" y="220"/>
                  </a:lnTo>
                  <a:lnTo>
                    <a:pt x="280" y="204"/>
                  </a:lnTo>
                  <a:lnTo>
                    <a:pt x="280" y="202"/>
                  </a:lnTo>
                  <a:lnTo>
                    <a:pt x="290" y="174"/>
                  </a:lnTo>
                  <a:lnTo>
                    <a:pt x="302" y="146"/>
                  </a:lnTo>
                  <a:lnTo>
                    <a:pt x="304" y="144"/>
                  </a:lnTo>
                  <a:lnTo>
                    <a:pt x="304" y="142"/>
                  </a:lnTo>
                  <a:lnTo>
                    <a:pt x="306" y="142"/>
                  </a:lnTo>
                  <a:lnTo>
                    <a:pt x="306" y="144"/>
                  </a:lnTo>
                  <a:lnTo>
                    <a:pt x="306" y="146"/>
                  </a:lnTo>
                  <a:lnTo>
                    <a:pt x="306" y="148"/>
                  </a:lnTo>
                  <a:lnTo>
                    <a:pt x="304" y="150"/>
                  </a:lnTo>
                  <a:lnTo>
                    <a:pt x="304" y="152"/>
                  </a:lnTo>
                  <a:lnTo>
                    <a:pt x="304" y="154"/>
                  </a:lnTo>
                  <a:lnTo>
                    <a:pt x="304" y="156"/>
                  </a:lnTo>
                  <a:lnTo>
                    <a:pt x="310" y="168"/>
                  </a:lnTo>
                  <a:lnTo>
                    <a:pt x="318" y="164"/>
                  </a:lnTo>
                  <a:lnTo>
                    <a:pt x="318" y="162"/>
                  </a:lnTo>
                  <a:lnTo>
                    <a:pt x="320" y="156"/>
                  </a:lnTo>
                  <a:lnTo>
                    <a:pt x="328" y="148"/>
                  </a:lnTo>
                  <a:lnTo>
                    <a:pt x="340" y="142"/>
                  </a:lnTo>
                  <a:lnTo>
                    <a:pt x="342" y="142"/>
                  </a:lnTo>
                  <a:lnTo>
                    <a:pt x="344" y="144"/>
                  </a:lnTo>
                  <a:lnTo>
                    <a:pt x="344" y="146"/>
                  </a:lnTo>
                  <a:lnTo>
                    <a:pt x="344" y="148"/>
                  </a:lnTo>
                  <a:lnTo>
                    <a:pt x="344" y="150"/>
                  </a:lnTo>
                  <a:lnTo>
                    <a:pt x="342" y="154"/>
                  </a:lnTo>
                  <a:lnTo>
                    <a:pt x="340" y="156"/>
                  </a:lnTo>
                  <a:lnTo>
                    <a:pt x="338" y="156"/>
                  </a:lnTo>
                  <a:lnTo>
                    <a:pt x="336" y="156"/>
                  </a:lnTo>
                  <a:lnTo>
                    <a:pt x="330" y="168"/>
                  </a:lnTo>
                  <a:lnTo>
                    <a:pt x="332" y="170"/>
                  </a:lnTo>
                  <a:lnTo>
                    <a:pt x="332" y="174"/>
                  </a:lnTo>
                  <a:lnTo>
                    <a:pt x="334" y="174"/>
                  </a:lnTo>
                  <a:lnTo>
                    <a:pt x="338" y="176"/>
                  </a:lnTo>
                  <a:lnTo>
                    <a:pt x="340" y="176"/>
                  </a:lnTo>
                  <a:lnTo>
                    <a:pt x="340" y="174"/>
                  </a:lnTo>
                  <a:lnTo>
                    <a:pt x="340" y="172"/>
                  </a:lnTo>
                  <a:lnTo>
                    <a:pt x="338" y="170"/>
                  </a:lnTo>
                  <a:lnTo>
                    <a:pt x="340" y="168"/>
                  </a:lnTo>
                  <a:lnTo>
                    <a:pt x="342" y="164"/>
                  </a:lnTo>
                  <a:lnTo>
                    <a:pt x="342" y="162"/>
                  </a:lnTo>
                  <a:lnTo>
                    <a:pt x="346" y="158"/>
                  </a:lnTo>
                  <a:lnTo>
                    <a:pt x="346" y="156"/>
                  </a:lnTo>
                  <a:lnTo>
                    <a:pt x="354" y="152"/>
                  </a:lnTo>
                  <a:lnTo>
                    <a:pt x="360" y="150"/>
                  </a:lnTo>
                  <a:lnTo>
                    <a:pt x="360" y="148"/>
                  </a:lnTo>
                  <a:lnTo>
                    <a:pt x="360" y="144"/>
                  </a:lnTo>
                  <a:lnTo>
                    <a:pt x="362" y="140"/>
                  </a:lnTo>
                  <a:lnTo>
                    <a:pt x="364" y="136"/>
                  </a:lnTo>
                  <a:lnTo>
                    <a:pt x="364" y="134"/>
                  </a:lnTo>
                  <a:lnTo>
                    <a:pt x="368" y="132"/>
                  </a:lnTo>
                  <a:lnTo>
                    <a:pt x="372" y="130"/>
                  </a:lnTo>
                  <a:lnTo>
                    <a:pt x="380" y="130"/>
                  </a:lnTo>
                  <a:lnTo>
                    <a:pt x="400" y="126"/>
                  </a:lnTo>
                  <a:lnTo>
                    <a:pt x="410" y="126"/>
                  </a:lnTo>
                  <a:lnTo>
                    <a:pt x="414" y="126"/>
                  </a:lnTo>
                  <a:lnTo>
                    <a:pt x="416" y="126"/>
                  </a:lnTo>
                  <a:lnTo>
                    <a:pt x="418" y="124"/>
                  </a:lnTo>
                  <a:lnTo>
                    <a:pt x="420" y="122"/>
                  </a:lnTo>
                  <a:lnTo>
                    <a:pt x="420" y="120"/>
                  </a:lnTo>
                  <a:lnTo>
                    <a:pt x="422" y="118"/>
                  </a:lnTo>
                  <a:lnTo>
                    <a:pt x="422" y="114"/>
                  </a:lnTo>
                  <a:lnTo>
                    <a:pt x="426" y="110"/>
                  </a:lnTo>
                  <a:lnTo>
                    <a:pt x="428" y="108"/>
                  </a:lnTo>
                  <a:lnTo>
                    <a:pt x="440" y="106"/>
                  </a:lnTo>
                  <a:lnTo>
                    <a:pt x="446" y="106"/>
                  </a:lnTo>
                  <a:lnTo>
                    <a:pt x="460" y="108"/>
                  </a:lnTo>
                  <a:lnTo>
                    <a:pt x="460" y="110"/>
                  </a:lnTo>
                  <a:lnTo>
                    <a:pt x="474" y="112"/>
                  </a:lnTo>
                  <a:lnTo>
                    <a:pt x="476" y="114"/>
                  </a:lnTo>
                  <a:lnTo>
                    <a:pt x="482" y="120"/>
                  </a:lnTo>
                  <a:lnTo>
                    <a:pt x="484" y="122"/>
                  </a:lnTo>
                  <a:lnTo>
                    <a:pt x="490" y="126"/>
                  </a:lnTo>
                  <a:lnTo>
                    <a:pt x="498" y="130"/>
                  </a:lnTo>
                  <a:lnTo>
                    <a:pt x="502" y="126"/>
                  </a:lnTo>
                  <a:lnTo>
                    <a:pt x="500" y="122"/>
                  </a:lnTo>
                  <a:lnTo>
                    <a:pt x="500" y="116"/>
                  </a:lnTo>
                  <a:lnTo>
                    <a:pt x="502" y="108"/>
                  </a:lnTo>
                  <a:lnTo>
                    <a:pt x="504" y="106"/>
                  </a:lnTo>
                  <a:lnTo>
                    <a:pt x="512" y="106"/>
                  </a:lnTo>
                  <a:lnTo>
                    <a:pt x="514" y="106"/>
                  </a:lnTo>
                  <a:lnTo>
                    <a:pt x="522" y="108"/>
                  </a:lnTo>
                  <a:lnTo>
                    <a:pt x="562" y="110"/>
                  </a:lnTo>
                  <a:lnTo>
                    <a:pt x="570" y="106"/>
                  </a:lnTo>
                  <a:lnTo>
                    <a:pt x="572" y="104"/>
                  </a:lnTo>
                  <a:lnTo>
                    <a:pt x="570" y="102"/>
                  </a:lnTo>
                  <a:lnTo>
                    <a:pt x="566" y="100"/>
                  </a:lnTo>
                  <a:lnTo>
                    <a:pt x="564" y="100"/>
                  </a:lnTo>
                  <a:lnTo>
                    <a:pt x="562" y="100"/>
                  </a:lnTo>
                  <a:lnTo>
                    <a:pt x="558" y="98"/>
                  </a:lnTo>
                  <a:lnTo>
                    <a:pt x="556" y="94"/>
                  </a:lnTo>
                  <a:lnTo>
                    <a:pt x="542" y="76"/>
                  </a:lnTo>
                  <a:lnTo>
                    <a:pt x="536" y="66"/>
                  </a:lnTo>
                  <a:lnTo>
                    <a:pt x="536" y="62"/>
                  </a:lnTo>
                  <a:lnTo>
                    <a:pt x="532" y="56"/>
                  </a:lnTo>
                  <a:lnTo>
                    <a:pt x="528" y="52"/>
                  </a:lnTo>
                  <a:lnTo>
                    <a:pt x="526" y="52"/>
                  </a:lnTo>
                  <a:lnTo>
                    <a:pt x="524" y="50"/>
                  </a:lnTo>
                  <a:lnTo>
                    <a:pt x="522" y="50"/>
                  </a:lnTo>
                  <a:lnTo>
                    <a:pt x="518" y="50"/>
                  </a:lnTo>
                  <a:lnTo>
                    <a:pt x="516" y="52"/>
                  </a:lnTo>
                  <a:lnTo>
                    <a:pt x="514" y="56"/>
                  </a:lnTo>
                  <a:lnTo>
                    <a:pt x="512" y="58"/>
                  </a:lnTo>
                  <a:lnTo>
                    <a:pt x="510" y="60"/>
                  </a:lnTo>
                  <a:lnTo>
                    <a:pt x="506" y="62"/>
                  </a:lnTo>
                  <a:close/>
                </a:path>
              </a:pathLst>
            </a:custGeom>
            <a:grpFill/>
            <a:ln w="3175" cmpd="sng">
              <a:solidFill>
                <a:srgbClr val="808080"/>
              </a:solidFill>
              <a:round/>
              <a:headEnd/>
              <a:tailEnd/>
            </a:ln>
          </p:spPr>
          <p:txBody>
            <a:bodyPr/>
            <a:lstStyle/>
            <a:p>
              <a:pPr>
                <a:defRPr/>
              </a:pPr>
              <a:endParaRPr lang="en-US" dirty="0"/>
            </a:p>
          </p:txBody>
        </p:sp>
      </p:grpSp>
      <p:sp>
        <p:nvSpPr>
          <p:cNvPr id="2105" name="Freeform 1121"/>
          <p:cNvSpPr>
            <a:spLocks/>
          </p:cNvSpPr>
          <p:nvPr/>
        </p:nvSpPr>
        <p:spPr bwMode="auto">
          <a:xfrm>
            <a:off x="8247064" y="2333625"/>
            <a:ext cx="917575" cy="558800"/>
          </a:xfrm>
          <a:custGeom>
            <a:avLst/>
            <a:gdLst>
              <a:gd name="T0" fmla="*/ 2147483647 w 578"/>
              <a:gd name="T1" fmla="*/ 2147483647 h 352"/>
              <a:gd name="T2" fmla="*/ 2147483647 w 578"/>
              <a:gd name="T3" fmla="*/ 2147483647 h 352"/>
              <a:gd name="T4" fmla="*/ 2147483647 w 578"/>
              <a:gd name="T5" fmla="*/ 2147483647 h 352"/>
              <a:gd name="T6" fmla="*/ 2147483647 w 578"/>
              <a:gd name="T7" fmla="*/ 2147483647 h 352"/>
              <a:gd name="T8" fmla="*/ 2147483647 w 578"/>
              <a:gd name="T9" fmla="*/ 2147483647 h 352"/>
              <a:gd name="T10" fmla="*/ 2147483647 w 578"/>
              <a:gd name="T11" fmla="*/ 2147483647 h 352"/>
              <a:gd name="T12" fmla="*/ 2147483647 w 578"/>
              <a:gd name="T13" fmla="*/ 2147483647 h 352"/>
              <a:gd name="T14" fmla="*/ 2147483647 w 578"/>
              <a:gd name="T15" fmla="*/ 0 h 352"/>
              <a:gd name="T16" fmla="*/ 2147483647 w 578"/>
              <a:gd name="T17" fmla="*/ 2147483647 h 352"/>
              <a:gd name="T18" fmla="*/ 2147483647 w 578"/>
              <a:gd name="T19" fmla="*/ 2147483647 h 352"/>
              <a:gd name="T20" fmla="*/ 2147483647 w 578"/>
              <a:gd name="T21" fmla="*/ 2147483647 h 352"/>
              <a:gd name="T22" fmla="*/ 2147483647 w 578"/>
              <a:gd name="T23" fmla="*/ 2147483647 h 352"/>
              <a:gd name="T24" fmla="*/ 2147483647 w 578"/>
              <a:gd name="T25" fmla="*/ 2147483647 h 352"/>
              <a:gd name="T26" fmla="*/ 2147483647 w 578"/>
              <a:gd name="T27" fmla="*/ 2147483647 h 352"/>
              <a:gd name="T28" fmla="*/ 2147483647 w 578"/>
              <a:gd name="T29" fmla="*/ 2147483647 h 352"/>
              <a:gd name="T30" fmla="*/ 2147483647 w 578"/>
              <a:gd name="T31" fmla="*/ 2147483647 h 352"/>
              <a:gd name="T32" fmla="*/ 2147483647 w 578"/>
              <a:gd name="T33" fmla="*/ 2147483647 h 352"/>
              <a:gd name="T34" fmla="*/ 2147483647 w 578"/>
              <a:gd name="T35" fmla="*/ 2147483647 h 352"/>
              <a:gd name="T36" fmla="*/ 2147483647 w 578"/>
              <a:gd name="T37" fmla="*/ 2147483647 h 352"/>
              <a:gd name="T38" fmla="*/ 2147483647 w 578"/>
              <a:gd name="T39" fmla="*/ 2147483647 h 352"/>
              <a:gd name="T40" fmla="*/ 2147483647 w 578"/>
              <a:gd name="T41" fmla="*/ 2147483647 h 352"/>
              <a:gd name="T42" fmla="*/ 2147483647 w 578"/>
              <a:gd name="T43" fmla="*/ 2147483647 h 352"/>
              <a:gd name="T44" fmla="*/ 2147483647 w 578"/>
              <a:gd name="T45" fmla="*/ 2147483647 h 352"/>
              <a:gd name="T46" fmla="*/ 2147483647 w 578"/>
              <a:gd name="T47" fmla="*/ 2147483647 h 352"/>
              <a:gd name="T48" fmla="*/ 2147483647 w 578"/>
              <a:gd name="T49" fmla="*/ 2147483647 h 352"/>
              <a:gd name="T50" fmla="*/ 2147483647 w 578"/>
              <a:gd name="T51" fmla="*/ 2147483647 h 352"/>
              <a:gd name="T52" fmla="*/ 2147483647 w 578"/>
              <a:gd name="T53" fmla="*/ 2147483647 h 352"/>
              <a:gd name="T54" fmla="*/ 2147483647 w 578"/>
              <a:gd name="T55" fmla="*/ 2147483647 h 352"/>
              <a:gd name="T56" fmla="*/ 2147483647 w 578"/>
              <a:gd name="T57" fmla="*/ 2147483647 h 352"/>
              <a:gd name="T58" fmla="*/ 2147483647 w 578"/>
              <a:gd name="T59" fmla="*/ 2147483647 h 352"/>
              <a:gd name="T60" fmla="*/ 2147483647 w 578"/>
              <a:gd name="T61" fmla="*/ 2147483647 h 352"/>
              <a:gd name="T62" fmla="*/ 2147483647 w 578"/>
              <a:gd name="T63" fmla="*/ 2147483647 h 352"/>
              <a:gd name="T64" fmla="*/ 2147483647 w 578"/>
              <a:gd name="T65" fmla="*/ 2147483647 h 352"/>
              <a:gd name="T66" fmla="*/ 2147483647 w 578"/>
              <a:gd name="T67" fmla="*/ 2147483647 h 352"/>
              <a:gd name="T68" fmla="*/ 2147483647 w 578"/>
              <a:gd name="T69" fmla="*/ 2147483647 h 352"/>
              <a:gd name="T70" fmla="*/ 2147483647 w 578"/>
              <a:gd name="T71" fmla="*/ 2147483647 h 352"/>
              <a:gd name="T72" fmla="*/ 2147483647 w 578"/>
              <a:gd name="T73" fmla="*/ 2147483647 h 352"/>
              <a:gd name="T74" fmla="*/ 2147483647 w 578"/>
              <a:gd name="T75" fmla="*/ 2147483647 h 352"/>
              <a:gd name="T76" fmla="*/ 2147483647 w 578"/>
              <a:gd name="T77" fmla="*/ 2147483647 h 352"/>
              <a:gd name="T78" fmla="*/ 2147483647 w 578"/>
              <a:gd name="T79" fmla="*/ 2147483647 h 352"/>
              <a:gd name="T80" fmla="*/ 2147483647 w 578"/>
              <a:gd name="T81" fmla="*/ 2147483647 h 352"/>
              <a:gd name="T82" fmla="*/ 2147483647 w 578"/>
              <a:gd name="T83" fmla="*/ 2147483647 h 352"/>
              <a:gd name="T84" fmla="*/ 2147483647 w 578"/>
              <a:gd name="T85" fmla="*/ 2147483647 h 352"/>
              <a:gd name="T86" fmla="*/ 2147483647 w 578"/>
              <a:gd name="T87" fmla="*/ 2147483647 h 352"/>
              <a:gd name="T88" fmla="*/ 2147483647 w 578"/>
              <a:gd name="T89" fmla="*/ 2147483647 h 352"/>
              <a:gd name="T90" fmla="*/ 2147483647 w 578"/>
              <a:gd name="T91" fmla="*/ 2147483647 h 352"/>
              <a:gd name="T92" fmla="*/ 2147483647 w 578"/>
              <a:gd name="T93" fmla="*/ 2147483647 h 352"/>
              <a:gd name="T94" fmla="*/ 2147483647 w 578"/>
              <a:gd name="T95" fmla="*/ 2147483647 h 352"/>
              <a:gd name="T96" fmla="*/ 2147483647 w 578"/>
              <a:gd name="T97" fmla="*/ 2147483647 h 352"/>
              <a:gd name="T98" fmla="*/ 2147483647 w 578"/>
              <a:gd name="T99" fmla="*/ 2147483647 h 352"/>
              <a:gd name="T100" fmla="*/ 2147483647 w 578"/>
              <a:gd name="T101" fmla="*/ 2147483647 h 352"/>
              <a:gd name="T102" fmla="*/ 2147483647 w 578"/>
              <a:gd name="T103" fmla="*/ 2147483647 h 352"/>
              <a:gd name="T104" fmla="*/ 2147483647 w 578"/>
              <a:gd name="T105" fmla="*/ 2147483647 h 352"/>
              <a:gd name="T106" fmla="*/ 2147483647 w 578"/>
              <a:gd name="T107" fmla="*/ 2147483647 h 352"/>
              <a:gd name="T108" fmla="*/ 2147483647 w 578"/>
              <a:gd name="T109" fmla="*/ 2147483647 h 352"/>
              <a:gd name="T110" fmla="*/ 2147483647 w 578"/>
              <a:gd name="T111" fmla="*/ 2147483647 h 352"/>
              <a:gd name="T112" fmla="*/ 2147483647 w 578"/>
              <a:gd name="T113" fmla="*/ 2147483647 h 352"/>
              <a:gd name="T114" fmla="*/ 2147483647 w 578"/>
              <a:gd name="T115" fmla="*/ 2147483647 h 352"/>
              <a:gd name="T116" fmla="*/ 2147483647 w 578"/>
              <a:gd name="T117" fmla="*/ 2147483647 h 3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78" h="352">
                <a:moveTo>
                  <a:pt x="540" y="54"/>
                </a:moveTo>
                <a:lnTo>
                  <a:pt x="538" y="54"/>
                </a:lnTo>
                <a:lnTo>
                  <a:pt x="526" y="54"/>
                </a:lnTo>
                <a:lnTo>
                  <a:pt x="516" y="52"/>
                </a:lnTo>
                <a:lnTo>
                  <a:pt x="514" y="48"/>
                </a:lnTo>
                <a:lnTo>
                  <a:pt x="512" y="46"/>
                </a:lnTo>
                <a:lnTo>
                  <a:pt x="506" y="38"/>
                </a:lnTo>
                <a:lnTo>
                  <a:pt x="506" y="36"/>
                </a:lnTo>
                <a:lnTo>
                  <a:pt x="504" y="24"/>
                </a:lnTo>
                <a:lnTo>
                  <a:pt x="502" y="20"/>
                </a:lnTo>
                <a:lnTo>
                  <a:pt x="498" y="16"/>
                </a:lnTo>
                <a:lnTo>
                  <a:pt x="494" y="12"/>
                </a:lnTo>
                <a:lnTo>
                  <a:pt x="488" y="12"/>
                </a:lnTo>
                <a:lnTo>
                  <a:pt x="478" y="4"/>
                </a:lnTo>
                <a:lnTo>
                  <a:pt x="470" y="0"/>
                </a:lnTo>
                <a:lnTo>
                  <a:pt x="468" y="0"/>
                </a:lnTo>
                <a:lnTo>
                  <a:pt x="434" y="8"/>
                </a:lnTo>
                <a:lnTo>
                  <a:pt x="402" y="16"/>
                </a:lnTo>
                <a:lnTo>
                  <a:pt x="382" y="20"/>
                </a:lnTo>
                <a:lnTo>
                  <a:pt x="374" y="20"/>
                </a:lnTo>
                <a:lnTo>
                  <a:pt x="366" y="22"/>
                </a:lnTo>
                <a:lnTo>
                  <a:pt x="334" y="30"/>
                </a:lnTo>
                <a:lnTo>
                  <a:pt x="330" y="30"/>
                </a:lnTo>
                <a:lnTo>
                  <a:pt x="326" y="30"/>
                </a:lnTo>
                <a:lnTo>
                  <a:pt x="316" y="32"/>
                </a:lnTo>
                <a:lnTo>
                  <a:pt x="312" y="34"/>
                </a:lnTo>
                <a:lnTo>
                  <a:pt x="306" y="34"/>
                </a:lnTo>
                <a:lnTo>
                  <a:pt x="294" y="36"/>
                </a:lnTo>
                <a:lnTo>
                  <a:pt x="290" y="38"/>
                </a:lnTo>
                <a:lnTo>
                  <a:pt x="284" y="40"/>
                </a:lnTo>
                <a:lnTo>
                  <a:pt x="270" y="42"/>
                </a:lnTo>
                <a:lnTo>
                  <a:pt x="262" y="42"/>
                </a:lnTo>
                <a:lnTo>
                  <a:pt x="254" y="44"/>
                </a:lnTo>
                <a:lnTo>
                  <a:pt x="244" y="46"/>
                </a:lnTo>
                <a:lnTo>
                  <a:pt x="236" y="48"/>
                </a:lnTo>
                <a:lnTo>
                  <a:pt x="206" y="54"/>
                </a:lnTo>
                <a:lnTo>
                  <a:pt x="190" y="56"/>
                </a:lnTo>
                <a:lnTo>
                  <a:pt x="142" y="66"/>
                </a:lnTo>
                <a:lnTo>
                  <a:pt x="120" y="70"/>
                </a:lnTo>
                <a:lnTo>
                  <a:pt x="106" y="72"/>
                </a:lnTo>
                <a:lnTo>
                  <a:pt x="96" y="74"/>
                </a:lnTo>
                <a:lnTo>
                  <a:pt x="86" y="76"/>
                </a:lnTo>
                <a:lnTo>
                  <a:pt x="68" y="78"/>
                </a:lnTo>
                <a:lnTo>
                  <a:pt x="62" y="48"/>
                </a:lnTo>
                <a:lnTo>
                  <a:pt x="56" y="52"/>
                </a:lnTo>
                <a:lnTo>
                  <a:pt x="52" y="54"/>
                </a:lnTo>
                <a:lnTo>
                  <a:pt x="50" y="56"/>
                </a:lnTo>
                <a:lnTo>
                  <a:pt x="32" y="70"/>
                </a:lnTo>
                <a:lnTo>
                  <a:pt x="18" y="80"/>
                </a:lnTo>
                <a:lnTo>
                  <a:pt x="10" y="86"/>
                </a:lnTo>
                <a:lnTo>
                  <a:pt x="0" y="92"/>
                </a:lnTo>
                <a:lnTo>
                  <a:pt x="20" y="210"/>
                </a:lnTo>
                <a:lnTo>
                  <a:pt x="28" y="246"/>
                </a:lnTo>
                <a:lnTo>
                  <a:pt x="46" y="352"/>
                </a:lnTo>
                <a:lnTo>
                  <a:pt x="54" y="350"/>
                </a:lnTo>
                <a:lnTo>
                  <a:pt x="70" y="348"/>
                </a:lnTo>
                <a:lnTo>
                  <a:pt x="80" y="346"/>
                </a:lnTo>
                <a:lnTo>
                  <a:pt x="90" y="344"/>
                </a:lnTo>
                <a:lnTo>
                  <a:pt x="146" y="336"/>
                </a:lnTo>
                <a:lnTo>
                  <a:pt x="262" y="314"/>
                </a:lnTo>
                <a:lnTo>
                  <a:pt x="378" y="292"/>
                </a:lnTo>
                <a:lnTo>
                  <a:pt x="494" y="268"/>
                </a:lnTo>
                <a:lnTo>
                  <a:pt x="494" y="266"/>
                </a:lnTo>
                <a:lnTo>
                  <a:pt x="494" y="262"/>
                </a:lnTo>
                <a:lnTo>
                  <a:pt x="496" y="260"/>
                </a:lnTo>
                <a:lnTo>
                  <a:pt x="496" y="258"/>
                </a:lnTo>
                <a:lnTo>
                  <a:pt x="498" y="254"/>
                </a:lnTo>
                <a:lnTo>
                  <a:pt x="500" y="252"/>
                </a:lnTo>
                <a:lnTo>
                  <a:pt x="502" y="252"/>
                </a:lnTo>
                <a:lnTo>
                  <a:pt x="504" y="250"/>
                </a:lnTo>
                <a:lnTo>
                  <a:pt x="508" y="250"/>
                </a:lnTo>
                <a:lnTo>
                  <a:pt x="510" y="248"/>
                </a:lnTo>
                <a:lnTo>
                  <a:pt x="514" y="248"/>
                </a:lnTo>
                <a:lnTo>
                  <a:pt x="516" y="248"/>
                </a:lnTo>
                <a:lnTo>
                  <a:pt x="520" y="248"/>
                </a:lnTo>
                <a:lnTo>
                  <a:pt x="524" y="250"/>
                </a:lnTo>
                <a:lnTo>
                  <a:pt x="526" y="250"/>
                </a:lnTo>
                <a:lnTo>
                  <a:pt x="528" y="246"/>
                </a:lnTo>
                <a:lnTo>
                  <a:pt x="534" y="242"/>
                </a:lnTo>
                <a:lnTo>
                  <a:pt x="540" y="240"/>
                </a:lnTo>
                <a:lnTo>
                  <a:pt x="544" y="236"/>
                </a:lnTo>
                <a:lnTo>
                  <a:pt x="546" y="230"/>
                </a:lnTo>
                <a:lnTo>
                  <a:pt x="546" y="228"/>
                </a:lnTo>
                <a:lnTo>
                  <a:pt x="548" y="226"/>
                </a:lnTo>
                <a:lnTo>
                  <a:pt x="552" y="222"/>
                </a:lnTo>
                <a:lnTo>
                  <a:pt x="554" y="220"/>
                </a:lnTo>
                <a:lnTo>
                  <a:pt x="556" y="220"/>
                </a:lnTo>
                <a:lnTo>
                  <a:pt x="558" y="216"/>
                </a:lnTo>
                <a:lnTo>
                  <a:pt x="578" y="200"/>
                </a:lnTo>
                <a:lnTo>
                  <a:pt x="578" y="196"/>
                </a:lnTo>
                <a:lnTo>
                  <a:pt x="572" y="192"/>
                </a:lnTo>
                <a:lnTo>
                  <a:pt x="560" y="184"/>
                </a:lnTo>
                <a:lnTo>
                  <a:pt x="546" y="174"/>
                </a:lnTo>
                <a:lnTo>
                  <a:pt x="538" y="164"/>
                </a:lnTo>
                <a:lnTo>
                  <a:pt x="524" y="160"/>
                </a:lnTo>
                <a:lnTo>
                  <a:pt x="522" y="150"/>
                </a:lnTo>
                <a:lnTo>
                  <a:pt x="520" y="146"/>
                </a:lnTo>
                <a:lnTo>
                  <a:pt x="520" y="138"/>
                </a:lnTo>
                <a:lnTo>
                  <a:pt x="522" y="136"/>
                </a:lnTo>
                <a:lnTo>
                  <a:pt x="526" y="134"/>
                </a:lnTo>
                <a:lnTo>
                  <a:pt x="528" y="126"/>
                </a:lnTo>
                <a:lnTo>
                  <a:pt x="528" y="122"/>
                </a:lnTo>
                <a:lnTo>
                  <a:pt x="524" y="118"/>
                </a:lnTo>
                <a:lnTo>
                  <a:pt x="520" y="116"/>
                </a:lnTo>
                <a:lnTo>
                  <a:pt x="518" y="112"/>
                </a:lnTo>
                <a:lnTo>
                  <a:pt x="520" y="108"/>
                </a:lnTo>
                <a:lnTo>
                  <a:pt x="522" y="108"/>
                </a:lnTo>
                <a:lnTo>
                  <a:pt x="526" y="104"/>
                </a:lnTo>
                <a:lnTo>
                  <a:pt x="530" y="98"/>
                </a:lnTo>
                <a:lnTo>
                  <a:pt x="536" y="84"/>
                </a:lnTo>
                <a:lnTo>
                  <a:pt x="536" y="80"/>
                </a:lnTo>
                <a:lnTo>
                  <a:pt x="536" y="78"/>
                </a:lnTo>
                <a:lnTo>
                  <a:pt x="536" y="72"/>
                </a:lnTo>
                <a:lnTo>
                  <a:pt x="540" y="66"/>
                </a:lnTo>
                <a:lnTo>
                  <a:pt x="542" y="64"/>
                </a:lnTo>
                <a:lnTo>
                  <a:pt x="546" y="60"/>
                </a:lnTo>
                <a:lnTo>
                  <a:pt x="546" y="58"/>
                </a:lnTo>
                <a:lnTo>
                  <a:pt x="540" y="54"/>
                </a:lnTo>
                <a:close/>
              </a:path>
            </a:pathLst>
          </a:custGeom>
          <a:solidFill>
            <a:srgbClr val="CDEAFF"/>
          </a:solidFill>
          <a:ln w="3175" cmpd="sng">
            <a:solidFill>
              <a:srgbClr val="808080"/>
            </a:solidFill>
            <a:round/>
            <a:headEnd/>
            <a:tailEnd/>
          </a:ln>
        </p:spPr>
        <p:txBody>
          <a:bodyPr/>
          <a:lstStyle/>
          <a:p>
            <a:endParaRPr lang="en-US" dirty="0"/>
          </a:p>
        </p:txBody>
      </p:sp>
      <p:sp>
        <p:nvSpPr>
          <p:cNvPr id="9" name="Freeform 1122"/>
          <p:cNvSpPr>
            <a:spLocks/>
          </p:cNvSpPr>
          <p:nvPr/>
        </p:nvSpPr>
        <p:spPr bwMode="auto">
          <a:xfrm>
            <a:off x="7627939" y="2479675"/>
            <a:ext cx="663575" cy="698500"/>
          </a:xfrm>
          <a:custGeom>
            <a:avLst/>
            <a:gdLst>
              <a:gd name="T0" fmla="*/ 2147483647 w 418"/>
              <a:gd name="T1" fmla="*/ 2147483647 h 440"/>
              <a:gd name="T2" fmla="*/ 2147483647 w 418"/>
              <a:gd name="T3" fmla="*/ 2147483647 h 440"/>
              <a:gd name="T4" fmla="*/ 2147483647 w 418"/>
              <a:gd name="T5" fmla="*/ 2147483647 h 440"/>
              <a:gd name="T6" fmla="*/ 2147483647 w 418"/>
              <a:gd name="T7" fmla="*/ 2147483647 h 440"/>
              <a:gd name="T8" fmla="*/ 2147483647 w 418"/>
              <a:gd name="T9" fmla="*/ 2147483647 h 440"/>
              <a:gd name="T10" fmla="*/ 2147483647 w 418"/>
              <a:gd name="T11" fmla="*/ 2147483647 h 440"/>
              <a:gd name="T12" fmla="*/ 2147483647 w 418"/>
              <a:gd name="T13" fmla="*/ 2147483647 h 440"/>
              <a:gd name="T14" fmla="*/ 2147483647 w 418"/>
              <a:gd name="T15" fmla="*/ 2147483647 h 440"/>
              <a:gd name="T16" fmla="*/ 2147483647 w 418"/>
              <a:gd name="T17" fmla="*/ 2147483647 h 440"/>
              <a:gd name="T18" fmla="*/ 2147483647 w 418"/>
              <a:gd name="T19" fmla="*/ 2147483647 h 440"/>
              <a:gd name="T20" fmla="*/ 2147483647 w 418"/>
              <a:gd name="T21" fmla="*/ 2147483647 h 440"/>
              <a:gd name="T22" fmla="*/ 2147483647 w 418"/>
              <a:gd name="T23" fmla="*/ 2147483647 h 440"/>
              <a:gd name="T24" fmla="*/ 2147483647 w 418"/>
              <a:gd name="T25" fmla="*/ 2147483647 h 440"/>
              <a:gd name="T26" fmla="*/ 2147483647 w 418"/>
              <a:gd name="T27" fmla="*/ 2147483647 h 440"/>
              <a:gd name="T28" fmla="*/ 2147483647 w 418"/>
              <a:gd name="T29" fmla="*/ 2147483647 h 440"/>
              <a:gd name="T30" fmla="*/ 2147483647 w 418"/>
              <a:gd name="T31" fmla="*/ 2147483647 h 440"/>
              <a:gd name="T32" fmla="*/ 2147483647 w 418"/>
              <a:gd name="T33" fmla="*/ 2147483647 h 440"/>
              <a:gd name="T34" fmla="*/ 2147483647 w 418"/>
              <a:gd name="T35" fmla="*/ 2147483647 h 440"/>
              <a:gd name="T36" fmla="*/ 2147483647 w 418"/>
              <a:gd name="T37" fmla="*/ 2147483647 h 440"/>
              <a:gd name="T38" fmla="*/ 2147483647 w 418"/>
              <a:gd name="T39" fmla="*/ 2147483647 h 440"/>
              <a:gd name="T40" fmla="*/ 2147483647 w 418"/>
              <a:gd name="T41" fmla="*/ 2147483647 h 440"/>
              <a:gd name="T42" fmla="*/ 2147483647 w 418"/>
              <a:gd name="T43" fmla="*/ 2147483647 h 440"/>
              <a:gd name="T44" fmla="*/ 2147483647 w 418"/>
              <a:gd name="T45" fmla="*/ 2147483647 h 440"/>
              <a:gd name="T46" fmla="*/ 2147483647 w 418"/>
              <a:gd name="T47" fmla="*/ 2147483647 h 440"/>
              <a:gd name="T48" fmla="*/ 2147483647 w 418"/>
              <a:gd name="T49" fmla="*/ 2147483647 h 440"/>
              <a:gd name="T50" fmla="*/ 2147483647 w 418"/>
              <a:gd name="T51" fmla="*/ 2147483647 h 440"/>
              <a:gd name="T52" fmla="*/ 2147483647 w 418"/>
              <a:gd name="T53" fmla="*/ 2147483647 h 440"/>
              <a:gd name="T54" fmla="*/ 2147483647 w 418"/>
              <a:gd name="T55" fmla="*/ 2147483647 h 440"/>
              <a:gd name="T56" fmla="*/ 2147483647 w 418"/>
              <a:gd name="T57" fmla="*/ 2147483647 h 440"/>
              <a:gd name="T58" fmla="*/ 2147483647 w 418"/>
              <a:gd name="T59" fmla="*/ 2147483647 h 440"/>
              <a:gd name="T60" fmla="*/ 2147483647 w 418"/>
              <a:gd name="T61" fmla="*/ 2147483647 h 440"/>
              <a:gd name="T62" fmla="*/ 2147483647 w 418"/>
              <a:gd name="T63" fmla="*/ 2147483647 h 440"/>
              <a:gd name="T64" fmla="*/ 2147483647 w 418"/>
              <a:gd name="T65" fmla="*/ 2147483647 h 440"/>
              <a:gd name="T66" fmla="*/ 2147483647 w 418"/>
              <a:gd name="T67" fmla="*/ 2147483647 h 440"/>
              <a:gd name="T68" fmla="*/ 2147483647 w 418"/>
              <a:gd name="T69" fmla="*/ 2147483647 h 440"/>
              <a:gd name="T70" fmla="*/ 2147483647 w 418"/>
              <a:gd name="T71" fmla="*/ 2147483647 h 440"/>
              <a:gd name="T72" fmla="*/ 2147483647 w 418"/>
              <a:gd name="T73" fmla="*/ 2147483647 h 440"/>
              <a:gd name="T74" fmla="*/ 2147483647 w 418"/>
              <a:gd name="T75" fmla="*/ 2147483647 h 440"/>
              <a:gd name="T76" fmla="*/ 2147483647 w 418"/>
              <a:gd name="T77" fmla="*/ 2147483647 h 440"/>
              <a:gd name="T78" fmla="*/ 2147483647 w 418"/>
              <a:gd name="T79" fmla="*/ 2147483647 h 440"/>
              <a:gd name="T80" fmla="*/ 2147483647 w 418"/>
              <a:gd name="T81" fmla="*/ 2147483647 h 440"/>
              <a:gd name="T82" fmla="*/ 2147483647 w 418"/>
              <a:gd name="T83" fmla="*/ 2147483647 h 440"/>
              <a:gd name="T84" fmla="*/ 2147483647 w 418"/>
              <a:gd name="T85" fmla="*/ 2147483647 h 440"/>
              <a:gd name="T86" fmla="*/ 2147483647 w 418"/>
              <a:gd name="T87" fmla="*/ 2147483647 h 440"/>
              <a:gd name="T88" fmla="*/ 2147483647 w 418"/>
              <a:gd name="T89" fmla="*/ 2147483647 h 440"/>
              <a:gd name="T90" fmla="*/ 2147483647 w 418"/>
              <a:gd name="T91" fmla="*/ 2147483647 h 440"/>
              <a:gd name="T92" fmla="*/ 2147483647 w 418"/>
              <a:gd name="T93" fmla="*/ 2147483647 h 440"/>
              <a:gd name="T94" fmla="*/ 2147483647 w 418"/>
              <a:gd name="T95" fmla="*/ 2147483647 h 4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18" h="440">
                <a:moveTo>
                  <a:pt x="390" y="0"/>
                </a:moveTo>
                <a:lnTo>
                  <a:pt x="382" y="4"/>
                </a:lnTo>
                <a:lnTo>
                  <a:pt x="380" y="6"/>
                </a:lnTo>
                <a:lnTo>
                  <a:pt x="378" y="6"/>
                </a:lnTo>
                <a:lnTo>
                  <a:pt x="366" y="12"/>
                </a:lnTo>
                <a:lnTo>
                  <a:pt x="346" y="24"/>
                </a:lnTo>
                <a:lnTo>
                  <a:pt x="340" y="28"/>
                </a:lnTo>
                <a:lnTo>
                  <a:pt x="326" y="36"/>
                </a:lnTo>
                <a:lnTo>
                  <a:pt x="318" y="40"/>
                </a:lnTo>
                <a:lnTo>
                  <a:pt x="316" y="44"/>
                </a:lnTo>
                <a:lnTo>
                  <a:pt x="312" y="48"/>
                </a:lnTo>
                <a:lnTo>
                  <a:pt x="310" y="48"/>
                </a:lnTo>
                <a:lnTo>
                  <a:pt x="308" y="54"/>
                </a:lnTo>
                <a:lnTo>
                  <a:pt x="300" y="62"/>
                </a:lnTo>
                <a:lnTo>
                  <a:pt x="296" y="68"/>
                </a:lnTo>
                <a:lnTo>
                  <a:pt x="290" y="72"/>
                </a:lnTo>
                <a:lnTo>
                  <a:pt x="288" y="72"/>
                </a:lnTo>
                <a:lnTo>
                  <a:pt x="286" y="74"/>
                </a:lnTo>
                <a:lnTo>
                  <a:pt x="278" y="76"/>
                </a:lnTo>
                <a:lnTo>
                  <a:pt x="276" y="76"/>
                </a:lnTo>
                <a:lnTo>
                  <a:pt x="268" y="76"/>
                </a:lnTo>
                <a:lnTo>
                  <a:pt x="266" y="76"/>
                </a:lnTo>
                <a:lnTo>
                  <a:pt x="264" y="74"/>
                </a:lnTo>
                <a:lnTo>
                  <a:pt x="262" y="74"/>
                </a:lnTo>
                <a:lnTo>
                  <a:pt x="258" y="76"/>
                </a:lnTo>
                <a:lnTo>
                  <a:pt x="252" y="78"/>
                </a:lnTo>
                <a:lnTo>
                  <a:pt x="248" y="80"/>
                </a:lnTo>
                <a:lnTo>
                  <a:pt x="246" y="82"/>
                </a:lnTo>
                <a:lnTo>
                  <a:pt x="244" y="82"/>
                </a:lnTo>
                <a:lnTo>
                  <a:pt x="238" y="88"/>
                </a:lnTo>
                <a:lnTo>
                  <a:pt x="222" y="94"/>
                </a:lnTo>
                <a:lnTo>
                  <a:pt x="218" y="94"/>
                </a:lnTo>
                <a:lnTo>
                  <a:pt x="208" y="92"/>
                </a:lnTo>
                <a:lnTo>
                  <a:pt x="204" y="92"/>
                </a:lnTo>
                <a:lnTo>
                  <a:pt x="202" y="90"/>
                </a:lnTo>
                <a:lnTo>
                  <a:pt x="200" y="88"/>
                </a:lnTo>
                <a:lnTo>
                  <a:pt x="198" y="88"/>
                </a:lnTo>
                <a:lnTo>
                  <a:pt x="184" y="94"/>
                </a:lnTo>
                <a:lnTo>
                  <a:pt x="180" y="94"/>
                </a:lnTo>
                <a:lnTo>
                  <a:pt x="180" y="96"/>
                </a:lnTo>
                <a:lnTo>
                  <a:pt x="178" y="96"/>
                </a:lnTo>
                <a:lnTo>
                  <a:pt x="172" y="94"/>
                </a:lnTo>
                <a:lnTo>
                  <a:pt x="178" y="90"/>
                </a:lnTo>
                <a:lnTo>
                  <a:pt x="182" y="88"/>
                </a:lnTo>
                <a:lnTo>
                  <a:pt x="188" y="86"/>
                </a:lnTo>
                <a:lnTo>
                  <a:pt x="192" y="86"/>
                </a:lnTo>
                <a:lnTo>
                  <a:pt x="196" y="84"/>
                </a:lnTo>
                <a:lnTo>
                  <a:pt x="198" y="84"/>
                </a:lnTo>
                <a:lnTo>
                  <a:pt x="198" y="80"/>
                </a:lnTo>
                <a:lnTo>
                  <a:pt x="196" y="80"/>
                </a:lnTo>
                <a:lnTo>
                  <a:pt x="194" y="80"/>
                </a:lnTo>
                <a:lnTo>
                  <a:pt x="182" y="82"/>
                </a:lnTo>
                <a:lnTo>
                  <a:pt x="182" y="84"/>
                </a:lnTo>
                <a:lnTo>
                  <a:pt x="180" y="84"/>
                </a:lnTo>
                <a:lnTo>
                  <a:pt x="178" y="84"/>
                </a:lnTo>
                <a:lnTo>
                  <a:pt x="172" y="84"/>
                </a:lnTo>
                <a:lnTo>
                  <a:pt x="170" y="84"/>
                </a:lnTo>
                <a:lnTo>
                  <a:pt x="166" y="82"/>
                </a:lnTo>
                <a:lnTo>
                  <a:pt x="164" y="80"/>
                </a:lnTo>
                <a:lnTo>
                  <a:pt x="162" y="78"/>
                </a:lnTo>
                <a:lnTo>
                  <a:pt x="160" y="76"/>
                </a:lnTo>
                <a:lnTo>
                  <a:pt x="156" y="76"/>
                </a:lnTo>
                <a:lnTo>
                  <a:pt x="150" y="76"/>
                </a:lnTo>
                <a:lnTo>
                  <a:pt x="136" y="70"/>
                </a:lnTo>
                <a:lnTo>
                  <a:pt x="126" y="70"/>
                </a:lnTo>
                <a:lnTo>
                  <a:pt x="124" y="70"/>
                </a:lnTo>
                <a:lnTo>
                  <a:pt x="124" y="68"/>
                </a:lnTo>
                <a:lnTo>
                  <a:pt x="116" y="68"/>
                </a:lnTo>
                <a:lnTo>
                  <a:pt x="90" y="74"/>
                </a:lnTo>
                <a:lnTo>
                  <a:pt x="56" y="78"/>
                </a:lnTo>
                <a:lnTo>
                  <a:pt x="38" y="82"/>
                </a:lnTo>
                <a:lnTo>
                  <a:pt x="32" y="82"/>
                </a:lnTo>
                <a:lnTo>
                  <a:pt x="0" y="86"/>
                </a:lnTo>
                <a:lnTo>
                  <a:pt x="0" y="88"/>
                </a:lnTo>
                <a:lnTo>
                  <a:pt x="6" y="120"/>
                </a:lnTo>
                <a:lnTo>
                  <a:pt x="8" y="136"/>
                </a:lnTo>
                <a:lnTo>
                  <a:pt x="8" y="138"/>
                </a:lnTo>
                <a:lnTo>
                  <a:pt x="8" y="142"/>
                </a:lnTo>
                <a:lnTo>
                  <a:pt x="8" y="146"/>
                </a:lnTo>
                <a:lnTo>
                  <a:pt x="12" y="168"/>
                </a:lnTo>
                <a:lnTo>
                  <a:pt x="12" y="176"/>
                </a:lnTo>
                <a:lnTo>
                  <a:pt x="30" y="326"/>
                </a:lnTo>
                <a:lnTo>
                  <a:pt x="36" y="376"/>
                </a:lnTo>
                <a:lnTo>
                  <a:pt x="38" y="388"/>
                </a:lnTo>
                <a:lnTo>
                  <a:pt x="42" y="386"/>
                </a:lnTo>
                <a:lnTo>
                  <a:pt x="50" y="384"/>
                </a:lnTo>
                <a:lnTo>
                  <a:pt x="52" y="386"/>
                </a:lnTo>
                <a:lnTo>
                  <a:pt x="56" y="388"/>
                </a:lnTo>
                <a:lnTo>
                  <a:pt x="60" y="390"/>
                </a:lnTo>
                <a:lnTo>
                  <a:pt x="66" y="386"/>
                </a:lnTo>
                <a:lnTo>
                  <a:pt x="76" y="384"/>
                </a:lnTo>
                <a:lnTo>
                  <a:pt x="88" y="390"/>
                </a:lnTo>
                <a:lnTo>
                  <a:pt x="90" y="392"/>
                </a:lnTo>
                <a:lnTo>
                  <a:pt x="98" y="406"/>
                </a:lnTo>
                <a:lnTo>
                  <a:pt x="100" y="408"/>
                </a:lnTo>
                <a:lnTo>
                  <a:pt x="100" y="412"/>
                </a:lnTo>
                <a:lnTo>
                  <a:pt x="102" y="414"/>
                </a:lnTo>
                <a:lnTo>
                  <a:pt x="104" y="414"/>
                </a:lnTo>
                <a:lnTo>
                  <a:pt x="106" y="414"/>
                </a:lnTo>
                <a:lnTo>
                  <a:pt x="110" y="416"/>
                </a:lnTo>
                <a:lnTo>
                  <a:pt x="114" y="416"/>
                </a:lnTo>
                <a:lnTo>
                  <a:pt x="116" y="416"/>
                </a:lnTo>
                <a:lnTo>
                  <a:pt x="120" y="416"/>
                </a:lnTo>
                <a:lnTo>
                  <a:pt x="124" y="414"/>
                </a:lnTo>
                <a:lnTo>
                  <a:pt x="126" y="414"/>
                </a:lnTo>
                <a:lnTo>
                  <a:pt x="136" y="416"/>
                </a:lnTo>
                <a:lnTo>
                  <a:pt x="140" y="420"/>
                </a:lnTo>
                <a:lnTo>
                  <a:pt x="148" y="426"/>
                </a:lnTo>
                <a:lnTo>
                  <a:pt x="152" y="428"/>
                </a:lnTo>
                <a:lnTo>
                  <a:pt x="158" y="428"/>
                </a:lnTo>
                <a:lnTo>
                  <a:pt x="160" y="428"/>
                </a:lnTo>
                <a:lnTo>
                  <a:pt x="160" y="424"/>
                </a:lnTo>
                <a:lnTo>
                  <a:pt x="162" y="422"/>
                </a:lnTo>
                <a:lnTo>
                  <a:pt x="170" y="418"/>
                </a:lnTo>
                <a:lnTo>
                  <a:pt x="182" y="420"/>
                </a:lnTo>
                <a:lnTo>
                  <a:pt x="186" y="422"/>
                </a:lnTo>
                <a:lnTo>
                  <a:pt x="188" y="424"/>
                </a:lnTo>
                <a:lnTo>
                  <a:pt x="190" y="426"/>
                </a:lnTo>
                <a:lnTo>
                  <a:pt x="192" y="428"/>
                </a:lnTo>
                <a:lnTo>
                  <a:pt x="208" y="424"/>
                </a:lnTo>
                <a:lnTo>
                  <a:pt x="214" y="414"/>
                </a:lnTo>
                <a:lnTo>
                  <a:pt x="216" y="412"/>
                </a:lnTo>
                <a:lnTo>
                  <a:pt x="218" y="410"/>
                </a:lnTo>
                <a:lnTo>
                  <a:pt x="228" y="406"/>
                </a:lnTo>
                <a:lnTo>
                  <a:pt x="230" y="406"/>
                </a:lnTo>
                <a:lnTo>
                  <a:pt x="232" y="412"/>
                </a:lnTo>
                <a:lnTo>
                  <a:pt x="236" y="420"/>
                </a:lnTo>
                <a:lnTo>
                  <a:pt x="238" y="424"/>
                </a:lnTo>
                <a:lnTo>
                  <a:pt x="240" y="424"/>
                </a:lnTo>
                <a:lnTo>
                  <a:pt x="244" y="426"/>
                </a:lnTo>
                <a:lnTo>
                  <a:pt x="248" y="426"/>
                </a:lnTo>
                <a:lnTo>
                  <a:pt x="250" y="426"/>
                </a:lnTo>
                <a:lnTo>
                  <a:pt x="252" y="426"/>
                </a:lnTo>
                <a:lnTo>
                  <a:pt x="264" y="438"/>
                </a:lnTo>
                <a:lnTo>
                  <a:pt x="266" y="440"/>
                </a:lnTo>
                <a:lnTo>
                  <a:pt x="270" y="440"/>
                </a:lnTo>
                <a:lnTo>
                  <a:pt x="290" y="432"/>
                </a:lnTo>
                <a:lnTo>
                  <a:pt x="292" y="430"/>
                </a:lnTo>
                <a:lnTo>
                  <a:pt x="290" y="426"/>
                </a:lnTo>
                <a:lnTo>
                  <a:pt x="290" y="424"/>
                </a:lnTo>
                <a:lnTo>
                  <a:pt x="290" y="420"/>
                </a:lnTo>
                <a:lnTo>
                  <a:pt x="292" y="416"/>
                </a:lnTo>
                <a:lnTo>
                  <a:pt x="294" y="414"/>
                </a:lnTo>
                <a:lnTo>
                  <a:pt x="296" y="414"/>
                </a:lnTo>
                <a:lnTo>
                  <a:pt x="298" y="414"/>
                </a:lnTo>
                <a:lnTo>
                  <a:pt x="300" y="412"/>
                </a:lnTo>
                <a:lnTo>
                  <a:pt x="298" y="398"/>
                </a:lnTo>
                <a:lnTo>
                  <a:pt x="298" y="388"/>
                </a:lnTo>
                <a:lnTo>
                  <a:pt x="300" y="374"/>
                </a:lnTo>
                <a:lnTo>
                  <a:pt x="302" y="370"/>
                </a:lnTo>
                <a:lnTo>
                  <a:pt x="308" y="364"/>
                </a:lnTo>
                <a:lnTo>
                  <a:pt x="308" y="362"/>
                </a:lnTo>
                <a:lnTo>
                  <a:pt x="318" y="366"/>
                </a:lnTo>
                <a:lnTo>
                  <a:pt x="320" y="368"/>
                </a:lnTo>
                <a:lnTo>
                  <a:pt x="320" y="372"/>
                </a:lnTo>
                <a:lnTo>
                  <a:pt x="320" y="376"/>
                </a:lnTo>
                <a:lnTo>
                  <a:pt x="324" y="378"/>
                </a:lnTo>
                <a:lnTo>
                  <a:pt x="334" y="370"/>
                </a:lnTo>
                <a:lnTo>
                  <a:pt x="332" y="360"/>
                </a:lnTo>
                <a:lnTo>
                  <a:pt x="330" y="340"/>
                </a:lnTo>
                <a:lnTo>
                  <a:pt x="332" y="336"/>
                </a:lnTo>
                <a:lnTo>
                  <a:pt x="336" y="330"/>
                </a:lnTo>
                <a:lnTo>
                  <a:pt x="348" y="318"/>
                </a:lnTo>
                <a:lnTo>
                  <a:pt x="354" y="310"/>
                </a:lnTo>
                <a:lnTo>
                  <a:pt x="358" y="310"/>
                </a:lnTo>
                <a:lnTo>
                  <a:pt x="360" y="312"/>
                </a:lnTo>
                <a:lnTo>
                  <a:pt x="362" y="314"/>
                </a:lnTo>
                <a:lnTo>
                  <a:pt x="364" y="316"/>
                </a:lnTo>
                <a:lnTo>
                  <a:pt x="368" y="314"/>
                </a:lnTo>
                <a:lnTo>
                  <a:pt x="378" y="308"/>
                </a:lnTo>
                <a:lnTo>
                  <a:pt x="386" y="298"/>
                </a:lnTo>
                <a:lnTo>
                  <a:pt x="388" y="294"/>
                </a:lnTo>
                <a:lnTo>
                  <a:pt x="392" y="288"/>
                </a:lnTo>
                <a:lnTo>
                  <a:pt x="394" y="286"/>
                </a:lnTo>
                <a:lnTo>
                  <a:pt x="396" y="284"/>
                </a:lnTo>
                <a:lnTo>
                  <a:pt x="400" y="280"/>
                </a:lnTo>
                <a:lnTo>
                  <a:pt x="404" y="276"/>
                </a:lnTo>
                <a:lnTo>
                  <a:pt x="406" y="268"/>
                </a:lnTo>
                <a:lnTo>
                  <a:pt x="406" y="262"/>
                </a:lnTo>
                <a:lnTo>
                  <a:pt x="406" y="256"/>
                </a:lnTo>
                <a:lnTo>
                  <a:pt x="408" y="248"/>
                </a:lnTo>
                <a:lnTo>
                  <a:pt x="410" y="240"/>
                </a:lnTo>
                <a:lnTo>
                  <a:pt x="410" y="232"/>
                </a:lnTo>
                <a:lnTo>
                  <a:pt x="410" y="228"/>
                </a:lnTo>
                <a:lnTo>
                  <a:pt x="408" y="222"/>
                </a:lnTo>
                <a:lnTo>
                  <a:pt x="408" y="220"/>
                </a:lnTo>
                <a:lnTo>
                  <a:pt x="412" y="210"/>
                </a:lnTo>
                <a:lnTo>
                  <a:pt x="416" y="196"/>
                </a:lnTo>
                <a:lnTo>
                  <a:pt x="416" y="192"/>
                </a:lnTo>
                <a:lnTo>
                  <a:pt x="414" y="174"/>
                </a:lnTo>
                <a:lnTo>
                  <a:pt x="408" y="168"/>
                </a:lnTo>
                <a:lnTo>
                  <a:pt x="412" y="158"/>
                </a:lnTo>
                <a:lnTo>
                  <a:pt x="418" y="154"/>
                </a:lnTo>
                <a:lnTo>
                  <a:pt x="410" y="118"/>
                </a:lnTo>
                <a:lnTo>
                  <a:pt x="390" y="0"/>
                </a:lnTo>
                <a:close/>
              </a:path>
            </a:pathLst>
          </a:custGeom>
          <a:solidFill>
            <a:srgbClr val="CDEAFF"/>
          </a:solidFill>
          <a:ln w="3175" cmpd="sng">
            <a:solidFill>
              <a:srgbClr val="808080"/>
            </a:solidFill>
            <a:round/>
            <a:headEnd/>
            <a:tailEnd/>
          </a:ln>
        </p:spPr>
        <p:txBody>
          <a:bodyPr/>
          <a:lstStyle/>
          <a:p>
            <a:endParaRPr lang="en-US" dirty="0"/>
          </a:p>
        </p:txBody>
      </p:sp>
      <p:grpSp>
        <p:nvGrpSpPr>
          <p:cNvPr id="2109" name="Group 1123"/>
          <p:cNvGrpSpPr>
            <a:grpSpLocks/>
          </p:cNvGrpSpPr>
          <p:nvPr/>
        </p:nvGrpSpPr>
        <p:grpSpPr bwMode="auto">
          <a:xfrm>
            <a:off x="8345489" y="1727200"/>
            <a:ext cx="1190625" cy="819150"/>
            <a:chOff x="4430" y="1088"/>
            <a:chExt cx="750" cy="516"/>
          </a:xfrm>
          <a:solidFill>
            <a:srgbClr val="CDEAFF"/>
          </a:solidFill>
        </p:grpSpPr>
        <p:sp>
          <p:nvSpPr>
            <p:cNvPr id="2190" name="Freeform 1124"/>
            <p:cNvSpPr>
              <a:spLocks/>
            </p:cNvSpPr>
            <p:nvPr/>
          </p:nvSpPr>
          <p:spPr bwMode="auto">
            <a:xfrm>
              <a:off x="4996" y="1500"/>
              <a:ext cx="184" cy="104"/>
            </a:xfrm>
            <a:custGeom>
              <a:avLst/>
              <a:gdLst>
                <a:gd name="T0" fmla="*/ 174 w 184"/>
                <a:gd name="T1" fmla="*/ 6 h 104"/>
                <a:gd name="T2" fmla="*/ 170 w 184"/>
                <a:gd name="T3" fmla="*/ 12 h 104"/>
                <a:gd name="T4" fmla="*/ 162 w 184"/>
                <a:gd name="T5" fmla="*/ 12 h 104"/>
                <a:gd name="T6" fmla="*/ 144 w 184"/>
                <a:gd name="T7" fmla="*/ 20 h 104"/>
                <a:gd name="T8" fmla="*/ 138 w 184"/>
                <a:gd name="T9" fmla="*/ 30 h 104"/>
                <a:gd name="T10" fmla="*/ 124 w 184"/>
                <a:gd name="T11" fmla="*/ 36 h 104"/>
                <a:gd name="T12" fmla="*/ 138 w 184"/>
                <a:gd name="T13" fmla="*/ 12 h 104"/>
                <a:gd name="T14" fmla="*/ 148 w 184"/>
                <a:gd name="T15" fmla="*/ 4 h 104"/>
                <a:gd name="T16" fmla="*/ 144 w 184"/>
                <a:gd name="T17" fmla="*/ 0 h 104"/>
                <a:gd name="T18" fmla="*/ 132 w 184"/>
                <a:gd name="T19" fmla="*/ 12 h 104"/>
                <a:gd name="T20" fmla="*/ 122 w 184"/>
                <a:gd name="T21" fmla="*/ 24 h 104"/>
                <a:gd name="T22" fmla="*/ 118 w 184"/>
                <a:gd name="T23" fmla="*/ 30 h 104"/>
                <a:gd name="T24" fmla="*/ 106 w 184"/>
                <a:gd name="T25" fmla="*/ 34 h 104"/>
                <a:gd name="T26" fmla="*/ 82 w 184"/>
                <a:gd name="T27" fmla="*/ 40 h 104"/>
                <a:gd name="T28" fmla="*/ 68 w 184"/>
                <a:gd name="T29" fmla="*/ 48 h 104"/>
                <a:gd name="T30" fmla="*/ 54 w 184"/>
                <a:gd name="T31" fmla="*/ 52 h 104"/>
                <a:gd name="T32" fmla="*/ 34 w 184"/>
                <a:gd name="T33" fmla="*/ 56 h 104"/>
                <a:gd name="T34" fmla="*/ 22 w 184"/>
                <a:gd name="T35" fmla="*/ 68 h 104"/>
                <a:gd name="T36" fmla="*/ 6 w 184"/>
                <a:gd name="T37" fmla="*/ 78 h 104"/>
                <a:gd name="T38" fmla="*/ 2 w 184"/>
                <a:gd name="T39" fmla="*/ 90 h 104"/>
                <a:gd name="T40" fmla="*/ 0 w 184"/>
                <a:gd name="T41" fmla="*/ 96 h 104"/>
                <a:gd name="T42" fmla="*/ 4 w 184"/>
                <a:gd name="T43" fmla="*/ 104 h 104"/>
                <a:gd name="T44" fmla="*/ 16 w 184"/>
                <a:gd name="T45" fmla="*/ 98 h 104"/>
                <a:gd name="T46" fmla="*/ 16 w 184"/>
                <a:gd name="T47" fmla="*/ 92 h 104"/>
                <a:gd name="T48" fmla="*/ 20 w 184"/>
                <a:gd name="T49" fmla="*/ 92 h 104"/>
                <a:gd name="T50" fmla="*/ 24 w 184"/>
                <a:gd name="T51" fmla="*/ 96 h 104"/>
                <a:gd name="T52" fmla="*/ 36 w 184"/>
                <a:gd name="T53" fmla="*/ 96 h 104"/>
                <a:gd name="T54" fmla="*/ 42 w 184"/>
                <a:gd name="T55" fmla="*/ 92 h 104"/>
                <a:gd name="T56" fmla="*/ 44 w 184"/>
                <a:gd name="T57" fmla="*/ 88 h 104"/>
                <a:gd name="T58" fmla="*/ 80 w 184"/>
                <a:gd name="T59" fmla="*/ 70 h 104"/>
                <a:gd name="T60" fmla="*/ 90 w 184"/>
                <a:gd name="T61" fmla="*/ 64 h 104"/>
                <a:gd name="T62" fmla="*/ 104 w 184"/>
                <a:gd name="T63" fmla="*/ 60 h 104"/>
                <a:gd name="T64" fmla="*/ 118 w 184"/>
                <a:gd name="T65" fmla="*/ 52 h 104"/>
                <a:gd name="T66" fmla="*/ 132 w 184"/>
                <a:gd name="T67" fmla="*/ 44 h 104"/>
                <a:gd name="T68" fmla="*/ 146 w 184"/>
                <a:gd name="T69" fmla="*/ 34 h 104"/>
                <a:gd name="T70" fmla="*/ 184 w 184"/>
                <a:gd name="T71" fmla="*/ 0 h 1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84" h="104">
                  <a:moveTo>
                    <a:pt x="180" y="2"/>
                  </a:moveTo>
                  <a:lnTo>
                    <a:pt x="174" y="6"/>
                  </a:lnTo>
                  <a:lnTo>
                    <a:pt x="172" y="10"/>
                  </a:lnTo>
                  <a:lnTo>
                    <a:pt x="170" y="12"/>
                  </a:lnTo>
                  <a:lnTo>
                    <a:pt x="164" y="14"/>
                  </a:lnTo>
                  <a:lnTo>
                    <a:pt x="162" y="12"/>
                  </a:lnTo>
                  <a:lnTo>
                    <a:pt x="150" y="16"/>
                  </a:lnTo>
                  <a:lnTo>
                    <a:pt x="144" y="20"/>
                  </a:lnTo>
                  <a:lnTo>
                    <a:pt x="140" y="26"/>
                  </a:lnTo>
                  <a:lnTo>
                    <a:pt x="138" y="30"/>
                  </a:lnTo>
                  <a:lnTo>
                    <a:pt x="134" y="34"/>
                  </a:lnTo>
                  <a:lnTo>
                    <a:pt x="124" y="36"/>
                  </a:lnTo>
                  <a:lnTo>
                    <a:pt x="122" y="36"/>
                  </a:lnTo>
                  <a:lnTo>
                    <a:pt x="138" y="12"/>
                  </a:lnTo>
                  <a:lnTo>
                    <a:pt x="146" y="6"/>
                  </a:lnTo>
                  <a:lnTo>
                    <a:pt x="148" y="4"/>
                  </a:lnTo>
                  <a:lnTo>
                    <a:pt x="148" y="0"/>
                  </a:lnTo>
                  <a:lnTo>
                    <a:pt x="144" y="0"/>
                  </a:lnTo>
                  <a:lnTo>
                    <a:pt x="140" y="4"/>
                  </a:lnTo>
                  <a:lnTo>
                    <a:pt x="132" y="12"/>
                  </a:lnTo>
                  <a:lnTo>
                    <a:pt x="126" y="20"/>
                  </a:lnTo>
                  <a:lnTo>
                    <a:pt x="122" y="24"/>
                  </a:lnTo>
                  <a:lnTo>
                    <a:pt x="120" y="28"/>
                  </a:lnTo>
                  <a:lnTo>
                    <a:pt x="118" y="30"/>
                  </a:lnTo>
                  <a:lnTo>
                    <a:pt x="108" y="34"/>
                  </a:lnTo>
                  <a:lnTo>
                    <a:pt x="106" y="34"/>
                  </a:lnTo>
                  <a:lnTo>
                    <a:pt x="94" y="36"/>
                  </a:lnTo>
                  <a:lnTo>
                    <a:pt x="82" y="40"/>
                  </a:lnTo>
                  <a:lnTo>
                    <a:pt x="72" y="44"/>
                  </a:lnTo>
                  <a:lnTo>
                    <a:pt x="68" y="48"/>
                  </a:lnTo>
                  <a:lnTo>
                    <a:pt x="66" y="50"/>
                  </a:lnTo>
                  <a:lnTo>
                    <a:pt x="54" y="52"/>
                  </a:lnTo>
                  <a:lnTo>
                    <a:pt x="42" y="54"/>
                  </a:lnTo>
                  <a:lnTo>
                    <a:pt x="34" y="56"/>
                  </a:lnTo>
                  <a:lnTo>
                    <a:pt x="30" y="60"/>
                  </a:lnTo>
                  <a:lnTo>
                    <a:pt x="22" y="68"/>
                  </a:lnTo>
                  <a:lnTo>
                    <a:pt x="14" y="76"/>
                  </a:lnTo>
                  <a:lnTo>
                    <a:pt x="6" y="78"/>
                  </a:lnTo>
                  <a:lnTo>
                    <a:pt x="4" y="82"/>
                  </a:lnTo>
                  <a:lnTo>
                    <a:pt x="2" y="90"/>
                  </a:lnTo>
                  <a:lnTo>
                    <a:pt x="2" y="92"/>
                  </a:lnTo>
                  <a:lnTo>
                    <a:pt x="0" y="96"/>
                  </a:lnTo>
                  <a:lnTo>
                    <a:pt x="2" y="100"/>
                  </a:lnTo>
                  <a:lnTo>
                    <a:pt x="4" y="104"/>
                  </a:lnTo>
                  <a:lnTo>
                    <a:pt x="10" y="102"/>
                  </a:lnTo>
                  <a:lnTo>
                    <a:pt x="16" y="98"/>
                  </a:lnTo>
                  <a:lnTo>
                    <a:pt x="14" y="96"/>
                  </a:lnTo>
                  <a:lnTo>
                    <a:pt x="16" y="92"/>
                  </a:lnTo>
                  <a:lnTo>
                    <a:pt x="18" y="92"/>
                  </a:lnTo>
                  <a:lnTo>
                    <a:pt x="20" y="92"/>
                  </a:lnTo>
                  <a:lnTo>
                    <a:pt x="24" y="92"/>
                  </a:lnTo>
                  <a:lnTo>
                    <a:pt x="24" y="96"/>
                  </a:lnTo>
                  <a:lnTo>
                    <a:pt x="24" y="98"/>
                  </a:lnTo>
                  <a:lnTo>
                    <a:pt x="36" y="96"/>
                  </a:lnTo>
                  <a:lnTo>
                    <a:pt x="40" y="94"/>
                  </a:lnTo>
                  <a:lnTo>
                    <a:pt x="42" y="92"/>
                  </a:lnTo>
                  <a:lnTo>
                    <a:pt x="36" y="92"/>
                  </a:lnTo>
                  <a:lnTo>
                    <a:pt x="44" y="88"/>
                  </a:lnTo>
                  <a:lnTo>
                    <a:pt x="54" y="82"/>
                  </a:lnTo>
                  <a:lnTo>
                    <a:pt x="80" y="70"/>
                  </a:lnTo>
                  <a:lnTo>
                    <a:pt x="84" y="68"/>
                  </a:lnTo>
                  <a:lnTo>
                    <a:pt x="90" y="64"/>
                  </a:lnTo>
                  <a:lnTo>
                    <a:pt x="100" y="58"/>
                  </a:lnTo>
                  <a:lnTo>
                    <a:pt x="104" y="60"/>
                  </a:lnTo>
                  <a:lnTo>
                    <a:pt x="108" y="56"/>
                  </a:lnTo>
                  <a:lnTo>
                    <a:pt x="118" y="52"/>
                  </a:lnTo>
                  <a:lnTo>
                    <a:pt x="120" y="50"/>
                  </a:lnTo>
                  <a:lnTo>
                    <a:pt x="132" y="44"/>
                  </a:lnTo>
                  <a:lnTo>
                    <a:pt x="140" y="38"/>
                  </a:lnTo>
                  <a:lnTo>
                    <a:pt x="146" y="34"/>
                  </a:lnTo>
                  <a:lnTo>
                    <a:pt x="168" y="16"/>
                  </a:lnTo>
                  <a:lnTo>
                    <a:pt x="184" y="0"/>
                  </a:lnTo>
                  <a:lnTo>
                    <a:pt x="180" y="2"/>
                  </a:lnTo>
                  <a:close/>
                </a:path>
              </a:pathLst>
            </a:custGeom>
            <a:grpFill/>
            <a:ln w="3175" cmpd="sng">
              <a:solidFill>
                <a:srgbClr val="808080"/>
              </a:solidFill>
              <a:round/>
              <a:headEnd/>
              <a:tailEnd/>
            </a:ln>
          </p:spPr>
          <p:txBody>
            <a:bodyPr/>
            <a:lstStyle/>
            <a:p>
              <a:pPr>
                <a:defRPr/>
              </a:pPr>
              <a:endParaRPr lang="en-US" dirty="0"/>
            </a:p>
          </p:txBody>
        </p:sp>
        <p:sp>
          <p:nvSpPr>
            <p:cNvPr id="2191" name="Freeform 1125"/>
            <p:cNvSpPr>
              <a:spLocks/>
            </p:cNvSpPr>
            <p:nvPr/>
          </p:nvSpPr>
          <p:spPr bwMode="auto">
            <a:xfrm>
              <a:off x="4430" y="1088"/>
              <a:ext cx="600" cy="490"/>
            </a:xfrm>
            <a:custGeom>
              <a:avLst/>
              <a:gdLst>
                <a:gd name="T0" fmla="*/ 594 w 600"/>
                <a:gd name="T1" fmla="*/ 428 h 490"/>
                <a:gd name="T2" fmla="*/ 576 w 600"/>
                <a:gd name="T3" fmla="*/ 348 h 490"/>
                <a:gd name="T4" fmla="*/ 570 w 600"/>
                <a:gd name="T5" fmla="*/ 336 h 490"/>
                <a:gd name="T6" fmla="*/ 572 w 600"/>
                <a:gd name="T7" fmla="*/ 260 h 490"/>
                <a:gd name="T8" fmla="*/ 570 w 600"/>
                <a:gd name="T9" fmla="*/ 244 h 490"/>
                <a:gd name="T10" fmla="*/ 542 w 600"/>
                <a:gd name="T11" fmla="*/ 156 h 490"/>
                <a:gd name="T12" fmla="*/ 536 w 600"/>
                <a:gd name="T13" fmla="*/ 164 h 490"/>
                <a:gd name="T14" fmla="*/ 532 w 600"/>
                <a:gd name="T15" fmla="*/ 144 h 490"/>
                <a:gd name="T16" fmla="*/ 522 w 600"/>
                <a:gd name="T17" fmla="*/ 118 h 490"/>
                <a:gd name="T18" fmla="*/ 520 w 600"/>
                <a:gd name="T19" fmla="*/ 86 h 490"/>
                <a:gd name="T20" fmla="*/ 512 w 600"/>
                <a:gd name="T21" fmla="*/ 54 h 490"/>
                <a:gd name="T22" fmla="*/ 504 w 600"/>
                <a:gd name="T23" fmla="*/ 42 h 490"/>
                <a:gd name="T24" fmla="*/ 496 w 600"/>
                <a:gd name="T25" fmla="*/ 0 h 490"/>
                <a:gd name="T26" fmla="*/ 418 w 600"/>
                <a:gd name="T27" fmla="*/ 20 h 490"/>
                <a:gd name="T28" fmla="*/ 368 w 600"/>
                <a:gd name="T29" fmla="*/ 28 h 490"/>
                <a:gd name="T30" fmla="*/ 334 w 600"/>
                <a:gd name="T31" fmla="*/ 56 h 490"/>
                <a:gd name="T32" fmla="*/ 314 w 600"/>
                <a:gd name="T33" fmla="*/ 82 h 490"/>
                <a:gd name="T34" fmla="*/ 298 w 600"/>
                <a:gd name="T35" fmla="*/ 106 h 490"/>
                <a:gd name="T36" fmla="*/ 302 w 600"/>
                <a:gd name="T37" fmla="*/ 112 h 490"/>
                <a:gd name="T38" fmla="*/ 286 w 600"/>
                <a:gd name="T39" fmla="*/ 134 h 490"/>
                <a:gd name="T40" fmla="*/ 272 w 600"/>
                <a:gd name="T41" fmla="*/ 144 h 490"/>
                <a:gd name="T42" fmla="*/ 260 w 600"/>
                <a:gd name="T43" fmla="*/ 160 h 490"/>
                <a:gd name="T44" fmla="*/ 270 w 600"/>
                <a:gd name="T45" fmla="*/ 164 h 490"/>
                <a:gd name="T46" fmla="*/ 282 w 600"/>
                <a:gd name="T47" fmla="*/ 166 h 490"/>
                <a:gd name="T48" fmla="*/ 276 w 600"/>
                <a:gd name="T49" fmla="*/ 174 h 490"/>
                <a:gd name="T50" fmla="*/ 284 w 600"/>
                <a:gd name="T51" fmla="*/ 178 h 490"/>
                <a:gd name="T52" fmla="*/ 278 w 600"/>
                <a:gd name="T53" fmla="*/ 192 h 490"/>
                <a:gd name="T54" fmla="*/ 284 w 600"/>
                <a:gd name="T55" fmla="*/ 226 h 490"/>
                <a:gd name="T56" fmla="*/ 274 w 600"/>
                <a:gd name="T57" fmla="*/ 228 h 490"/>
                <a:gd name="T58" fmla="*/ 254 w 600"/>
                <a:gd name="T59" fmla="*/ 244 h 490"/>
                <a:gd name="T60" fmla="*/ 226 w 600"/>
                <a:gd name="T61" fmla="*/ 268 h 490"/>
                <a:gd name="T62" fmla="*/ 196 w 600"/>
                <a:gd name="T63" fmla="*/ 272 h 490"/>
                <a:gd name="T64" fmla="*/ 174 w 600"/>
                <a:gd name="T65" fmla="*/ 280 h 490"/>
                <a:gd name="T66" fmla="*/ 160 w 600"/>
                <a:gd name="T67" fmla="*/ 274 h 490"/>
                <a:gd name="T68" fmla="*/ 136 w 600"/>
                <a:gd name="T69" fmla="*/ 272 h 490"/>
                <a:gd name="T70" fmla="*/ 84 w 600"/>
                <a:gd name="T71" fmla="*/ 282 h 490"/>
                <a:gd name="T72" fmla="*/ 44 w 600"/>
                <a:gd name="T73" fmla="*/ 302 h 490"/>
                <a:gd name="T74" fmla="*/ 44 w 600"/>
                <a:gd name="T75" fmla="*/ 318 h 490"/>
                <a:gd name="T76" fmla="*/ 56 w 600"/>
                <a:gd name="T77" fmla="*/ 338 h 490"/>
                <a:gd name="T78" fmla="*/ 64 w 600"/>
                <a:gd name="T79" fmla="*/ 340 h 490"/>
                <a:gd name="T80" fmla="*/ 68 w 600"/>
                <a:gd name="T81" fmla="*/ 356 h 490"/>
                <a:gd name="T82" fmla="*/ 50 w 600"/>
                <a:gd name="T83" fmla="*/ 378 h 490"/>
                <a:gd name="T84" fmla="*/ 4 w 600"/>
                <a:gd name="T85" fmla="*/ 428 h 490"/>
                <a:gd name="T86" fmla="*/ 34 w 600"/>
                <a:gd name="T87" fmla="*/ 456 h 490"/>
                <a:gd name="T88" fmla="*/ 128 w 600"/>
                <a:gd name="T89" fmla="*/ 438 h 490"/>
                <a:gd name="T90" fmla="*/ 192 w 600"/>
                <a:gd name="T91" fmla="*/ 426 h 490"/>
                <a:gd name="T92" fmla="*/ 228 w 600"/>
                <a:gd name="T93" fmla="*/ 420 h 490"/>
                <a:gd name="T94" fmla="*/ 254 w 600"/>
                <a:gd name="T95" fmla="*/ 414 h 490"/>
                <a:gd name="T96" fmla="*/ 304 w 600"/>
                <a:gd name="T97" fmla="*/ 404 h 490"/>
                <a:gd name="T98" fmla="*/ 372 w 600"/>
                <a:gd name="T99" fmla="*/ 390 h 490"/>
                <a:gd name="T100" fmla="*/ 426 w 600"/>
                <a:gd name="T101" fmla="*/ 394 h 490"/>
                <a:gd name="T102" fmla="*/ 442 w 600"/>
                <a:gd name="T103" fmla="*/ 406 h 490"/>
                <a:gd name="T104" fmla="*/ 452 w 600"/>
                <a:gd name="T105" fmla="*/ 430 h 490"/>
                <a:gd name="T106" fmla="*/ 478 w 600"/>
                <a:gd name="T107" fmla="*/ 436 h 490"/>
                <a:gd name="T108" fmla="*/ 506 w 600"/>
                <a:gd name="T109" fmla="*/ 448 h 490"/>
                <a:gd name="T110" fmla="*/ 558 w 600"/>
                <a:gd name="T111" fmla="*/ 464 h 490"/>
                <a:gd name="T112" fmla="*/ 562 w 600"/>
                <a:gd name="T113" fmla="*/ 448 h 490"/>
                <a:gd name="T114" fmla="*/ 554 w 600"/>
                <a:gd name="T115" fmla="*/ 434 h 490"/>
                <a:gd name="T116" fmla="*/ 570 w 600"/>
                <a:gd name="T117" fmla="*/ 458 h 490"/>
                <a:gd name="T118" fmla="*/ 570 w 600"/>
                <a:gd name="T119" fmla="*/ 476 h 490"/>
                <a:gd name="T120" fmla="*/ 582 w 600"/>
                <a:gd name="T121" fmla="*/ 478 h 490"/>
                <a:gd name="T122" fmla="*/ 592 w 600"/>
                <a:gd name="T123" fmla="*/ 462 h 49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00" h="490">
                  <a:moveTo>
                    <a:pt x="580" y="452"/>
                  </a:moveTo>
                  <a:lnTo>
                    <a:pt x="600" y="434"/>
                  </a:lnTo>
                  <a:lnTo>
                    <a:pt x="596" y="430"/>
                  </a:lnTo>
                  <a:lnTo>
                    <a:pt x="594" y="428"/>
                  </a:lnTo>
                  <a:lnTo>
                    <a:pt x="590" y="424"/>
                  </a:lnTo>
                  <a:lnTo>
                    <a:pt x="586" y="404"/>
                  </a:lnTo>
                  <a:lnTo>
                    <a:pt x="584" y="394"/>
                  </a:lnTo>
                  <a:lnTo>
                    <a:pt x="576" y="348"/>
                  </a:lnTo>
                  <a:lnTo>
                    <a:pt x="574" y="342"/>
                  </a:lnTo>
                  <a:lnTo>
                    <a:pt x="574" y="338"/>
                  </a:lnTo>
                  <a:lnTo>
                    <a:pt x="572" y="338"/>
                  </a:lnTo>
                  <a:lnTo>
                    <a:pt x="570" y="336"/>
                  </a:lnTo>
                  <a:lnTo>
                    <a:pt x="570" y="326"/>
                  </a:lnTo>
                  <a:lnTo>
                    <a:pt x="572" y="270"/>
                  </a:lnTo>
                  <a:lnTo>
                    <a:pt x="572" y="262"/>
                  </a:lnTo>
                  <a:lnTo>
                    <a:pt x="572" y="260"/>
                  </a:lnTo>
                  <a:lnTo>
                    <a:pt x="572" y="256"/>
                  </a:lnTo>
                  <a:lnTo>
                    <a:pt x="572" y="254"/>
                  </a:lnTo>
                  <a:lnTo>
                    <a:pt x="568" y="248"/>
                  </a:lnTo>
                  <a:lnTo>
                    <a:pt x="570" y="244"/>
                  </a:lnTo>
                  <a:lnTo>
                    <a:pt x="568" y="236"/>
                  </a:lnTo>
                  <a:lnTo>
                    <a:pt x="552" y="174"/>
                  </a:lnTo>
                  <a:lnTo>
                    <a:pt x="550" y="164"/>
                  </a:lnTo>
                  <a:lnTo>
                    <a:pt x="542" y="156"/>
                  </a:lnTo>
                  <a:lnTo>
                    <a:pt x="540" y="156"/>
                  </a:lnTo>
                  <a:lnTo>
                    <a:pt x="538" y="158"/>
                  </a:lnTo>
                  <a:lnTo>
                    <a:pt x="538" y="162"/>
                  </a:lnTo>
                  <a:lnTo>
                    <a:pt x="536" y="164"/>
                  </a:lnTo>
                  <a:lnTo>
                    <a:pt x="532" y="164"/>
                  </a:lnTo>
                  <a:lnTo>
                    <a:pt x="530" y="158"/>
                  </a:lnTo>
                  <a:lnTo>
                    <a:pt x="532" y="152"/>
                  </a:lnTo>
                  <a:lnTo>
                    <a:pt x="532" y="144"/>
                  </a:lnTo>
                  <a:lnTo>
                    <a:pt x="532" y="142"/>
                  </a:lnTo>
                  <a:lnTo>
                    <a:pt x="532" y="140"/>
                  </a:lnTo>
                  <a:lnTo>
                    <a:pt x="528" y="128"/>
                  </a:lnTo>
                  <a:lnTo>
                    <a:pt x="522" y="118"/>
                  </a:lnTo>
                  <a:lnTo>
                    <a:pt x="516" y="108"/>
                  </a:lnTo>
                  <a:lnTo>
                    <a:pt x="516" y="92"/>
                  </a:lnTo>
                  <a:lnTo>
                    <a:pt x="518" y="90"/>
                  </a:lnTo>
                  <a:lnTo>
                    <a:pt x="520" y="86"/>
                  </a:lnTo>
                  <a:lnTo>
                    <a:pt x="516" y="62"/>
                  </a:lnTo>
                  <a:lnTo>
                    <a:pt x="516" y="60"/>
                  </a:lnTo>
                  <a:lnTo>
                    <a:pt x="514" y="58"/>
                  </a:lnTo>
                  <a:lnTo>
                    <a:pt x="512" y="54"/>
                  </a:lnTo>
                  <a:lnTo>
                    <a:pt x="508" y="52"/>
                  </a:lnTo>
                  <a:lnTo>
                    <a:pt x="506" y="50"/>
                  </a:lnTo>
                  <a:lnTo>
                    <a:pt x="506" y="46"/>
                  </a:lnTo>
                  <a:lnTo>
                    <a:pt x="504" y="42"/>
                  </a:lnTo>
                  <a:lnTo>
                    <a:pt x="504" y="36"/>
                  </a:lnTo>
                  <a:lnTo>
                    <a:pt x="504" y="26"/>
                  </a:lnTo>
                  <a:lnTo>
                    <a:pt x="498" y="6"/>
                  </a:lnTo>
                  <a:lnTo>
                    <a:pt x="496" y="0"/>
                  </a:lnTo>
                  <a:lnTo>
                    <a:pt x="494" y="0"/>
                  </a:lnTo>
                  <a:lnTo>
                    <a:pt x="472" y="6"/>
                  </a:lnTo>
                  <a:lnTo>
                    <a:pt x="448" y="12"/>
                  </a:lnTo>
                  <a:lnTo>
                    <a:pt x="418" y="20"/>
                  </a:lnTo>
                  <a:lnTo>
                    <a:pt x="380" y="26"/>
                  </a:lnTo>
                  <a:lnTo>
                    <a:pt x="374" y="30"/>
                  </a:lnTo>
                  <a:lnTo>
                    <a:pt x="372" y="28"/>
                  </a:lnTo>
                  <a:lnTo>
                    <a:pt x="368" y="28"/>
                  </a:lnTo>
                  <a:lnTo>
                    <a:pt x="366" y="30"/>
                  </a:lnTo>
                  <a:lnTo>
                    <a:pt x="354" y="36"/>
                  </a:lnTo>
                  <a:lnTo>
                    <a:pt x="342" y="48"/>
                  </a:lnTo>
                  <a:lnTo>
                    <a:pt x="334" y="56"/>
                  </a:lnTo>
                  <a:lnTo>
                    <a:pt x="330" y="58"/>
                  </a:lnTo>
                  <a:lnTo>
                    <a:pt x="324" y="66"/>
                  </a:lnTo>
                  <a:lnTo>
                    <a:pt x="316" y="80"/>
                  </a:lnTo>
                  <a:lnTo>
                    <a:pt x="314" y="82"/>
                  </a:lnTo>
                  <a:lnTo>
                    <a:pt x="310" y="88"/>
                  </a:lnTo>
                  <a:lnTo>
                    <a:pt x="306" y="94"/>
                  </a:lnTo>
                  <a:lnTo>
                    <a:pt x="302" y="100"/>
                  </a:lnTo>
                  <a:lnTo>
                    <a:pt x="298" y="106"/>
                  </a:lnTo>
                  <a:lnTo>
                    <a:pt x="300" y="106"/>
                  </a:lnTo>
                  <a:lnTo>
                    <a:pt x="300" y="108"/>
                  </a:lnTo>
                  <a:lnTo>
                    <a:pt x="302" y="110"/>
                  </a:lnTo>
                  <a:lnTo>
                    <a:pt x="302" y="112"/>
                  </a:lnTo>
                  <a:lnTo>
                    <a:pt x="302" y="114"/>
                  </a:lnTo>
                  <a:lnTo>
                    <a:pt x="300" y="116"/>
                  </a:lnTo>
                  <a:lnTo>
                    <a:pt x="296" y="120"/>
                  </a:lnTo>
                  <a:lnTo>
                    <a:pt x="286" y="134"/>
                  </a:lnTo>
                  <a:lnTo>
                    <a:pt x="282" y="138"/>
                  </a:lnTo>
                  <a:lnTo>
                    <a:pt x="280" y="142"/>
                  </a:lnTo>
                  <a:lnTo>
                    <a:pt x="276" y="142"/>
                  </a:lnTo>
                  <a:lnTo>
                    <a:pt x="272" y="144"/>
                  </a:lnTo>
                  <a:lnTo>
                    <a:pt x="272" y="146"/>
                  </a:lnTo>
                  <a:lnTo>
                    <a:pt x="264" y="154"/>
                  </a:lnTo>
                  <a:lnTo>
                    <a:pt x="260" y="158"/>
                  </a:lnTo>
                  <a:lnTo>
                    <a:pt x="260" y="160"/>
                  </a:lnTo>
                  <a:lnTo>
                    <a:pt x="260" y="162"/>
                  </a:lnTo>
                  <a:lnTo>
                    <a:pt x="260" y="164"/>
                  </a:lnTo>
                  <a:lnTo>
                    <a:pt x="266" y="164"/>
                  </a:lnTo>
                  <a:lnTo>
                    <a:pt x="270" y="164"/>
                  </a:lnTo>
                  <a:lnTo>
                    <a:pt x="272" y="164"/>
                  </a:lnTo>
                  <a:lnTo>
                    <a:pt x="278" y="162"/>
                  </a:lnTo>
                  <a:lnTo>
                    <a:pt x="282" y="164"/>
                  </a:lnTo>
                  <a:lnTo>
                    <a:pt x="282" y="166"/>
                  </a:lnTo>
                  <a:lnTo>
                    <a:pt x="280" y="168"/>
                  </a:lnTo>
                  <a:lnTo>
                    <a:pt x="276" y="170"/>
                  </a:lnTo>
                  <a:lnTo>
                    <a:pt x="276" y="172"/>
                  </a:lnTo>
                  <a:lnTo>
                    <a:pt x="276" y="174"/>
                  </a:lnTo>
                  <a:lnTo>
                    <a:pt x="282" y="174"/>
                  </a:lnTo>
                  <a:lnTo>
                    <a:pt x="284" y="170"/>
                  </a:lnTo>
                  <a:lnTo>
                    <a:pt x="286" y="172"/>
                  </a:lnTo>
                  <a:lnTo>
                    <a:pt x="284" y="178"/>
                  </a:lnTo>
                  <a:lnTo>
                    <a:pt x="284" y="180"/>
                  </a:lnTo>
                  <a:lnTo>
                    <a:pt x="280" y="188"/>
                  </a:lnTo>
                  <a:lnTo>
                    <a:pt x="278" y="188"/>
                  </a:lnTo>
                  <a:lnTo>
                    <a:pt x="278" y="192"/>
                  </a:lnTo>
                  <a:lnTo>
                    <a:pt x="282" y="202"/>
                  </a:lnTo>
                  <a:lnTo>
                    <a:pt x="288" y="220"/>
                  </a:lnTo>
                  <a:lnTo>
                    <a:pt x="286" y="224"/>
                  </a:lnTo>
                  <a:lnTo>
                    <a:pt x="284" y="226"/>
                  </a:lnTo>
                  <a:lnTo>
                    <a:pt x="282" y="226"/>
                  </a:lnTo>
                  <a:lnTo>
                    <a:pt x="280" y="228"/>
                  </a:lnTo>
                  <a:lnTo>
                    <a:pt x="276" y="228"/>
                  </a:lnTo>
                  <a:lnTo>
                    <a:pt x="274" y="228"/>
                  </a:lnTo>
                  <a:lnTo>
                    <a:pt x="272" y="228"/>
                  </a:lnTo>
                  <a:lnTo>
                    <a:pt x="270" y="228"/>
                  </a:lnTo>
                  <a:lnTo>
                    <a:pt x="254" y="242"/>
                  </a:lnTo>
                  <a:lnTo>
                    <a:pt x="254" y="244"/>
                  </a:lnTo>
                  <a:lnTo>
                    <a:pt x="250" y="250"/>
                  </a:lnTo>
                  <a:lnTo>
                    <a:pt x="248" y="254"/>
                  </a:lnTo>
                  <a:lnTo>
                    <a:pt x="242" y="258"/>
                  </a:lnTo>
                  <a:lnTo>
                    <a:pt x="226" y="268"/>
                  </a:lnTo>
                  <a:lnTo>
                    <a:pt x="222" y="268"/>
                  </a:lnTo>
                  <a:lnTo>
                    <a:pt x="214" y="268"/>
                  </a:lnTo>
                  <a:lnTo>
                    <a:pt x="210" y="268"/>
                  </a:lnTo>
                  <a:lnTo>
                    <a:pt x="196" y="272"/>
                  </a:lnTo>
                  <a:lnTo>
                    <a:pt x="186" y="276"/>
                  </a:lnTo>
                  <a:lnTo>
                    <a:pt x="178" y="280"/>
                  </a:lnTo>
                  <a:lnTo>
                    <a:pt x="176" y="280"/>
                  </a:lnTo>
                  <a:lnTo>
                    <a:pt x="174" y="280"/>
                  </a:lnTo>
                  <a:lnTo>
                    <a:pt x="170" y="280"/>
                  </a:lnTo>
                  <a:lnTo>
                    <a:pt x="164" y="278"/>
                  </a:lnTo>
                  <a:lnTo>
                    <a:pt x="162" y="276"/>
                  </a:lnTo>
                  <a:lnTo>
                    <a:pt x="160" y="274"/>
                  </a:lnTo>
                  <a:lnTo>
                    <a:pt x="158" y="274"/>
                  </a:lnTo>
                  <a:lnTo>
                    <a:pt x="156" y="272"/>
                  </a:lnTo>
                  <a:lnTo>
                    <a:pt x="154" y="272"/>
                  </a:lnTo>
                  <a:lnTo>
                    <a:pt x="136" y="272"/>
                  </a:lnTo>
                  <a:lnTo>
                    <a:pt x="122" y="274"/>
                  </a:lnTo>
                  <a:lnTo>
                    <a:pt x="102" y="278"/>
                  </a:lnTo>
                  <a:lnTo>
                    <a:pt x="92" y="280"/>
                  </a:lnTo>
                  <a:lnTo>
                    <a:pt x="84" y="282"/>
                  </a:lnTo>
                  <a:lnTo>
                    <a:pt x="76" y="284"/>
                  </a:lnTo>
                  <a:lnTo>
                    <a:pt x="56" y="294"/>
                  </a:lnTo>
                  <a:lnTo>
                    <a:pt x="54" y="296"/>
                  </a:lnTo>
                  <a:lnTo>
                    <a:pt x="44" y="302"/>
                  </a:lnTo>
                  <a:lnTo>
                    <a:pt x="40" y="302"/>
                  </a:lnTo>
                  <a:lnTo>
                    <a:pt x="42" y="304"/>
                  </a:lnTo>
                  <a:lnTo>
                    <a:pt x="44" y="314"/>
                  </a:lnTo>
                  <a:lnTo>
                    <a:pt x="44" y="318"/>
                  </a:lnTo>
                  <a:lnTo>
                    <a:pt x="44" y="324"/>
                  </a:lnTo>
                  <a:lnTo>
                    <a:pt x="48" y="332"/>
                  </a:lnTo>
                  <a:lnTo>
                    <a:pt x="52" y="336"/>
                  </a:lnTo>
                  <a:lnTo>
                    <a:pt x="56" y="338"/>
                  </a:lnTo>
                  <a:lnTo>
                    <a:pt x="58" y="338"/>
                  </a:lnTo>
                  <a:lnTo>
                    <a:pt x="60" y="338"/>
                  </a:lnTo>
                  <a:lnTo>
                    <a:pt x="62" y="342"/>
                  </a:lnTo>
                  <a:lnTo>
                    <a:pt x="64" y="340"/>
                  </a:lnTo>
                  <a:lnTo>
                    <a:pt x="68" y="348"/>
                  </a:lnTo>
                  <a:lnTo>
                    <a:pt x="68" y="350"/>
                  </a:lnTo>
                  <a:lnTo>
                    <a:pt x="68" y="354"/>
                  </a:lnTo>
                  <a:lnTo>
                    <a:pt x="68" y="356"/>
                  </a:lnTo>
                  <a:lnTo>
                    <a:pt x="68" y="358"/>
                  </a:lnTo>
                  <a:lnTo>
                    <a:pt x="66" y="360"/>
                  </a:lnTo>
                  <a:lnTo>
                    <a:pt x="60" y="366"/>
                  </a:lnTo>
                  <a:lnTo>
                    <a:pt x="50" y="378"/>
                  </a:lnTo>
                  <a:lnTo>
                    <a:pt x="38" y="394"/>
                  </a:lnTo>
                  <a:lnTo>
                    <a:pt x="24" y="408"/>
                  </a:lnTo>
                  <a:lnTo>
                    <a:pt x="18" y="416"/>
                  </a:lnTo>
                  <a:lnTo>
                    <a:pt x="4" y="428"/>
                  </a:lnTo>
                  <a:lnTo>
                    <a:pt x="0" y="430"/>
                  </a:lnTo>
                  <a:lnTo>
                    <a:pt x="6" y="460"/>
                  </a:lnTo>
                  <a:lnTo>
                    <a:pt x="24" y="458"/>
                  </a:lnTo>
                  <a:lnTo>
                    <a:pt x="34" y="456"/>
                  </a:lnTo>
                  <a:lnTo>
                    <a:pt x="44" y="454"/>
                  </a:lnTo>
                  <a:lnTo>
                    <a:pt x="58" y="452"/>
                  </a:lnTo>
                  <a:lnTo>
                    <a:pt x="80" y="448"/>
                  </a:lnTo>
                  <a:lnTo>
                    <a:pt x="128" y="438"/>
                  </a:lnTo>
                  <a:lnTo>
                    <a:pt x="144" y="436"/>
                  </a:lnTo>
                  <a:lnTo>
                    <a:pt x="174" y="430"/>
                  </a:lnTo>
                  <a:lnTo>
                    <a:pt x="182" y="428"/>
                  </a:lnTo>
                  <a:lnTo>
                    <a:pt x="192" y="426"/>
                  </a:lnTo>
                  <a:lnTo>
                    <a:pt x="200" y="424"/>
                  </a:lnTo>
                  <a:lnTo>
                    <a:pt x="208" y="424"/>
                  </a:lnTo>
                  <a:lnTo>
                    <a:pt x="222" y="422"/>
                  </a:lnTo>
                  <a:lnTo>
                    <a:pt x="228" y="420"/>
                  </a:lnTo>
                  <a:lnTo>
                    <a:pt x="232" y="418"/>
                  </a:lnTo>
                  <a:lnTo>
                    <a:pt x="244" y="416"/>
                  </a:lnTo>
                  <a:lnTo>
                    <a:pt x="250" y="416"/>
                  </a:lnTo>
                  <a:lnTo>
                    <a:pt x="254" y="414"/>
                  </a:lnTo>
                  <a:lnTo>
                    <a:pt x="264" y="412"/>
                  </a:lnTo>
                  <a:lnTo>
                    <a:pt x="268" y="412"/>
                  </a:lnTo>
                  <a:lnTo>
                    <a:pt x="272" y="412"/>
                  </a:lnTo>
                  <a:lnTo>
                    <a:pt x="304" y="404"/>
                  </a:lnTo>
                  <a:lnTo>
                    <a:pt x="312" y="402"/>
                  </a:lnTo>
                  <a:lnTo>
                    <a:pt x="320" y="402"/>
                  </a:lnTo>
                  <a:lnTo>
                    <a:pt x="340" y="398"/>
                  </a:lnTo>
                  <a:lnTo>
                    <a:pt x="372" y="390"/>
                  </a:lnTo>
                  <a:lnTo>
                    <a:pt x="406" y="382"/>
                  </a:lnTo>
                  <a:lnTo>
                    <a:pt x="408" y="382"/>
                  </a:lnTo>
                  <a:lnTo>
                    <a:pt x="416" y="386"/>
                  </a:lnTo>
                  <a:lnTo>
                    <a:pt x="426" y="394"/>
                  </a:lnTo>
                  <a:lnTo>
                    <a:pt x="432" y="394"/>
                  </a:lnTo>
                  <a:lnTo>
                    <a:pt x="436" y="398"/>
                  </a:lnTo>
                  <a:lnTo>
                    <a:pt x="440" y="402"/>
                  </a:lnTo>
                  <a:lnTo>
                    <a:pt x="442" y="406"/>
                  </a:lnTo>
                  <a:lnTo>
                    <a:pt x="444" y="418"/>
                  </a:lnTo>
                  <a:lnTo>
                    <a:pt x="444" y="420"/>
                  </a:lnTo>
                  <a:lnTo>
                    <a:pt x="450" y="428"/>
                  </a:lnTo>
                  <a:lnTo>
                    <a:pt x="452" y="430"/>
                  </a:lnTo>
                  <a:lnTo>
                    <a:pt x="454" y="434"/>
                  </a:lnTo>
                  <a:lnTo>
                    <a:pt x="464" y="436"/>
                  </a:lnTo>
                  <a:lnTo>
                    <a:pt x="476" y="436"/>
                  </a:lnTo>
                  <a:lnTo>
                    <a:pt x="478" y="436"/>
                  </a:lnTo>
                  <a:lnTo>
                    <a:pt x="484" y="440"/>
                  </a:lnTo>
                  <a:lnTo>
                    <a:pt x="484" y="442"/>
                  </a:lnTo>
                  <a:lnTo>
                    <a:pt x="500" y="448"/>
                  </a:lnTo>
                  <a:lnTo>
                    <a:pt x="506" y="448"/>
                  </a:lnTo>
                  <a:lnTo>
                    <a:pt x="524" y="454"/>
                  </a:lnTo>
                  <a:lnTo>
                    <a:pt x="530" y="456"/>
                  </a:lnTo>
                  <a:lnTo>
                    <a:pt x="554" y="464"/>
                  </a:lnTo>
                  <a:lnTo>
                    <a:pt x="558" y="464"/>
                  </a:lnTo>
                  <a:lnTo>
                    <a:pt x="564" y="466"/>
                  </a:lnTo>
                  <a:lnTo>
                    <a:pt x="568" y="468"/>
                  </a:lnTo>
                  <a:lnTo>
                    <a:pt x="562" y="450"/>
                  </a:lnTo>
                  <a:lnTo>
                    <a:pt x="562" y="448"/>
                  </a:lnTo>
                  <a:lnTo>
                    <a:pt x="560" y="446"/>
                  </a:lnTo>
                  <a:lnTo>
                    <a:pt x="556" y="444"/>
                  </a:lnTo>
                  <a:lnTo>
                    <a:pt x="552" y="438"/>
                  </a:lnTo>
                  <a:lnTo>
                    <a:pt x="554" y="434"/>
                  </a:lnTo>
                  <a:lnTo>
                    <a:pt x="564" y="446"/>
                  </a:lnTo>
                  <a:lnTo>
                    <a:pt x="566" y="448"/>
                  </a:lnTo>
                  <a:lnTo>
                    <a:pt x="568" y="456"/>
                  </a:lnTo>
                  <a:lnTo>
                    <a:pt x="570" y="458"/>
                  </a:lnTo>
                  <a:lnTo>
                    <a:pt x="570" y="462"/>
                  </a:lnTo>
                  <a:lnTo>
                    <a:pt x="570" y="470"/>
                  </a:lnTo>
                  <a:lnTo>
                    <a:pt x="570" y="472"/>
                  </a:lnTo>
                  <a:lnTo>
                    <a:pt x="570" y="476"/>
                  </a:lnTo>
                  <a:lnTo>
                    <a:pt x="570" y="482"/>
                  </a:lnTo>
                  <a:lnTo>
                    <a:pt x="570" y="490"/>
                  </a:lnTo>
                  <a:lnTo>
                    <a:pt x="580" y="484"/>
                  </a:lnTo>
                  <a:lnTo>
                    <a:pt x="582" y="478"/>
                  </a:lnTo>
                  <a:lnTo>
                    <a:pt x="584" y="472"/>
                  </a:lnTo>
                  <a:lnTo>
                    <a:pt x="588" y="468"/>
                  </a:lnTo>
                  <a:lnTo>
                    <a:pt x="590" y="466"/>
                  </a:lnTo>
                  <a:lnTo>
                    <a:pt x="592" y="462"/>
                  </a:lnTo>
                  <a:lnTo>
                    <a:pt x="590" y="460"/>
                  </a:lnTo>
                  <a:lnTo>
                    <a:pt x="580" y="452"/>
                  </a:lnTo>
                  <a:close/>
                </a:path>
              </a:pathLst>
            </a:custGeom>
            <a:grpFill/>
            <a:ln w="3175" cmpd="sng">
              <a:solidFill>
                <a:srgbClr val="808080"/>
              </a:solidFill>
              <a:round/>
              <a:headEnd/>
              <a:tailEnd/>
            </a:ln>
          </p:spPr>
          <p:txBody>
            <a:bodyPr/>
            <a:lstStyle/>
            <a:p>
              <a:pPr>
                <a:defRPr/>
              </a:pPr>
              <a:endParaRPr lang="en-US" dirty="0"/>
            </a:p>
          </p:txBody>
        </p:sp>
      </p:grpSp>
      <p:grpSp>
        <p:nvGrpSpPr>
          <p:cNvPr id="2110" name="Group 1126"/>
          <p:cNvGrpSpPr>
            <a:grpSpLocks/>
          </p:cNvGrpSpPr>
          <p:nvPr/>
        </p:nvGrpSpPr>
        <p:grpSpPr bwMode="auto">
          <a:xfrm>
            <a:off x="1611313" y="4278312"/>
            <a:ext cx="1612900" cy="1066800"/>
            <a:chOff x="338" y="3040"/>
            <a:chExt cx="1016" cy="672"/>
          </a:xfrm>
          <a:solidFill>
            <a:srgbClr val="FFFFAF"/>
          </a:solidFill>
        </p:grpSpPr>
        <p:sp>
          <p:nvSpPr>
            <p:cNvPr id="2170" name="Freeform 1127"/>
            <p:cNvSpPr>
              <a:spLocks/>
            </p:cNvSpPr>
            <p:nvPr/>
          </p:nvSpPr>
          <p:spPr bwMode="auto">
            <a:xfrm>
              <a:off x="504" y="3040"/>
              <a:ext cx="850" cy="664"/>
            </a:xfrm>
            <a:custGeom>
              <a:avLst/>
              <a:gdLst>
                <a:gd name="T0" fmla="*/ 74 w 850"/>
                <a:gd name="T1" fmla="*/ 456 h 664"/>
                <a:gd name="T2" fmla="*/ 66 w 850"/>
                <a:gd name="T3" fmla="*/ 418 h 664"/>
                <a:gd name="T4" fmla="*/ 18 w 850"/>
                <a:gd name="T5" fmla="*/ 388 h 664"/>
                <a:gd name="T6" fmla="*/ 44 w 850"/>
                <a:gd name="T7" fmla="*/ 388 h 664"/>
                <a:gd name="T8" fmla="*/ 22 w 850"/>
                <a:gd name="T9" fmla="*/ 364 h 664"/>
                <a:gd name="T10" fmla="*/ 2 w 850"/>
                <a:gd name="T11" fmla="*/ 344 h 664"/>
                <a:gd name="T12" fmla="*/ 42 w 850"/>
                <a:gd name="T13" fmla="*/ 318 h 664"/>
                <a:gd name="T14" fmla="*/ 102 w 850"/>
                <a:gd name="T15" fmla="*/ 292 h 664"/>
                <a:gd name="T16" fmla="*/ 126 w 850"/>
                <a:gd name="T17" fmla="*/ 244 h 664"/>
                <a:gd name="T18" fmla="*/ 54 w 850"/>
                <a:gd name="T19" fmla="*/ 244 h 664"/>
                <a:gd name="T20" fmla="*/ 6 w 850"/>
                <a:gd name="T21" fmla="*/ 180 h 664"/>
                <a:gd name="T22" fmla="*/ 88 w 850"/>
                <a:gd name="T23" fmla="*/ 164 h 664"/>
                <a:gd name="T24" fmla="*/ 148 w 850"/>
                <a:gd name="T25" fmla="*/ 196 h 664"/>
                <a:gd name="T26" fmla="*/ 168 w 850"/>
                <a:gd name="T27" fmla="*/ 188 h 664"/>
                <a:gd name="T28" fmla="*/ 106 w 850"/>
                <a:gd name="T29" fmla="*/ 136 h 664"/>
                <a:gd name="T30" fmla="*/ 142 w 850"/>
                <a:gd name="T31" fmla="*/ 48 h 664"/>
                <a:gd name="T32" fmla="*/ 208 w 850"/>
                <a:gd name="T33" fmla="*/ 26 h 664"/>
                <a:gd name="T34" fmla="*/ 268 w 850"/>
                <a:gd name="T35" fmla="*/ 4 h 664"/>
                <a:gd name="T36" fmla="*/ 296 w 850"/>
                <a:gd name="T37" fmla="*/ 20 h 664"/>
                <a:gd name="T38" fmla="*/ 344 w 850"/>
                <a:gd name="T39" fmla="*/ 40 h 664"/>
                <a:gd name="T40" fmla="*/ 472 w 850"/>
                <a:gd name="T41" fmla="*/ 70 h 664"/>
                <a:gd name="T42" fmla="*/ 562 w 850"/>
                <a:gd name="T43" fmla="*/ 292 h 664"/>
                <a:gd name="T44" fmla="*/ 690 w 850"/>
                <a:gd name="T45" fmla="*/ 476 h 664"/>
                <a:gd name="T46" fmla="*/ 790 w 850"/>
                <a:gd name="T47" fmla="*/ 578 h 664"/>
                <a:gd name="T48" fmla="*/ 834 w 850"/>
                <a:gd name="T49" fmla="*/ 656 h 664"/>
                <a:gd name="T50" fmla="*/ 822 w 850"/>
                <a:gd name="T51" fmla="*/ 622 h 664"/>
                <a:gd name="T52" fmla="*/ 798 w 850"/>
                <a:gd name="T53" fmla="*/ 618 h 664"/>
                <a:gd name="T54" fmla="*/ 762 w 850"/>
                <a:gd name="T55" fmla="*/ 576 h 664"/>
                <a:gd name="T56" fmla="*/ 748 w 850"/>
                <a:gd name="T57" fmla="*/ 546 h 664"/>
                <a:gd name="T58" fmla="*/ 718 w 850"/>
                <a:gd name="T59" fmla="*/ 526 h 664"/>
                <a:gd name="T60" fmla="*/ 706 w 850"/>
                <a:gd name="T61" fmla="*/ 520 h 664"/>
                <a:gd name="T62" fmla="*/ 682 w 850"/>
                <a:gd name="T63" fmla="*/ 510 h 664"/>
                <a:gd name="T64" fmla="*/ 672 w 850"/>
                <a:gd name="T65" fmla="*/ 516 h 664"/>
                <a:gd name="T66" fmla="*/ 680 w 850"/>
                <a:gd name="T67" fmla="*/ 536 h 664"/>
                <a:gd name="T68" fmla="*/ 628 w 850"/>
                <a:gd name="T69" fmla="*/ 502 h 664"/>
                <a:gd name="T70" fmla="*/ 602 w 850"/>
                <a:gd name="T71" fmla="*/ 470 h 664"/>
                <a:gd name="T72" fmla="*/ 474 w 850"/>
                <a:gd name="T73" fmla="*/ 460 h 664"/>
                <a:gd name="T74" fmla="*/ 450 w 850"/>
                <a:gd name="T75" fmla="*/ 442 h 664"/>
                <a:gd name="T76" fmla="*/ 428 w 850"/>
                <a:gd name="T77" fmla="*/ 434 h 664"/>
                <a:gd name="T78" fmla="*/ 408 w 850"/>
                <a:gd name="T79" fmla="*/ 436 h 664"/>
                <a:gd name="T80" fmla="*/ 388 w 850"/>
                <a:gd name="T81" fmla="*/ 442 h 664"/>
                <a:gd name="T82" fmla="*/ 398 w 850"/>
                <a:gd name="T83" fmla="*/ 456 h 664"/>
                <a:gd name="T84" fmla="*/ 378 w 850"/>
                <a:gd name="T85" fmla="*/ 466 h 664"/>
                <a:gd name="T86" fmla="*/ 350 w 850"/>
                <a:gd name="T87" fmla="*/ 484 h 664"/>
                <a:gd name="T88" fmla="*/ 306 w 850"/>
                <a:gd name="T89" fmla="*/ 492 h 664"/>
                <a:gd name="T90" fmla="*/ 334 w 850"/>
                <a:gd name="T91" fmla="*/ 434 h 664"/>
                <a:gd name="T92" fmla="*/ 318 w 850"/>
                <a:gd name="T93" fmla="*/ 436 h 664"/>
                <a:gd name="T94" fmla="*/ 274 w 850"/>
                <a:gd name="T95" fmla="*/ 474 h 664"/>
                <a:gd name="T96" fmla="*/ 266 w 850"/>
                <a:gd name="T97" fmla="*/ 496 h 664"/>
                <a:gd name="T98" fmla="*/ 246 w 850"/>
                <a:gd name="T99" fmla="*/ 536 h 664"/>
                <a:gd name="T100" fmla="*/ 190 w 850"/>
                <a:gd name="T101" fmla="*/ 558 h 664"/>
                <a:gd name="T102" fmla="*/ 164 w 850"/>
                <a:gd name="T103" fmla="*/ 576 h 664"/>
                <a:gd name="T104" fmla="*/ 144 w 850"/>
                <a:gd name="T105" fmla="*/ 596 h 664"/>
                <a:gd name="T106" fmla="*/ 120 w 850"/>
                <a:gd name="T107" fmla="*/ 604 h 664"/>
                <a:gd name="T108" fmla="*/ 84 w 850"/>
                <a:gd name="T109" fmla="*/ 612 h 664"/>
                <a:gd name="T110" fmla="*/ 32 w 850"/>
                <a:gd name="T111" fmla="*/ 624 h 664"/>
                <a:gd name="T112" fmla="*/ 4 w 850"/>
                <a:gd name="T113" fmla="*/ 624 h 664"/>
                <a:gd name="T114" fmla="*/ 74 w 850"/>
                <a:gd name="T115" fmla="*/ 604 h 664"/>
                <a:gd name="T116" fmla="*/ 134 w 850"/>
                <a:gd name="T117" fmla="*/ 564 h 664"/>
                <a:gd name="T118" fmla="*/ 172 w 850"/>
                <a:gd name="T119" fmla="*/ 512 h 664"/>
                <a:gd name="T120" fmla="*/ 164 w 850"/>
                <a:gd name="T121" fmla="*/ 492 h 664"/>
                <a:gd name="T122" fmla="*/ 124 w 850"/>
                <a:gd name="T123" fmla="*/ 484 h 6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50" h="664">
                  <a:moveTo>
                    <a:pt x="84" y="484"/>
                  </a:moveTo>
                  <a:lnTo>
                    <a:pt x="84" y="486"/>
                  </a:lnTo>
                  <a:lnTo>
                    <a:pt x="74" y="490"/>
                  </a:lnTo>
                  <a:lnTo>
                    <a:pt x="74" y="488"/>
                  </a:lnTo>
                  <a:lnTo>
                    <a:pt x="74" y="486"/>
                  </a:lnTo>
                  <a:lnTo>
                    <a:pt x="74" y="488"/>
                  </a:lnTo>
                  <a:lnTo>
                    <a:pt x="64" y="484"/>
                  </a:lnTo>
                  <a:lnTo>
                    <a:pt x="70" y="484"/>
                  </a:lnTo>
                  <a:lnTo>
                    <a:pt x="78" y="480"/>
                  </a:lnTo>
                  <a:lnTo>
                    <a:pt x="74" y="480"/>
                  </a:lnTo>
                  <a:lnTo>
                    <a:pt x="76" y="474"/>
                  </a:lnTo>
                  <a:lnTo>
                    <a:pt x="74" y="470"/>
                  </a:lnTo>
                  <a:lnTo>
                    <a:pt x="82" y="468"/>
                  </a:lnTo>
                  <a:lnTo>
                    <a:pt x="74" y="466"/>
                  </a:lnTo>
                  <a:lnTo>
                    <a:pt x="74" y="468"/>
                  </a:lnTo>
                  <a:lnTo>
                    <a:pt x="74" y="466"/>
                  </a:lnTo>
                  <a:lnTo>
                    <a:pt x="72" y="458"/>
                  </a:lnTo>
                  <a:lnTo>
                    <a:pt x="74" y="458"/>
                  </a:lnTo>
                  <a:lnTo>
                    <a:pt x="74" y="462"/>
                  </a:lnTo>
                  <a:lnTo>
                    <a:pt x="74" y="456"/>
                  </a:lnTo>
                  <a:lnTo>
                    <a:pt x="82" y="452"/>
                  </a:lnTo>
                  <a:lnTo>
                    <a:pt x="74" y="428"/>
                  </a:lnTo>
                  <a:lnTo>
                    <a:pt x="76" y="424"/>
                  </a:lnTo>
                  <a:lnTo>
                    <a:pt x="74" y="422"/>
                  </a:lnTo>
                  <a:lnTo>
                    <a:pt x="78" y="422"/>
                  </a:lnTo>
                  <a:lnTo>
                    <a:pt x="74" y="422"/>
                  </a:lnTo>
                  <a:lnTo>
                    <a:pt x="74" y="424"/>
                  </a:lnTo>
                  <a:lnTo>
                    <a:pt x="74" y="422"/>
                  </a:lnTo>
                  <a:lnTo>
                    <a:pt x="72" y="418"/>
                  </a:lnTo>
                  <a:lnTo>
                    <a:pt x="78" y="410"/>
                  </a:lnTo>
                  <a:lnTo>
                    <a:pt x="80" y="408"/>
                  </a:lnTo>
                  <a:lnTo>
                    <a:pt x="88" y="406"/>
                  </a:lnTo>
                  <a:lnTo>
                    <a:pt x="84" y="406"/>
                  </a:lnTo>
                  <a:lnTo>
                    <a:pt x="84" y="402"/>
                  </a:lnTo>
                  <a:lnTo>
                    <a:pt x="82" y="406"/>
                  </a:lnTo>
                  <a:lnTo>
                    <a:pt x="78" y="406"/>
                  </a:lnTo>
                  <a:lnTo>
                    <a:pt x="74" y="414"/>
                  </a:lnTo>
                  <a:lnTo>
                    <a:pt x="68" y="414"/>
                  </a:lnTo>
                  <a:lnTo>
                    <a:pt x="70" y="418"/>
                  </a:lnTo>
                  <a:lnTo>
                    <a:pt x="66" y="418"/>
                  </a:lnTo>
                  <a:lnTo>
                    <a:pt x="72" y="422"/>
                  </a:lnTo>
                  <a:lnTo>
                    <a:pt x="68" y="430"/>
                  </a:lnTo>
                  <a:lnTo>
                    <a:pt x="62" y="428"/>
                  </a:lnTo>
                  <a:lnTo>
                    <a:pt x="60" y="432"/>
                  </a:lnTo>
                  <a:lnTo>
                    <a:pt x="48" y="432"/>
                  </a:lnTo>
                  <a:lnTo>
                    <a:pt x="30" y="428"/>
                  </a:lnTo>
                  <a:lnTo>
                    <a:pt x="28" y="422"/>
                  </a:lnTo>
                  <a:lnTo>
                    <a:pt x="32" y="422"/>
                  </a:lnTo>
                  <a:lnTo>
                    <a:pt x="26" y="416"/>
                  </a:lnTo>
                  <a:lnTo>
                    <a:pt x="22" y="410"/>
                  </a:lnTo>
                  <a:lnTo>
                    <a:pt x="22" y="406"/>
                  </a:lnTo>
                  <a:lnTo>
                    <a:pt x="20" y="406"/>
                  </a:lnTo>
                  <a:lnTo>
                    <a:pt x="12" y="402"/>
                  </a:lnTo>
                  <a:lnTo>
                    <a:pt x="12" y="400"/>
                  </a:lnTo>
                  <a:lnTo>
                    <a:pt x="16" y="398"/>
                  </a:lnTo>
                  <a:lnTo>
                    <a:pt x="16" y="396"/>
                  </a:lnTo>
                  <a:lnTo>
                    <a:pt x="10" y="396"/>
                  </a:lnTo>
                  <a:lnTo>
                    <a:pt x="8" y="394"/>
                  </a:lnTo>
                  <a:lnTo>
                    <a:pt x="18" y="390"/>
                  </a:lnTo>
                  <a:lnTo>
                    <a:pt x="18" y="388"/>
                  </a:lnTo>
                  <a:lnTo>
                    <a:pt x="22" y="386"/>
                  </a:lnTo>
                  <a:lnTo>
                    <a:pt x="22" y="380"/>
                  </a:lnTo>
                  <a:lnTo>
                    <a:pt x="22" y="384"/>
                  </a:lnTo>
                  <a:lnTo>
                    <a:pt x="28" y="384"/>
                  </a:lnTo>
                  <a:lnTo>
                    <a:pt x="26" y="386"/>
                  </a:lnTo>
                  <a:lnTo>
                    <a:pt x="26" y="388"/>
                  </a:lnTo>
                  <a:lnTo>
                    <a:pt x="34" y="390"/>
                  </a:lnTo>
                  <a:lnTo>
                    <a:pt x="34" y="394"/>
                  </a:lnTo>
                  <a:lnTo>
                    <a:pt x="30" y="398"/>
                  </a:lnTo>
                  <a:lnTo>
                    <a:pt x="42" y="392"/>
                  </a:lnTo>
                  <a:lnTo>
                    <a:pt x="44" y="394"/>
                  </a:lnTo>
                  <a:lnTo>
                    <a:pt x="44" y="400"/>
                  </a:lnTo>
                  <a:lnTo>
                    <a:pt x="52" y="398"/>
                  </a:lnTo>
                  <a:lnTo>
                    <a:pt x="52" y="396"/>
                  </a:lnTo>
                  <a:lnTo>
                    <a:pt x="54" y="396"/>
                  </a:lnTo>
                  <a:lnTo>
                    <a:pt x="44" y="390"/>
                  </a:lnTo>
                  <a:lnTo>
                    <a:pt x="52" y="390"/>
                  </a:lnTo>
                  <a:lnTo>
                    <a:pt x="48" y="388"/>
                  </a:lnTo>
                  <a:lnTo>
                    <a:pt x="50" y="386"/>
                  </a:lnTo>
                  <a:lnTo>
                    <a:pt x="44" y="388"/>
                  </a:lnTo>
                  <a:lnTo>
                    <a:pt x="28" y="388"/>
                  </a:lnTo>
                  <a:lnTo>
                    <a:pt x="28" y="384"/>
                  </a:lnTo>
                  <a:lnTo>
                    <a:pt x="22" y="380"/>
                  </a:lnTo>
                  <a:lnTo>
                    <a:pt x="20" y="380"/>
                  </a:lnTo>
                  <a:lnTo>
                    <a:pt x="18" y="382"/>
                  </a:lnTo>
                  <a:lnTo>
                    <a:pt x="18" y="380"/>
                  </a:lnTo>
                  <a:lnTo>
                    <a:pt x="16" y="380"/>
                  </a:lnTo>
                  <a:lnTo>
                    <a:pt x="26" y="376"/>
                  </a:lnTo>
                  <a:lnTo>
                    <a:pt x="22" y="374"/>
                  </a:lnTo>
                  <a:lnTo>
                    <a:pt x="20" y="376"/>
                  </a:lnTo>
                  <a:lnTo>
                    <a:pt x="18" y="372"/>
                  </a:lnTo>
                  <a:lnTo>
                    <a:pt x="22" y="370"/>
                  </a:lnTo>
                  <a:lnTo>
                    <a:pt x="22" y="368"/>
                  </a:lnTo>
                  <a:lnTo>
                    <a:pt x="22" y="370"/>
                  </a:lnTo>
                  <a:lnTo>
                    <a:pt x="20" y="372"/>
                  </a:lnTo>
                  <a:lnTo>
                    <a:pt x="14" y="368"/>
                  </a:lnTo>
                  <a:lnTo>
                    <a:pt x="20" y="368"/>
                  </a:lnTo>
                  <a:lnTo>
                    <a:pt x="20" y="364"/>
                  </a:lnTo>
                  <a:lnTo>
                    <a:pt x="18" y="364"/>
                  </a:lnTo>
                  <a:lnTo>
                    <a:pt x="22" y="364"/>
                  </a:lnTo>
                  <a:lnTo>
                    <a:pt x="22" y="362"/>
                  </a:lnTo>
                  <a:lnTo>
                    <a:pt x="28" y="360"/>
                  </a:lnTo>
                  <a:lnTo>
                    <a:pt x="34" y="354"/>
                  </a:lnTo>
                  <a:lnTo>
                    <a:pt x="22" y="362"/>
                  </a:lnTo>
                  <a:lnTo>
                    <a:pt x="18" y="364"/>
                  </a:lnTo>
                  <a:lnTo>
                    <a:pt x="18" y="366"/>
                  </a:lnTo>
                  <a:lnTo>
                    <a:pt x="14" y="368"/>
                  </a:lnTo>
                  <a:lnTo>
                    <a:pt x="14" y="370"/>
                  </a:lnTo>
                  <a:lnTo>
                    <a:pt x="14" y="374"/>
                  </a:lnTo>
                  <a:lnTo>
                    <a:pt x="10" y="370"/>
                  </a:lnTo>
                  <a:lnTo>
                    <a:pt x="10" y="366"/>
                  </a:lnTo>
                  <a:lnTo>
                    <a:pt x="10" y="364"/>
                  </a:lnTo>
                  <a:lnTo>
                    <a:pt x="6" y="362"/>
                  </a:lnTo>
                  <a:lnTo>
                    <a:pt x="4" y="358"/>
                  </a:lnTo>
                  <a:lnTo>
                    <a:pt x="8" y="358"/>
                  </a:lnTo>
                  <a:lnTo>
                    <a:pt x="10" y="354"/>
                  </a:lnTo>
                  <a:lnTo>
                    <a:pt x="8" y="352"/>
                  </a:lnTo>
                  <a:lnTo>
                    <a:pt x="0" y="352"/>
                  </a:lnTo>
                  <a:lnTo>
                    <a:pt x="0" y="348"/>
                  </a:lnTo>
                  <a:lnTo>
                    <a:pt x="2" y="344"/>
                  </a:lnTo>
                  <a:lnTo>
                    <a:pt x="2" y="348"/>
                  </a:lnTo>
                  <a:lnTo>
                    <a:pt x="10" y="348"/>
                  </a:lnTo>
                  <a:lnTo>
                    <a:pt x="6" y="344"/>
                  </a:lnTo>
                  <a:lnTo>
                    <a:pt x="4" y="340"/>
                  </a:lnTo>
                  <a:lnTo>
                    <a:pt x="16" y="342"/>
                  </a:lnTo>
                  <a:lnTo>
                    <a:pt x="14" y="336"/>
                  </a:lnTo>
                  <a:lnTo>
                    <a:pt x="16" y="332"/>
                  </a:lnTo>
                  <a:lnTo>
                    <a:pt x="34" y="318"/>
                  </a:lnTo>
                  <a:lnTo>
                    <a:pt x="38" y="320"/>
                  </a:lnTo>
                  <a:lnTo>
                    <a:pt x="38" y="322"/>
                  </a:lnTo>
                  <a:lnTo>
                    <a:pt x="44" y="326"/>
                  </a:lnTo>
                  <a:lnTo>
                    <a:pt x="40" y="326"/>
                  </a:lnTo>
                  <a:lnTo>
                    <a:pt x="44" y="326"/>
                  </a:lnTo>
                  <a:lnTo>
                    <a:pt x="42" y="322"/>
                  </a:lnTo>
                  <a:lnTo>
                    <a:pt x="44" y="320"/>
                  </a:lnTo>
                  <a:lnTo>
                    <a:pt x="38" y="322"/>
                  </a:lnTo>
                  <a:lnTo>
                    <a:pt x="40" y="320"/>
                  </a:lnTo>
                  <a:lnTo>
                    <a:pt x="38" y="318"/>
                  </a:lnTo>
                  <a:lnTo>
                    <a:pt x="48" y="314"/>
                  </a:lnTo>
                  <a:lnTo>
                    <a:pt x="42" y="318"/>
                  </a:lnTo>
                  <a:lnTo>
                    <a:pt x="40" y="310"/>
                  </a:lnTo>
                  <a:lnTo>
                    <a:pt x="44" y="310"/>
                  </a:lnTo>
                  <a:lnTo>
                    <a:pt x="42" y="308"/>
                  </a:lnTo>
                  <a:lnTo>
                    <a:pt x="48" y="300"/>
                  </a:lnTo>
                  <a:lnTo>
                    <a:pt x="54" y="302"/>
                  </a:lnTo>
                  <a:lnTo>
                    <a:pt x="50" y="298"/>
                  </a:lnTo>
                  <a:lnTo>
                    <a:pt x="56" y="296"/>
                  </a:lnTo>
                  <a:lnTo>
                    <a:pt x="60" y="294"/>
                  </a:lnTo>
                  <a:lnTo>
                    <a:pt x="70" y="298"/>
                  </a:lnTo>
                  <a:lnTo>
                    <a:pt x="70" y="300"/>
                  </a:lnTo>
                  <a:lnTo>
                    <a:pt x="70" y="302"/>
                  </a:lnTo>
                  <a:lnTo>
                    <a:pt x="74" y="302"/>
                  </a:lnTo>
                  <a:lnTo>
                    <a:pt x="66" y="308"/>
                  </a:lnTo>
                  <a:lnTo>
                    <a:pt x="74" y="302"/>
                  </a:lnTo>
                  <a:lnTo>
                    <a:pt x="76" y="308"/>
                  </a:lnTo>
                  <a:lnTo>
                    <a:pt x="84" y="308"/>
                  </a:lnTo>
                  <a:lnTo>
                    <a:pt x="92" y="302"/>
                  </a:lnTo>
                  <a:lnTo>
                    <a:pt x="94" y="300"/>
                  </a:lnTo>
                  <a:lnTo>
                    <a:pt x="104" y="294"/>
                  </a:lnTo>
                  <a:lnTo>
                    <a:pt x="102" y="292"/>
                  </a:lnTo>
                  <a:lnTo>
                    <a:pt x="110" y="294"/>
                  </a:lnTo>
                  <a:lnTo>
                    <a:pt x="104" y="296"/>
                  </a:lnTo>
                  <a:lnTo>
                    <a:pt x="126" y="298"/>
                  </a:lnTo>
                  <a:lnTo>
                    <a:pt x="138" y="290"/>
                  </a:lnTo>
                  <a:lnTo>
                    <a:pt x="138" y="284"/>
                  </a:lnTo>
                  <a:lnTo>
                    <a:pt x="136" y="276"/>
                  </a:lnTo>
                  <a:lnTo>
                    <a:pt x="138" y="270"/>
                  </a:lnTo>
                  <a:lnTo>
                    <a:pt x="132" y="262"/>
                  </a:lnTo>
                  <a:lnTo>
                    <a:pt x="134" y="262"/>
                  </a:lnTo>
                  <a:lnTo>
                    <a:pt x="126" y="262"/>
                  </a:lnTo>
                  <a:lnTo>
                    <a:pt x="130" y="256"/>
                  </a:lnTo>
                  <a:lnTo>
                    <a:pt x="138" y="258"/>
                  </a:lnTo>
                  <a:lnTo>
                    <a:pt x="142" y="256"/>
                  </a:lnTo>
                  <a:lnTo>
                    <a:pt x="144" y="250"/>
                  </a:lnTo>
                  <a:lnTo>
                    <a:pt x="138" y="242"/>
                  </a:lnTo>
                  <a:lnTo>
                    <a:pt x="142" y="240"/>
                  </a:lnTo>
                  <a:lnTo>
                    <a:pt x="138" y="240"/>
                  </a:lnTo>
                  <a:lnTo>
                    <a:pt x="132" y="246"/>
                  </a:lnTo>
                  <a:lnTo>
                    <a:pt x="128" y="248"/>
                  </a:lnTo>
                  <a:lnTo>
                    <a:pt x="126" y="244"/>
                  </a:lnTo>
                  <a:lnTo>
                    <a:pt x="122" y="248"/>
                  </a:lnTo>
                  <a:lnTo>
                    <a:pt x="116" y="246"/>
                  </a:lnTo>
                  <a:lnTo>
                    <a:pt x="106" y="252"/>
                  </a:lnTo>
                  <a:lnTo>
                    <a:pt x="104" y="258"/>
                  </a:lnTo>
                  <a:lnTo>
                    <a:pt x="100" y="258"/>
                  </a:lnTo>
                  <a:lnTo>
                    <a:pt x="100" y="252"/>
                  </a:lnTo>
                  <a:lnTo>
                    <a:pt x="98" y="248"/>
                  </a:lnTo>
                  <a:lnTo>
                    <a:pt x="96" y="244"/>
                  </a:lnTo>
                  <a:lnTo>
                    <a:pt x="90" y="246"/>
                  </a:lnTo>
                  <a:lnTo>
                    <a:pt x="96" y="250"/>
                  </a:lnTo>
                  <a:lnTo>
                    <a:pt x="92" y="254"/>
                  </a:lnTo>
                  <a:lnTo>
                    <a:pt x="86" y="246"/>
                  </a:lnTo>
                  <a:lnTo>
                    <a:pt x="70" y="242"/>
                  </a:lnTo>
                  <a:lnTo>
                    <a:pt x="60" y="244"/>
                  </a:lnTo>
                  <a:lnTo>
                    <a:pt x="62" y="242"/>
                  </a:lnTo>
                  <a:lnTo>
                    <a:pt x="58" y="242"/>
                  </a:lnTo>
                  <a:lnTo>
                    <a:pt x="58" y="240"/>
                  </a:lnTo>
                  <a:lnTo>
                    <a:pt x="58" y="244"/>
                  </a:lnTo>
                  <a:lnTo>
                    <a:pt x="60" y="244"/>
                  </a:lnTo>
                  <a:lnTo>
                    <a:pt x="54" y="244"/>
                  </a:lnTo>
                  <a:lnTo>
                    <a:pt x="30" y="232"/>
                  </a:lnTo>
                  <a:lnTo>
                    <a:pt x="26" y="226"/>
                  </a:lnTo>
                  <a:lnTo>
                    <a:pt x="30" y="220"/>
                  </a:lnTo>
                  <a:lnTo>
                    <a:pt x="24" y="214"/>
                  </a:lnTo>
                  <a:lnTo>
                    <a:pt x="22" y="208"/>
                  </a:lnTo>
                  <a:lnTo>
                    <a:pt x="22" y="206"/>
                  </a:lnTo>
                  <a:lnTo>
                    <a:pt x="24" y="202"/>
                  </a:lnTo>
                  <a:lnTo>
                    <a:pt x="22" y="206"/>
                  </a:lnTo>
                  <a:lnTo>
                    <a:pt x="26" y="210"/>
                  </a:lnTo>
                  <a:lnTo>
                    <a:pt x="30" y="212"/>
                  </a:lnTo>
                  <a:lnTo>
                    <a:pt x="32" y="208"/>
                  </a:lnTo>
                  <a:lnTo>
                    <a:pt x="32" y="206"/>
                  </a:lnTo>
                  <a:lnTo>
                    <a:pt x="34" y="206"/>
                  </a:lnTo>
                  <a:lnTo>
                    <a:pt x="40" y="208"/>
                  </a:lnTo>
                  <a:lnTo>
                    <a:pt x="30" y="200"/>
                  </a:lnTo>
                  <a:lnTo>
                    <a:pt x="14" y="196"/>
                  </a:lnTo>
                  <a:lnTo>
                    <a:pt x="4" y="186"/>
                  </a:lnTo>
                  <a:lnTo>
                    <a:pt x="4" y="182"/>
                  </a:lnTo>
                  <a:lnTo>
                    <a:pt x="10" y="180"/>
                  </a:lnTo>
                  <a:lnTo>
                    <a:pt x="6" y="180"/>
                  </a:lnTo>
                  <a:lnTo>
                    <a:pt x="6" y="184"/>
                  </a:lnTo>
                  <a:lnTo>
                    <a:pt x="10" y="180"/>
                  </a:lnTo>
                  <a:lnTo>
                    <a:pt x="18" y="182"/>
                  </a:lnTo>
                  <a:lnTo>
                    <a:pt x="16" y="180"/>
                  </a:lnTo>
                  <a:lnTo>
                    <a:pt x="22" y="178"/>
                  </a:lnTo>
                  <a:lnTo>
                    <a:pt x="28" y="180"/>
                  </a:lnTo>
                  <a:lnTo>
                    <a:pt x="32" y="178"/>
                  </a:lnTo>
                  <a:lnTo>
                    <a:pt x="30" y="176"/>
                  </a:lnTo>
                  <a:lnTo>
                    <a:pt x="34" y="176"/>
                  </a:lnTo>
                  <a:lnTo>
                    <a:pt x="36" y="174"/>
                  </a:lnTo>
                  <a:lnTo>
                    <a:pt x="48" y="170"/>
                  </a:lnTo>
                  <a:lnTo>
                    <a:pt x="54" y="176"/>
                  </a:lnTo>
                  <a:lnTo>
                    <a:pt x="60" y="176"/>
                  </a:lnTo>
                  <a:lnTo>
                    <a:pt x="54" y="170"/>
                  </a:lnTo>
                  <a:lnTo>
                    <a:pt x="58" y="168"/>
                  </a:lnTo>
                  <a:lnTo>
                    <a:pt x="72" y="166"/>
                  </a:lnTo>
                  <a:lnTo>
                    <a:pt x="74" y="168"/>
                  </a:lnTo>
                  <a:lnTo>
                    <a:pt x="80" y="162"/>
                  </a:lnTo>
                  <a:lnTo>
                    <a:pt x="86" y="162"/>
                  </a:lnTo>
                  <a:lnTo>
                    <a:pt x="88" y="164"/>
                  </a:lnTo>
                  <a:lnTo>
                    <a:pt x="98" y="164"/>
                  </a:lnTo>
                  <a:lnTo>
                    <a:pt x="102" y="168"/>
                  </a:lnTo>
                  <a:lnTo>
                    <a:pt x="96" y="166"/>
                  </a:lnTo>
                  <a:lnTo>
                    <a:pt x="100" y="170"/>
                  </a:lnTo>
                  <a:lnTo>
                    <a:pt x="96" y="174"/>
                  </a:lnTo>
                  <a:lnTo>
                    <a:pt x="96" y="180"/>
                  </a:lnTo>
                  <a:lnTo>
                    <a:pt x="86" y="180"/>
                  </a:lnTo>
                  <a:lnTo>
                    <a:pt x="94" y="180"/>
                  </a:lnTo>
                  <a:lnTo>
                    <a:pt x="94" y="186"/>
                  </a:lnTo>
                  <a:lnTo>
                    <a:pt x="98" y="188"/>
                  </a:lnTo>
                  <a:lnTo>
                    <a:pt x="116" y="188"/>
                  </a:lnTo>
                  <a:lnTo>
                    <a:pt x="118" y="194"/>
                  </a:lnTo>
                  <a:lnTo>
                    <a:pt x="128" y="192"/>
                  </a:lnTo>
                  <a:lnTo>
                    <a:pt x="134" y="196"/>
                  </a:lnTo>
                  <a:lnTo>
                    <a:pt x="138" y="194"/>
                  </a:lnTo>
                  <a:lnTo>
                    <a:pt x="136" y="194"/>
                  </a:lnTo>
                  <a:lnTo>
                    <a:pt x="142" y="188"/>
                  </a:lnTo>
                  <a:lnTo>
                    <a:pt x="152" y="190"/>
                  </a:lnTo>
                  <a:lnTo>
                    <a:pt x="150" y="194"/>
                  </a:lnTo>
                  <a:lnTo>
                    <a:pt x="148" y="196"/>
                  </a:lnTo>
                  <a:lnTo>
                    <a:pt x="152" y="196"/>
                  </a:lnTo>
                  <a:lnTo>
                    <a:pt x="152" y="190"/>
                  </a:lnTo>
                  <a:lnTo>
                    <a:pt x="152" y="188"/>
                  </a:lnTo>
                  <a:lnTo>
                    <a:pt x="138" y="180"/>
                  </a:lnTo>
                  <a:lnTo>
                    <a:pt x="136" y="182"/>
                  </a:lnTo>
                  <a:lnTo>
                    <a:pt x="136" y="186"/>
                  </a:lnTo>
                  <a:lnTo>
                    <a:pt x="134" y="182"/>
                  </a:lnTo>
                  <a:lnTo>
                    <a:pt x="136" y="180"/>
                  </a:lnTo>
                  <a:lnTo>
                    <a:pt x="138" y="176"/>
                  </a:lnTo>
                  <a:lnTo>
                    <a:pt x="132" y="168"/>
                  </a:lnTo>
                  <a:lnTo>
                    <a:pt x="126" y="164"/>
                  </a:lnTo>
                  <a:lnTo>
                    <a:pt x="126" y="160"/>
                  </a:lnTo>
                  <a:lnTo>
                    <a:pt x="128" y="156"/>
                  </a:lnTo>
                  <a:lnTo>
                    <a:pt x="132" y="158"/>
                  </a:lnTo>
                  <a:lnTo>
                    <a:pt x="138" y="166"/>
                  </a:lnTo>
                  <a:lnTo>
                    <a:pt x="136" y="170"/>
                  </a:lnTo>
                  <a:lnTo>
                    <a:pt x="144" y="180"/>
                  </a:lnTo>
                  <a:lnTo>
                    <a:pt x="152" y="178"/>
                  </a:lnTo>
                  <a:lnTo>
                    <a:pt x="158" y="186"/>
                  </a:lnTo>
                  <a:lnTo>
                    <a:pt x="168" y="188"/>
                  </a:lnTo>
                  <a:lnTo>
                    <a:pt x="172" y="182"/>
                  </a:lnTo>
                  <a:lnTo>
                    <a:pt x="168" y="180"/>
                  </a:lnTo>
                  <a:lnTo>
                    <a:pt x="170" y="178"/>
                  </a:lnTo>
                  <a:lnTo>
                    <a:pt x="164" y="180"/>
                  </a:lnTo>
                  <a:lnTo>
                    <a:pt x="160" y="174"/>
                  </a:lnTo>
                  <a:lnTo>
                    <a:pt x="154" y="174"/>
                  </a:lnTo>
                  <a:lnTo>
                    <a:pt x="152" y="178"/>
                  </a:lnTo>
                  <a:lnTo>
                    <a:pt x="146" y="178"/>
                  </a:lnTo>
                  <a:lnTo>
                    <a:pt x="138" y="168"/>
                  </a:lnTo>
                  <a:lnTo>
                    <a:pt x="142" y="162"/>
                  </a:lnTo>
                  <a:lnTo>
                    <a:pt x="150" y="158"/>
                  </a:lnTo>
                  <a:lnTo>
                    <a:pt x="142" y="156"/>
                  </a:lnTo>
                  <a:lnTo>
                    <a:pt x="134" y="156"/>
                  </a:lnTo>
                  <a:lnTo>
                    <a:pt x="134" y="154"/>
                  </a:lnTo>
                  <a:lnTo>
                    <a:pt x="132" y="156"/>
                  </a:lnTo>
                  <a:lnTo>
                    <a:pt x="130" y="156"/>
                  </a:lnTo>
                  <a:lnTo>
                    <a:pt x="134" y="150"/>
                  </a:lnTo>
                  <a:lnTo>
                    <a:pt x="128" y="154"/>
                  </a:lnTo>
                  <a:lnTo>
                    <a:pt x="106" y="144"/>
                  </a:lnTo>
                  <a:lnTo>
                    <a:pt x="106" y="136"/>
                  </a:lnTo>
                  <a:lnTo>
                    <a:pt x="104" y="128"/>
                  </a:lnTo>
                  <a:lnTo>
                    <a:pt x="94" y="114"/>
                  </a:lnTo>
                  <a:lnTo>
                    <a:pt x="86" y="104"/>
                  </a:lnTo>
                  <a:lnTo>
                    <a:pt x="84" y="102"/>
                  </a:lnTo>
                  <a:lnTo>
                    <a:pt x="74" y="98"/>
                  </a:lnTo>
                  <a:lnTo>
                    <a:pt x="68" y="88"/>
                  </a:lnTo>
                  <a:lnTo>
                    <a:pt x="58" y="84"/>
                  </a:lnTo>
                  <a:lnTo>
                    <a:pt x="68" y="84"/>
                  </a:lnTo>
                  <a:lnTo>
                    <a:pt x="74" y="78"/>
                  </a:lnTo>
                  <a:lnTo>
                    <a:pt x="74" y="74"/>
                  </a:lnTo>
                  <a:lnTo>
                    <a:pt x="74" y="66"/>
                  </a:lnTo>
                  <a:lnTo>
                    <a:pt x="112" y="74"/>
                  </a:lnTo>
                  <a:lnTo>
                    <a:pt x="126" y="66"/>
                  </a:lnTo>
                  <a:lnTo>
                    <a:pt x="138" y="58"/>
                  </a:lnTo>
                  <a:lnTo>
                    <a:pt x="136" y="62"/>
                  </a:lnTo>
                  <a:lnTo>
                    <a:pt x="138" y="58"/>
                  </a:lnTo>
                  <a:lnTo>
                    <a:pt x="140" y="52"/>
                  </a:lnTo>
                  <a:lnTo>
                    <a:pt x="140" y="50"/>
                  </a:lnTo>
                  <a:lnTo>
                    <a:pt x="144" y="48"/>
                  </a:lnTo>
                  <a:lnTo>
                    <a:pt x="142" y="48"/>
                  </a:lnTo>
                  <a:lnTo>
                    <a:pt x="144" y="46"/>
                  </a:lnTo>
                  <a:lnTo>
                    <a:pt x="168" y="28"/>
                  </a:lnTo>
                  <a:lnTo>
                    <a:pt x="172" y="30"/>
                  </a:lnTo>
                  <a:lnTo>
                    <a:pt x="168" y="30"/>
                  </a:lnTo>
                  <a:lnTo>
                    <a:pt x="170" y="32"/>
                  </a:lnTo>
                  <a:lnTo>
                    <a:pt x="166" y="32"/>
                  </a:lnTo>
                  <a:lnTo>
                    <a:pt x="164" y="32"/>
                  </a:lnTo>
                  <a:lnTo>
                    <a:pt x="172" y="32"/>
                  </a:lnTo>
                  <a:lnTo>
                    <a:pt x="174" y="32"/>
                  </a:lnTo>
                  <a:lnTo>
                    <a:pt x="188" y="32"/>
                  </a:lnTo>
                  <a:lnTo>
                    <a:pt x="186" y="30"/>
                  </a:lnTo>
                  <a:lnTo>
                    <a:pt x="202" y="24"/>
                  </a:lnTo>
                  <a:lnTo>
                    <a:pt x="206" y="24"/>
                  </a:lnTo>
                  <a:lnTo>
                    <a:pt x="202" y="26"/>
                  </a:lnTo>
                  <a:lnTo>
                    <a:pt x="206" y="28"/>
                  </a:lnTo>
                  <a:lnTo>
                    <a:pt x="202" y="32"/>
                  </a:lnTo>
                  <a:lnTo>
                    <a:pt x="204" y="32"/>
                  </a:lnTo>
                  <a:lnTo>
                    <a:pt x="206" y="40"/>
                  </a:lnTo>
                  <a:lnTo>
                    <a:pt x="206" y="32"/>
                  </a:lnTo>
                  <a:lnTo>
                    <a:pt x="208" y="26"/>
                  </a:lnTo>
                  <a:lnTo>
                    <a:pt x="212" y="30"/>
                  </a:lnTo>
                  <a:lnTo>
                    <a:pt x="218" y="28"/>
                  </a:lnTo>
                  <a:lnTo>
                    <a:pt x="210" y="28"/>
                  </a:lnTo>
                  <a:lnTo>
                    <a:pt x="208" y="22"/>
                  </a:lnTo>
                  <a:lnTo>
                    <a:pt x="204" y="22"/>
                  </a:lnTo>
                  <a:lnTo>
                    <a:pt x="214" y="16"/>
                  </a:lnTo>
                  <a:lnTo>
                    <a:pt x="224" y="14"/>
                  </a:lnTo>
                  <a:lnTo>
                    <a:pt x="220" y="14"/>
                  </a:lnTo>
                  <a:lnTo>
                    <a:pt x="224" y="16"/>
                  </a:lnTo>
                  <a:lnTo>
                    <a:pt x="216" y="18"/>
                  </a:lnTo>
                  <a:lnTo>
                    <a:pt x="220" y="22"/>
                  </a:lnTo>
                  <a:lnTo>
                    <a:pt x="220" y="18"/>
                  </a:lnTo>
                  <a:lnTo>
                    <a:pt x="226" y="20"/>
                  </a:lnTo>
                  <a:lnTo>
                    <a:pt x="224" y="16"/>
                  </a:lnTo>
                  <a:lnTo>
                    <a:pt x="230" y="20"/>
                  </a:lnTo>
                  <a:lnTo>
                    <a:pt x="238" y="18"/>
                  </a:lnTo>
                  <a:lnTo>
                    <a:pt x="234" y="16"/>
                  </a:lnTo>
                  <a:lnTo>
                    <a:pt x="246" y="18"/>
                  </a:lnTo>
                  <a:lnTo>
                    <a:pt x="258" y="12"/>
                  </a:lnTo>
                  <a:lnTo>
                    <a:pt x="268" y="4"/>
                  </a:lnTo>
                  <a:lnTo>
                    <a:pt x="276" y="0"/>
                  </a:lnTo>
                  <a:lnTo>
                    <a:pt x="278" y="2"/>
                  </a:lnTo>
                  <a:lnTo>
                    <a:pt x="272" y="2"/>
                  </a:lnTo>
                  <a:lnTo>
                    <a:pt x="274" y="6"/>
                  </a:lnTo>
                  <a:lnTo>
                    <a:pt x="280" y="8"/>
                  </a:lnTo>
                  <a:lnTo>
                    <a:pt x="282" y="10"/>
                  </a:lnTo>
                  <a:lnTo>
                    <a:pt x="280" y="10"/>
                  </a:lnTo>
                  <a:lnTo>
                    <a:pt x="284" y="8"/>
                  </a:lnTo>
                  <a:lnTo>
                    <a:pt x="290" y="12"/>
                  </a:lnTo>
                  <a:lnTo>
                    <a:pt x="292" y="14"/>
                  </a:lnTo>
                  <a:lnTo>
                    <a:pt x="286" y="18"/>
                  </a:lnTo>
                  <a:lnTo>
                    <a:pt x="278" y="20"/>
                  </a:lnTo>
                  <a:lnTo>
                    <a:pt x="280" y="22"/>
                  </a:lnTo>
                  <a:lnTo>
                    <a:pt x="280" y="28"/>
                  </a:lnTo>
                  <a:lnTo>
                    <a:pt x="280" y="26"/>
                  </a:lnTo>
                  <a:lnTo>
                    <a:pt x="282" y="24"/>
                  </a:lnTo>
                  <a:lnTo>
                    <a:pt x="288" y="24"/>
                  </a:lnTo>
                  <a:lnTo>
                    <a:pt x="290" y="22"/>
                  </a:lnTo>
                  <a:lnTo>
                    <a:pt x="292" y="18"/>
                  </a:lnTo>
                  <a:lnTo>
                    <a:pt x="296" y="20"/>
                  </a:lnTo>
                  <a:lnTo>
                    <a:pt x="294" y="16"/>
                  </a:lnTo>
                  <a:lnTo>
                    <a:pt x="298" y="16"/>
                  </a:lnTo>
                  <a:lnTo>
                    <a:pt x="298" y="14"/>
                  </a:lnTo>
                  <a:lnTo>
                    <a:pt x="300" y="14"/>
                  </a:lnTo>
                  <a:lnTo>
                    <a:pt x="298" y="20"/>
                  </a:lnTo>
                  <a:lnTo>
                    <a:pt x="300" y="18"/>
                  </a:lnTo>
                  <a:lnTo>
                    <a:pt x="300" y="14"/>
                  </a:lnTo>
                  <a:lnTo>
                    <a:pt x="306" y="20"/>
                  </a:lnTo>
                  <a:lnTo>
                    <a:pt x="306" y="24"/>
                  </a:lnTo>
                  <a:lnTo>
                    <a:pt x="304" y="26"/>
                  </a:lnTo>
                  <a:lnTo>
                    <a:pt x="314" y="30"/>
                  </a:lnTo>
                  <a:lnTo>
                    <a:pt x="318" y="26"/>
                  </a:lnTo>
                  <a:lnTo>
                    <a:pt x="332" y="26"/>
                  </a:lnTo>
                  <a:lnTo>
                    <a:pt x="340" y="30"/>
                  </a:lnTo>
                  <a:lnTo>
                    <a:pt x="342" y="32"/>
                  </a:lnTo>
                  <a:lnTo>
                    <a:pt x="342" y="30"/>
                  </a:lnTo>
                  <a:lnTo>
                    <a:pt x="346" y="30"/>
                  </a:lnTo>
                  <a:lnTo>
                    <a:pt x="350" y="32"/>
                  </a:lnTo>
                  <a:lnTo>
                    <a:pt x="344" y="38"/>
                  </a:lnTo>
                  <a:lnTo>
                    <a:pt x="344" y="40"/>
                  </a:lnTo>
                  <a:lnTo>
                    <a:pt x="352" y="40"/>
                  </a:lnTo>
                  <a:lnTo>
                    <a:pt x="342" y="42"/>
                  </a:lnTo>
                  <a:lnTo>
                    <a:pt x="358" y="42"/>
                  </a:lnTo>
                  <a:lnTo>
                    <a:pt x="356" y="44"/>
                  </a:lnTo>
                  <a:lnTo>
                    <a:pt x="358" y="46"/>
                  </a:lnTo>
                  <a:lnTo>
                    <a:pt x="354" y="48"/>
                  </a:lnTo>
                  <a:lnTo>
                    <a:pt x="368" y="52"/>
                  </a:lnTo>
                  <a:lnTo>
                    <a:pt x="368" y="50"/>
                  </a:lnTo>
                  <a:lnTo>
                    <a:pt x="376" y="48"/>
                  </a:lnTo>
                  <a:lnTo>
                    <a:pt x="384" y="50"/>
                  </a:lnTo>
                  <a:lnTo>
                    <a:pt x="382" y="52"/>
                  </a:lnTo>
                  <a:lnTo>
                    <a:pt x="392" y="48"/>
                  </a:lnTo>
                  <a:lnTo>
                    <a:pt x="398" y="48"/>
                  </a:lnTo>
                  <a:lnTo>
                    <a:pt x="416" y="54"/>
                  </a:lnTo>
                  <a:lnTo>
                    <a:pt x="416" y="58"/>
                  </a:lnTo>
                  <a:lnTo>
                    <a:pt x="422" y="58"/>
                  </a:lnTo>
                  <a:lnTo>
                    <a:pt x="430" y="58"/>
                  </a:lnTo>
                  <a:lnTo>
                    <a:pt x="432" y="62"/>
                  </a:lnTo>
                  <a:lnTo>
                    <a:pt x="466" y="66"/>
                  </a:lnTo>
                  <a:lnTo>
                    <a:pt x="472" y="70"/>
                  </a:lnTo>
                  <a:lnTo>
                    <a:pt x="482" y="74"/>
                  </a:lnTo>
                  <a:lnTo>
                    <a:pt x="500" y="70"/>
                  </a:lnTo>
                  <a:lnTo>
                    <a:pt x="500" y="74"/>
                  </a:lnTo>
                  <a:lnTo>
                    <a:pt x="500" y="70"/>
                  </a:lnTo>
                  <a:lnTo>
                    <a:pt x="506" y="70"/>
                  </a:lnTo>
                  <a:lnTo>
                    <a:pt x="512" y="68"/>
                  </a:lnTo>
                  <a:lnTo>
                    <a:pt x="514" y="72"/>
                  </a:lnTo>
                  <a:lnTo>
                    <a:pt x="514" y="68"/>
                  </a:lnTo>
                  <a:lnTo>
                    <a:pt x="528" y="72"/>
                  </a:lnTo>
                  <a:lnTo>
                    <a:pt x="534" y="78"/>
                  </a:lnTo>
                  <a:lnTo>
                    <a:pt x="544" y="82"/>
                  </a:lnTo>
                  <a:lnTo>
                    <a:pt x="550" y="88"/>
                  </a:lnTo>
                  <a:lnTo>
                    <a:pt x="552" y="88"/>
                  </a:lnTo>
                  <a:lnTo>
                    <a:pt x="552" y="86"/>
                  </a:lnTo>
                  <a:lnTo>
                    <a:pt x="552" y="84"/>
                  </a:lnTo>
                  <a:lnTo>
                    <a:pt x="558" y="86"/>
                  </a:lnTo>
                  <a:lnTo>
                    <a:pt x="560" y="136"/>
                  </a:lnTo>
                  <a:lnTo>
                    <a:pt x="560" y="188"/>
                  </a:lnTo>
                  <a:lnTo>
                    <a:pt x="562" y="240"/>
                  </a:lnTo>
                  <a:lnTo>
                    <a:pt x="562" y="292"/>
                  </a:lnTo>
                  <a:lnTo>
                    <a:pt x="564" y="344"/>
                  </a:lnTo>
                  <a:lnTo>
                    <a:pt x="564" y="396"/>
                  </a:lnTo>
                  <a:lnTo>
                    <a:pt x="566" y="460"/>
                  </a:lnTo>
                  <a:lnTo>
                    <a:pt x="576" y="464"/>
                  </a:lnTo>
                  <a:lnTo>
                    <a:pt x="578" y="460"/>
                  </a:lnTo>
                  <a:lnTo>
                    <a:pt x="590" y="464"/>
                  </a:lnTo>
                  <a:lnTo>
                    <a:pt x="598" y="458"/>
                  </a:lnTo>
                  <a:lnTo>
                    <a:pt x="610" y="458"/>
                  </a:lnTo>
                  <a:lnTo>
                    <a:pt x="608" y="468"/>
                  </a:lnTo>
                  <a:lnTo>
                    <a:pt x="620" y="474"/>
                  </a:lnTo>
                  <a:lnTo>
                    <a:pt x="622" y="480"/>
                  </a:lnTo>
                  <a:lnTo>
                    <a:pt x="648" y="500"/>
                  </a:lnTo>
                  <a:lnTo>
                    <a:pt x="652" y="514"/>
                  </a:lnTo>
                  <a:lnTo>
                    <a:pt x="666" y="502"/>
                  </a:lnTo>
                  <a:lnTo>
                    <a:pt x="672" y="500"/>
                  </a:lnTo>
                  <a:lnTo>
                    <a:pt x="674" y="498"/>
                  </a:lnTo>
                  <a:lnTo>
                    <a:pt x="674" y="490"/>
                  </a:lnTo>
                  <a:lnTo>
                    <a:pt x="680" y="486"/>
                  </a:lnTo>
                  <a:lnTo>
                    <a:pt x="676" y="484"/>
                  </a:lnTo>
                  <a:lnTo>
                    <a:pt x="690" y="476"/>
                  </a:lnTo>
                  <a:lnTo>
                    <a:pt x="696" y="474"/>
                  </a:lnTo>
                  <a:lnTo>
                    <a:pt x="706" y="484"/>
                  </a:lnTo>
                  <a:lnTo>
                    <a:pt x="708" y="488"/>
                  </a:lnTo>
                  <a:lnTo>
                    <a:pt x="706" y="490"/>
                  </a:lnTo>
                  <a:lnTo>
                    <a:pt x="708" y="490"/>
                  </a:lnTo>
                  <a:lnTo>
                    <a:pt x="708" y="492"/>
                  </a:lnTo>
                  <a:lnTo>
                    <a:pt x="710" y="494"/>
                  </a:lnTo>
                  <a:lnTo>
                    <a:pt x="716" y="494"/>
                  </a:lnTo>
                  <a:lnTo>
                    <a:pt x="718" y="500"/>
                  </a:lnTo>
                  <a:lnTo>
                    <a:pt x="722" y="500"/>
                  </a:lnTo>
                  <a:lnTo>
                    <a:pt x="726" y="506"/>
                  </a:lnTo>
                  <a:lnTo>
                    <a:pt x="728" y="510"/>
                  </a:lnTo>
                  <a:lnTo>
                    <a:pt x="738" y="514"/>
                  </a:lnTo>
                  <a:lnTo>
                    <a:pt x="750" y="524"/>
                  </a:lnTo>
                  <a:lnTo>
                    <a:pt x="752" y="530"/>
                  </a:lnTo>
                  <a:lnTo>
                    <a:pt x="758" y="536"/>
                  </a:lnTo>
                  <a:lnTo>
                    <a:pt x="780" y="566"/>
                  </a:lnTo>
                  <a:lnTo>
                    <a:pt x="784" y="570"/>
                  </a:lnTo>
                  <a:lnTo>
                    <a:pt x="784" y="576"/>
                  </a:lnTo>
                  <a:lnTo>
                    <a:pt x="790" y="578"/>
                  </a:lnTo>
                  <a:lnTo>
                    <a:pt x="788" y="584"/>
                  </a:lnTo>
                  <a:lnTo>
                    <a:pt x="796" y="586"/>
                  </a:lnTo>
                  <a:lnTo>
                    <a:pt x="796" y="594"/>
                  </a:lnTo>
                  <a:lnTo>
                    <a:pt x="804" y="594"/>
                  </a:lnTo>
                  <a:lnTo>
                    <a:pt x="818" y="598"/>
                  </a:lnTo>
                  <a:lnTo>
                    <a:pt x="824" y="600"/>
                  </a:lnTo>
                  <a:lnTo>
                    <a:pt x="830" y="604"/>
                  </a:lnTo>
                  <a:lnTo>
                    <a:pt x="834" y="604"/>
                  </a:lnTo>
                  <a:lnTo>
                    <a:pt x="834" y="608"/>
                  </a:lnTo>
                  <a:lnTo>
                    <a:pt x="844" y="608"/>
                  </a:lnTo>
                  <a:lnTo>
                    <a:pt x="848" y="616"/>
                  </a:lnTo>
                  <a:lnTo>
                    <a:pt x="844" y="622"/>
                  </a:lnTo>
                  <a:lnTo>
                    <a:pt x="846" y="630"/>
                  </a:lnTo>
                  <a:lnTo>
                    <a:pt x="850" y="640"/>
                  </a:lnTo>
                  <a:lnTo>
                    <a:pt x="848" y="642"/>
                  </a:lnTo>
                  <a:lnTo>
                    <a:pt x="842" y="656"/>
                  </a:lnTo>
                  <a:lnTo>
                    <a:pt x="838" y="662"/>
                  </a:lnTo>
                  <a:lnTo>
                    <a:pt x="838" y="658"/>
                  </a:lnTo>
                  <a:lnTo>
                    <a:pt x="834" y="664"/>
                  </a:lnTo>
                  <a:lnTo>
                    <a:pt x="834" y="656"/>
                  </a:lnTo>
                  <a:lnTo>
                    <a:pt x="834" y="660"/>
                  </a:lnTo>
                  <a:lnTo>
                    <a:pt x="832" y="664"/>
                  </a:lnTo>
                  <a:lnTo>
                    <a:pt x="830" y="662"/>
                  </a:lnTo>
                  <a:lnTo>
                    <a:pt x="828" y="656"/>
                  </a:lnTo>
                  <a:lnTo>
                    <a:pt x="826" y="656"/>
                  </a:lnTo>
                  <a:lnTo>
                    <a:pt x="830" y="650"/>
                  </a:lnTo>
                  <a:lnTo>
                    <a:pt x="834" y="650"/>
                  </a:lnTo>
                  <a:lnTo>
                    <a:pt x="838" y="640"/>
                  </a:lnTo>
                  <a:lnTo>
                    <a:pt x="832" y="650"/>
                  </a:lnTo>
                  <a:lnTo>
                    <a:pt x="830" y="648"/>
                  </a:lnTo>
                  <a:lnTo>
                    <a:pt x="828" y="650"/>
                  </a:lnTo>
                  <a:lnTo>
                    <a:pt x="824" y="650"/>
                  </a:lnTo>
                  <a:lnTo>
                    <a:pt x="824" y="648"/>
                  </a:lnTo>
                  <a:lnTo>
                    <a:pt x="826" y="644"/>
                  </a:lnTo>
                  <a:lnTo>
                    <a:pt x="834" y="642"/>
                  </a:lnTo>
                  <a:lnTo>
                    <a:pt x="834" y="640"/>
                  </a:lnTo>
                  <a:lnTo>
                    <a:pt x="828" y="642"/>
                  </a:lnTo>
                  <a:lnTo>
                    <a:pt x="826" y="626"/>
                  </a:lnTo>
                  <a:lnTo>
                    <a:pt x="824" y="622"/>
                  </a:lnTo>
                  <a:lnTo>
                    <a:pt x="822" y="622"/>
                  </a:lnTo>
                  <a:lnTo>
                    <a:pt x="816" y="616"/>
                  </a:lnTo>
                  <a:lnTo>
                    <a:pt x="822" y="612"/>
                  </a:lnTo>
                  <a:lnTo>
                    <a:pt x="812" y="616"/>
                  </a:lnTo>
                  <a:lnTo>
                    <a:pt x="810" y="616"/>
                  </a:lnTo>
                  <a:lnTo>
                    <a:pt x="798" y="622"/>
                  </a:lnTo>
                  <a:lnTo>
                    <a:pt x="802" y="624"/>
                  </a:lnTo>
                  <a:lnTo>
                    <a:pt x="800" y="628"/>
                  </a:lnTo>
                  <a:lnTo>
                    <a:pt x="802" y="630"/>
                  </a:lnTo>
                  <a:lnTo>
                    <a:pt x="802" y="634"/>
                  </a:lnTo>
                  <a:lnTo>
                    <a:pt x="796" y="630"/>
                  </a:lnTo>
                  <a:lnTo>
                    <a:pt x="800" y="634"/>
                  </a:lnTo>
                  <a:lnTo>
                    <a:pt x="800" y="638"/>
                  </a:lnTo>
                  <a:lnTo>
                    <a:pt x="796" y="634"/>
                  </a:lnTo>
                  <a:lnTo>
                    <a:pt x="790" y="628"/>
                  </a:lnTo>
                  <a:lnTo>
                    <a:pt x="792" y="630"/>
                  </a:lnTo>
                  <a:lnTo>
                    <a:pt x="794" y="630"/>
                  </a:lnTo>
                  <a:lnTo>
                    <a:pt x="794" y="626"/>
                  </a:lnTo>
                  <a:lnTo>
                    <a:pt x="796" y="626"/>
                  </a:lnTo>
                  <a:lnTo>
                    <a:pt x="796" y="620"/>
                  </a:lnTo>
                  <a:lnTo>
                    <a:pt x="798" y="618"/>
                  </a:lnTo>
                  <a:lnTo>
                    <a:pt x="796" y="612"/>
                  </a:lnTo>
                  <a:lnTo>
                    <a:pt x="808" y="606"/>
                  </a:lnTo>
                  <a:lnTo>
                    <a:pt x="796" y="608"/>
                  </a:lnTo>
                  <a:lnTo>
                    <a:pt x="796" y="604"/>
                  </a:lnTo>
                  <a:lnTo>
                    <a:pt x="790" y="604"/>
                  </a:lnTo>
                  <a:lnTo>
                    <a:pt x="790" y="600"/>
                  </a:lnTo>
                  <a:lnTo>
                    <a:pt x="784" y="598"/>
                  </a:lnTo>
                  <a:lnTo>
                    <a:pt x="786" y="594"/>
                  </a:lnTo>
                  <a:lnTo>
                    <a:pt x="780" y="594"/>
                  </a:lnTo>
                  <a:lnTo>
                    <a:pt x="782" y="592"/>
                  </a:lnTo>
                  <a:lnTo>
                    <a:pt x="780" y="590"/>
                  </a:lnTo>
                  <a:lnTo>
                    <a:pt x="784" y="588"/>
                  </a:lnTo>
                  <a:lnTo>
                    <a:pt x="780" y="588"/>
                  </a:lnTo>
                  <a:lnTo>
                    <a:pt x="772" y="588"/>
                  </a:lnTo>
                  <a:lnTo>
                    <a:pt x="770" y="582"/>
                  </a:lnTo>
                  <a:lnTo>
                    <a:pt x="772" y="582"/>
                  </a:lnTo>
                  <a:lnTo>
                    <a:pt x="770" y="578"/>
                  </a:lnTo>
                  <a:lnTo>
                    <a:pt x="770" y="580"/>
                  </a:lnTo>
                  <a:lnTo>
                    <a:pt x="762" y="578"/>
                  </a:lnTo>
                  <a:lnTo>
                    <a:pt x="762" y="576"/>
                  </a:lnTo>
                  <a:lnTo>
                    <a:pt x="762" y="574"/>
                  </a:lnTo>
                  <a:lnTo>
                    <a:pt x="758" y="574"/>
                  </a:lnTo>
                  <a:lnTo>
                    <a:pt x="758" y="578"/>
                  </a:lnTo>
                  <a:lnTo>
                    <a:pt x="754" y="576"/>
                  </a:lnTo>
                  <a:lnTo>
                    <a:pt x="752" y="576"/>
                  </a:lnTo>
                  <a:lnTo>
                    <a:pt x="754" y="570"/>
                  </a:lnTo>
                  <a:lnTo>
                    <a:pt x="760" y="570"/>
                  </a:lnTo>
                  <a:lnTo>
                    <a:pt x="764" y="566"/>
                  </a:lnTo>
                  <a:lnTo>
                    <a:pt x="760" y="570"/>
                  </a:lnTo>
                  <a:lnTo>
                    <a:pt x="756" y="568"/>
                  </a:lnTo>
                  <a:lnTo>
                    <a:pt x="756" y="564"/>
                  </a:lnTo>
                  <a:lnTo>
                    <a:pt x="754" y="564"/>
                  </a:lnTo>
                  <a:lnTo>
                    <a:pt x="754" y="562"/>
                  </a:lnTo>
                  <a:lnTo>
                    <a:pt x="758" y="558"/>
                  </a:lnTo>
                  <a:lnTo>
                    <a:pt x="750" y="560"/>
                  </a:lnTo>
                  <a:lnTo>
                    <a:pt x="748" y="558"/>
                  </a:lnTo>
                  <a:lnTo>
                    <a:pt x="746" y="554"/>
                  </a:lnTo>
                  <a:lnTo>
                    <a:pt x="764" y="562"/>
                  </a:lnTo>
                  <a:lnTo>
                    <a:pt x="750" y="552"/>
                  </a:lnTo>
                  <a:lnTo>
                    <a:pt x="748" y="546"/>
                  </a:lnTo>
                  <a:lnTo>
                    <a:pt x="760" y="546"/>
                  </a:lnTo>
                  <a:lnTo>
                    <a:pt x="748" y="546"/>
                  </a:lnTo>
                  <a:lnTo>
                    <a:pt x="746" y="552"/>
                  </a:lnTo>
                  <a:lnTo>
                    <a:pt x="742" y="544"/>
                  </a:lnTo>
                  <a:lnTo>
                    <a:pt x="744" y="544"/>
                  </a:lnTo>
                  <a:lnTo>
                    <a:pt x="746" y="544"/>
                  </a:lnTo>
                  <a:lnTo>
                    <a:pt x="744" y="540"/>
                  </a:lnTo>
                  <a:lnTo>
                    <a:pt x="744" y="536"/>
                  </a:lnTo>
                  <a:lnTo>
                    <a:pt x="740" y="544"/>
                  </a:lnTo>
                  <a:lnTo>
                    <a:pt x="736" y="540"/>
                  </a:lnTo>
                  <a:lnTo>
                    <a:pt x="734" y="532"/>
                  </a:lnTo>
                  <a:lnTo>
                    <a:pt x="736" y="530"/>
                  </a:lnTo>
                  <a:lnTo>
                    <a:pt x="736" y="526"/>
                  </a:lnTo>
                  <a:lnTo>
                    <a:pt x="738" y="524"/>
                  </a:lnTo>
                  <a:lnTo>
                    <a:pt x="742" y="522"/>
                  </a:lnTo>
                  <a:lnTo>
                    <a:pt x="736" y="524"/>
                  </a:lnTo>
                  <a:lnTo>
                    <a:pt x="732" y="536"/>
                  </a:lnTo>
                  <a:lnTo>
                    <a:pt x="724" y="530"/>
                  </a:lnTo>
                  <a:lnTo>
                    <a:pt x="718" y="530"/>
                  </a:lnTo>
                  <a:lnTo>
                    <a:pt x="718" y="526"/>
                  </a:lnTo>
                  <a:lnTo>
                    <a:pt x="712" y="518"/>
                  </a:lnTo>
                  <a:lnTo>
                    <a:pt x="714" y="518"/>
                  </a:lnTo>
                  <a:lnTo>
                    <a:pt x="712" y="512"/>
                  </a:lnTo>
                  <a:lnTo>
                    <a:pt x="710" y="516"/>
                  </a:lnTo>
                  <a:lnTo>
                    <a:pt x="706" y="512"/>
                  </a:lnTo>
                  <a:lnTo>
                    <a:pt x="706" y="508"/>
                  </a:lnTo>
                  <a:lnTo>
                    <a:pt x="706" y="506"/>
                  </a:lnTo>
                  <a:lnTo>
                    <a:pt x="702" y="496"/>
                  </a:lnTo>
                  <a:lnTo>
                    <a:pt x="700" y="492"/>
                  </a:lnTo>
                  <a:lnTo>
                    <a:pt x="700" y="488"/>
                  </a:lnTo>
                  <a:lnTo>
                    <a:pt x="700" y="492"/>
                  </a:lnTo>
                  <a:lnTo>
                    <a:pt x="700" y="494"/>
                  </a:lnTo>
                  <a:lnTo>
                    <a:pt x="696" y="492"/>
                  </a:lnTo>
                  <a:lnTo>
                    <a:pt x="702" y="498"/>
                  </a:lnTo>
                  <a:lnTo>
                    <a:pt x="704" y="502"/>
                  </a:lnTo>
                  <a:lnTo>
                    <a:pt x="700" y="498"/>
                  </a:lnTo>
                  <a:lnTo>
                    <a:pt x="696" y="498"/>
                  </a:lnTo>
                  <a:lnTo>
                    <a:pt x="702" y="502"/>
                  </a:lnTo>
                  <a:lnTo>
                    <a:pt x="702" y="508"/>
                  </a:lnTo>
                  <a:lnTo>
                    <a:pt x="706" y="520"/>
                  </a:lnTo>
                  <a:lnTo>
                    <a:pt x="706" y="522"/>
                  </a:lnTo>
                  <a:lnTo>
                    <a:pt x="710" y="528"/>
                  </a:lnTo>
                  <a:lnTo>
                    <a:pt x="710" y="536"/>
                  </a:lnTo>
                  <a:lnTo>
                    <a:pt x="706" y="536"/>
                  </a:lnTo>
                  <a:lnTo>
                    <a:pt x="700" y="526"/>
                  </a:lnTo>
                  <a:lnTo>
                    <a:pt x="702" y="532"/>
                  </a:lnTo>
                  <a:lnTo>
                    <a:pt x="698" y="530"/>
                  </a:lnTo>
                  <a:lnTo>
                    <a:pt x="692" y="532"/>
                  </a:lnTo>
                  <a:lnTo>
                    <a:pt x="692" y="528"/>
                  </a:lnTo>
                  <a:lnTo>
                    <a:pt x="690" y="528"/>
                  </a:lnTo>
                  <a:lnTo>
                    <a:pt x="692" y="528"/>
                  </a:lnTo>
                  <a:lnTo>
                    <a:pt x="690" y="524"/>
                  </a:lnTo>
                  <a:lnTo>
                    <a:pt x="692" y="522"/>
                  </a:lnTo>
                  <a:lnTo>
                    <a:pt x="684" y="514"/>
                  </a:lnTo>
                  <a:lnTo>
                    <a:pt x="692" y="510"/>
                  </a:lnTo>
                  <a:lnTo>
                    <a:pt x="688" y="510"/>
                  </a:lnTo>
                  <a:lnTo>
                    <a:pt x="686" y="514"/>
                  </a:lnTo>
                  <a:lnTo>
                    <a:pt x="686" y="510"/>
                  </a:lnTo>
                  <a:lnTo>
                    <a:pt x="682" y="506"/>
                  </a:lnTo>
                  <a:lnTo>
                    <a:pt x="682" y="510"/>
                  </a:lnTo>
                  <a:lnTo>
                    <a:pt x="680" y="510"/>
                  </a:lnTo>
                  <a:lnTo>
                    <a:pt x="684" y="510"/>
                  </a:lnTo>
                  <a:lnTo>
                    <a:pt x="684" y="514"/>
                  </a:lnTo>
                  <a:lnTo>
                    <a:pt x="680" y="518"/>
                  </a:lnTo>
                  <a:lnTo>
                    <a:pt x="678" y="516"/>
                  </a:lnTo>
                  <a:lnTo>
                    <a:pt x="680" y="514"/>
                  </a:lnTo>
                  <a:lnTo>
                    <a:pt x="676" y="514"/>
                  </a:lnTo>
                  <a:lnTo>
                    <a:pt x="676" y="510"/>
                  </a:lnTo>
                  <a:lnTo>
                    <a:pt x="672" y="510"/>
                  </a:lnTo>
                  <a:lnTo>
                    <a:pt x="668" y="508"/>
                  </a:lnTo>
                  <a:lnTo>
                    <a:pt x="672" y="512"/>
                  </a:lnTo>
                  <a:lnTo>
                    <a:pt x="670" y="512"/>
                  </a:lnTo>
                  <a:lnTo>
                    <a:pt x="660" y="506"/>
                  </a:lnTo>
                  <a:lnTo>
                    <a:pt x="666" y="510"/>
                  </a:lnTo>
                  <a:lnTo>
                    <a:pt x="662" y="512"/>
                  </a:lnTo>
                  <a:lnTo>
                    <a:pt x="660" y="516"/>
                  </a:lnTo>
                  <a:lnTo>
                    <a:pt x="664" y="514"/>
                  </a:lnTo>
                  <a:lnTo>
                    <a:pt x="674" y="514"/>
                  </a:lnTo>
                  <a:lnTo>
                    <a:pt x="676" y="518"/>
                  </a:lnTo>
                  <a:lnTo>
                    <a:pt x="672" y="516"/>
                  </a:lnTo>
                  <a:lnTo>
                    <a:pt x="676" y="520"/>
                  </a:lnTo>
                  <a:lnTo>
                    <a:pt x="678" y="520"/>
                  </a:lnTo>
                  <a:lnTo>
                    <a:pt x="676" y="518"/>
                  </a:lnTo>
                  <a:lnTo>
                    <a:pt x="680" y="520"/>
                  </a:lnTo>
                  <a:lnTo>
                    <a:pt x="674" y="524"/>
                  </a:lnTo>
                  <a:lnTo>
                    <a:pt x="680" y="524"/>
                  </a:lnTo>
                  <a:lnTo>
                    <a:pt x="680" y="522"/>
                  </a:lnTo>
                  <a:lnTo>
                    <a:pt x="684" y="526"/>
                  </a:lnTo>
                  <a:lnTo>
                    <a:pt x="682" y="526"/>
                  </a:lnTo>
                  <a:lnTo>
                    <a:pt x="686" y="526"/>
                  </a:lnTo>
                  <a:lnTo>
                    <a:pt x="688" y="532"/>
                  </a:lnTo>
                  <a:lnTo>
                    <a:pt x="688" y="534"/>
                  </a:lnTo>
                  <a:lnTo>
                    <a:pt x="680" y="536"/>
                  </a:lnTo>
                  <a:lnTo>
                    <a:pt x="680" y="532"/>
                  </a:lnTo>
                  <a:lnTo>
                    <a:pt x="676" y="530"/>
                  </a:lnTo>
                  <a:lnTo>
                    <a:pt x="676" y="532"/>
                  </a:lnTo>
                  <a:lnTo>
                    <a:pt x="676" y="534"/>
                  </a:lnTo>
                  <a:lnTo>
                    <a:pt x="678" y="536"/>
                  </a:lnTo>
                  <a:lnTo>
                    <a:pt x="680" y="532"/>
                  </a:lnTo>
                  <a:lnTo>
                    <a:pt x="680" y="536"/>
                  </a:lnTo>
                  <a:lnTo>
                    <a:pt x="674" y="534"/>
                  </a:lnTo>
                  <a:lnTo>
                    <a:pt x="674" y="536"/>
                  </a:lnTo>
                  <a:lnTo>
                    <a:pt x="676" y="538"/>
                  </a:lnTo>
                  <a:lnTo>
                    <a:pt x="674" y="540"/>
                  </a:lnTo>
                  <a:lnTo>
                    <a:pt x="672" y="538"/>
                  </a:lnTo>
                  <a:lnTo>
                    <a:pt x="672" y="536"/>
                  </a:lnTo>
                  <a:lnTo>
                    <a:pt x="668" y="536"/>
                  </a:lnTo>
                  <a:lnTo>
                    <a:pt x="666" y="534"/>
                  </a:lnTo>
                  <a:lnTo>
                    <a:pt x="666" y="536"/>
                  </a:lnTo>
                  <a:lnTo>
                    <a:pt x="666" y="534"/>
                  </a:lnTo>
                  <a:lnTo>
                    <a:pt x="662" y="534"/>
                  </a:lnTo>
                  <a:lnTo>
                    <a:pt x="650" y="526"/>
                  </a:lnTo>
                  <a:lnTo>
                    <a:pt x="654" y="524"/>
                  </a:lnTo>
                  <a:lnTo>
                    <a:pt x="648" y="526"/>
                  </a:lnTo>
                  <a:lnTo>
                    <a:pt x="642" y="518"/>
                  </a:lnTo>
                  <a:lnTo>
                    <a:pt x="640" y="514"/>
                  </a:lnTo>
                  <a:lnTo>
                    <a:pt x="632" y="508"/>
                  </a:lnTo>
                  <a:lnTo>
                    <a:pt x="624" y="506"/>
                  </a:lnTo>
                  <a:lnTo>
                    <a:pt x="628" y="506"/>
                  </a:lnTo>
                  <a:lnTo>
                    <a:pt x="628" y="502"/>
                  </a:lnTo>
                  <a:lnTo>
                    <a:pt x="624" y="504"/>
                  </a:lnTo>
                  <a:lnTo>
                    <a:pt x="610" y="500"/>
                  </a:lnTo>
                  <a:lnTo>
                    <a:pt x="612" y="500"/>
                  </a:lnTo>
                  <a:lnTo>
                    <a:pt x="610" y="496"/>
                  </a:lnTo>
                  <a:lnTo>
                    <a:pt x="606" y="498"/>
                  </a:lnTo>
                  <a:lnTo>
                    <a:pt x="594" y="492"/>
                  </a:lnTo>
                  <a:lnTo>
                    <a:pt x="602" y="488"/>
                  </a:lnTo>
                  <a:lnTo>
                    <a:pt x="602" y="484"/>
                  </a:lnTo>
                  <a:lnTo>
                    <a:pt x="600" y="476"/>
                  </a:lnTo>
                  <a:lnTo>
                    <a:pt x="602" y="472"/>
                  </a:lnTo>
                  <a:lnTo>
                    <a:pt x="606" y="476"/>
                  </a:lnTo>
                  <a:lnTo>
                    <a:pt x="606" y="484"/>
                  </a:lnTo>
                  <a:lnTo>
                    <a:pt x="608" y="486"/>
                  </a:lnTo>
                  <a:lnTo>
                    <a:pt x="606" y="488"/>
                  </a:lnTo>
                  <a:lnTo>
                    <a:pt x="606" y="490"/>
                  </a:lnTo>
                  <a:lnTo>
                    <a:pt x="608" y="488"/>
                  </a:lnTo>
                  <a:lnTo>
                    <a:pt x="608" y="478"/>
                  </a:lnTo>
                  <a:lnTo>
                    <a:pt x="616" y="478"/>
                  </a:lnTo>
                  <a:lnTo>
                    <a:pt x="608" y="476"/>
                  </a:lnTo>
                  <a:lnTo>
                    <a:pt x="602" y="470"/>
                  </a:lnTo>
                  <a:lnTo>
                    <a:pt x="600" y="474"/>
                  </a:lnTo>
                  <a:lnTo>
                    <a:pt x="594" y="480"/>
                  </a:lnTo>
                  <a:lnTo>
                    <a:pt x="580" y="484"/>
                  </a:lnTo>
                  <a:lnTo>
                    <a:pt x="566" y="482"/>
                  </a:lnTo>
                  <a:lnTo>
                    <a:pt x="556" y="478"/>
                  </a:lnTo>
                  <a:lnTo>
                    <a:pt x="562" y="474"/>
                  </a:lnTo>
                  <a:lnTo>
                    <a:pt x="560" y="470"/>
                  </a:lnTo>
                  <a:lnTo>
                    <a:pt x="558" y="466"/>
                  </a:lnTo>
                  <a:lnTo>
                    <a:pt x="556" y="468"/>
                  </a:lnTo>
                  <a:lnTo>
                    <a:pt x="558" y="472"/>
                  </a:lnTo>
                  <a:lnTo>
                    <a:pt x="550" y="474"/>
                  </a:lnTo>
                  <a:lnTo>
                    <a:pt x="526" y="468"/>
                  </a:lnTo>
                  <a:lnTo>
                    <a:pt x="500" y="474"/>
                  </a:lnTo>
                  <a:lnTo>
                    <a:pt x="492" y="472"/>
                  </a:lnTo>
                  <a:lnTo>
                    <a:pt x="496" y="472"/>
                  </a:lnTo>
                  <a:lnTo>
                    <a:pt x="490" y="468"/>
                  </a:lnTo>
                  <a:lnTo>
                    <a:pt x="492" y="466"/>
                  </a:lnTo>
                  <a:lnTo>
                    <a:pt x="484" y="466"/>
                  </a:lnTo>
                  <a:lnTo>
                    <a:pt x="482" y="462"/>
                  </a:lnTo>
                  <a:lnTo>
                    <a:pt x="474" y="460"/>
                  </a:lnTo>
                  <a:lnTo>
                    <a:pt x="478" y="456"/>
                  </a:lnTo>
                  <a:lnTo>
                    <a:pt x="478" y="454"/>
                  </a:lnTo>
                  <a:lnTo>
                    <a:pt x="476" y="454"/>
                  </a:lnTo>
                  <a:lnTo>
                    <a:pt x="480" y="446"/>
                  </a:lnTo>
                  <a:lnTo>
                    <a:pt x="482" y="444"/>
                  </a:lnTo>
                  <a:lnTo>
                    <a:pt x="480" y="446"/>
                  </a:lnTo>
                  <a:lnTo>
                    <a:pt x="478" y="448"/>
                  </a:lnTo>
                  <a:lnTo>
                    <a:pt x="468" y="458"/>
                  </a:lnTo>
                  <a:lnTo>
                    <a:pt x="466" y="458"/>
                  </a:lnTo>
                  <a:lnTo>
                    <a:pt x="460" y="454"/>
                  </a:lnTo>
                  <a:lnTo>
                    <a:pt x="452" y="454"/>
                  </a:lnTo>
                  <a:lnTo>
                    <a:pt x="460" y="446"/>
                  </a:lnTo>
                  <a:lnTo>
                    <a:pt x="452" y="448"/>
                  </a:lnTo>
                  <a:lnTo>
                    <a:pt x="456" y="446"/>
                  </a:lnTo>
                  <a:lnTo>
                    <a:pt x="454" y="448"/>
                  </a:lnTo>
                  <a:lnTo>
                    <a:pt x="454" y="444"/>
                  </a:lnTo>
                  <a:lnTo>
                    <a:pt x="450" y="448"/>
                  </a:lnTo>
                  <a:lnTo>
                    <a:pt x="452" y="444"/>
                  </a:lnTo>
                  <a:lnTo>
                    <a:pt x="446" y="446"/>
                  </a:lnTo>
                  <a:lnTo>
                    <a:pt x="450" y="442"/>
                  </a:lnTo>
                  <a:lnTo>
                    <a:pt x="450" y="440"/>
                  </a:lnTo>
                  <a:lnTo>
                    <a:pt x="444" y="442"/>
                  </a:lnTo>
                  <a:lnTo>
                    <a:pt x="444" y="440"/>
                  </a:lnTo>
                  <a:lnTo>
                    <a:pt x="440" y="444"/>
                  </a:lnTo>
                  <a:lnTo>
                    <a:pt x="434" y="444"/>
                  </a:lnTo>
                  <a:lnTo>
                    <a:pt x="434" y="442"/>
                  </a:lnTo>
                  <a:lnTo>
                    <a:pt x="448" y="438"/>
                  </a:lnTo>
                  <a:lnTo>
                    <a:pt x="446" y="436"/>
                  </a:lnTo>
                  <a:lnTo>
                    <a:pt x="444" y="440"/>
                  </a:lnTo>
                  <a:lnTo>
                    <a:pt x="436" y="440"/>
                  </a:lnTo>
                  <a:lnTo>
                    <a:pt x="436" y="436"/>
                  </a:lnTo>
                  <a:lnTo>
                    <a:pt x="434" y="434"/>
                  </a:lnTo>
                  <a:lnTo>
                    <a:pt x="438" y="434"/>
                  </a:lnTo>
                  <a:lnTo>
                    <a:pt x="434" y="432"/>
                  </a:lnTo>
                  <a:lnTo>
                    <a:pt x="438" y="432"/>
                  </a:lnTo>
                  <a:lnTo>
                    <a:pt x="436" y="430"/>
                  </a:lnTo>
                  <a:lnTo>
                    <a:pt x="448" y="430"/>
                  </a:lnTo>
                  <a:lnTo>
                    <a:pt x="446" y="426"/>
                  </a:lnTo>
                  <a:lnTo>
                    <a:pt x="438" y="426"/>
                  </a:lnTo>
                  <a:lnTo>
                    <a:pt x="428" y="434"/>
                  </a:lnTo>
                  <a:lnTo>
                    <a:pt x="428" y="432"/>
                  </a:lnTo>
                  <a:lnTo>
                    <a:pt x="426" y="432"/>
                  </a:lnTo>
                  <a:lnTo>
                    <a:pt x="424" y="434"/>
                  </a:lnTo>
                  <a:lnTo>
                    <a:pt x="424" y="432"/>
                  </a:lnTo>
                  <a:lnTo>
                    <a:pt x="422" y="432"/>
                  </a:lnTo>
                  <a:lnTo>
                    <a:pt x="422" y="434"/>
                  </a:lnTo>
                  <a:lnTo>
                    <a:pt x="420" y="436"/>
                  </a:lnTo>
                  <a:lnTo>
                    <a:pt x="418" y="434"/>
                  </a:lnTo>
                  <a:lnTo>
                    <a:pt x="420" y="432"/>
                  </a:lnTo>
                  <a:lnTo>
                    <a:pt x="418" y="432"/>
                  </a:lnTo>
                  <a:lnTo>
                    <a:pt x="420" y="432"/>
                  </a:lnTo>
                  <a:lnTo>
                    <a:pt x="416" y="434"/>
                  </a:lnTo>
                  <a:lnTo>
                    <a:pt x="418" y="428"/>
                  </a:lnTo>
                  <a:lnTo>
                    <a:pt x="416" y="424"/>
                  </a:lnTo>
                  <a:lnTo>
                    <a:pt x="414" y="430"/>
                  </a:lnTo>
                  <a:lnTo>
                    <a:pt x="414" y="432"/>
                  </a:lnTo>
                  <a:lnTo>
                    <a:pt x="414" y="436"/>
                  </a:lnTo>
                  <a:lnTo>
                    <a:pt x="410" y="434"/>
                  </a:lnTo>
                  <a:lnTo>
                    <a:pt x="412" y="432"/>
                  </a:lnTo>
                  <a:lnTo>
                    <a:pt x="408" y="436"/>
                  </a:lnTo>
                  <a:lnTo>
                    <a:pt x="410" y="438"/>
                  </a:lnTo>
                  <a:lnTo>
                    <a:pt x="408" y="438"/>
                  </a:lnTo>
                  <a:lnTo>
                    <a:pt x="404" y="432"/>
                  </a:lnTo>
                  <a:lnTo>
                    <a:pt x="412" y="422"/>
                  </a:lnTo>
                  <a:lnTo>
                    <a:pt x="412" y="420"/>
                  </a:lnTo>
                  <a:lnTo>
                    <a:pt x="404" y="430"/>
                  </a:lnTo>
                  <a:lnTo>
                    <a:pt x="402" y="426"/>
                  </a:lnTo>
                  <a:lnTo>
                    <a:pt x="396" y="428"/>
                  </a:lnTo>
                  <a:lnTo>
                    <a:pt x="396" y="432"/>
                  </a:lnTo>
                  <a:lnTo>
                    <a:pt x="402" y="428"/>
                  </a:lnTo>
                  <a:lnTo>
                    <a:pt x="400" y="432"/>
                  </a:lnTo>
                  <a:lnTo>
                    <a:pt x="398" y="432"/>
                  </a:lnTo>
                  <a:lnTo>
                    <a:pt x="398" y="434"/>
                  </a:lnTo>
                  <a:lnTo>
                    <a:pt x="398" y="436"/>
                  </a:lnTo>
                  <a:lnTo>
                    <a:pt x="396" y="436"/>
                  </a:lnTo>
                  <a:lnTo>
                    <a:pt x="396" y="438"/>
                  </a:lnTo>
                  <a:lnTo>
                    <a:pt x="388" y="438"/>
                  </a:lnTo>
                  <a:lnTo>
                    <a:pt x="396" y="438"/>
                  </a:lnTo>
                  <a:lnTo>
                    <a:pt x="390" y="440"/>
                  </a:lnTo>
                  <a:lnTo>
                    <a:pt x="388" y="442"/>
                  </a:lnTo>
                  <a:lnTo>
                    <a:pt x="390" y="442"/>
                  </a:lnTo>
                  <a:lnTo>
                    <a:pt x="396" y="440"/>
                  </a:lnTo>
                  <a:lnTo>
                    <a:pt x="396" y="444"/>
                  </a:lnTo>
                  <a:lnTo>
                    <a:pt x="400" y="440"/>
                  </a:lnTo>
                  <a:lnTo>
                    <a:pt x="400" y="446"/>
                  </a:lnTo>
                  <a:lnTo>
                    <a:pt x="396" y="448"/>
                  </a:lnTo>
                  <a:lnTo>
                    <a:pt x="394" y="446"/>
                  </a:lnTo>
                  <a:lnTo>
                    <a:pt x="390" y="450"/>
                  </a:lnTo>
                  <a:lnTo>
                    <a:pt x="388" y="450"/>
                  </a:lnTo>
                  <a:lnTo>
                    <a:pt x="396" y="448"/>
                  </a:lnTo>
                  <a:lnTo>
                    <a:pt x="398" y="452"/>
                  </a:lnTo>
                  <a:lnTo>
                    <a:pt x="398" y="448"/>
                  </a:lnTo>
                  <a:lnTo>
                    <a:pt x="400" y="448"/>
                  </a:lnTo>
                  <a:lnTo>
                    <a:pt x="400" y="450"/>
                  </a:lnTo>
                  <a:lnTo>
                    <a:pt x="402" y="446"/>
                  </a:lnTo>
                  <a:lnTo>
                    <a:pt x="406" y="452"/>
                  </a:lnTo>
                  <a:lnTo>
                    <a:pt x="402" y="456"/>
                  </a:lnTo>
                  <a:lnTo>
                    <a:pt x="400" y="454"/>
                  </a:lnTo>
                  <a:lnTo>
                    <a:pt x="400" y="456"/>
                  </a:lnTo>
                  <a:lnTo>
                    <a:pt x="398" y="456"/>
                  </a:lnTo>
                  <a:lnTo>
                    <a:pt x="398" y="458"/>
                  </a:lnTo>
                  <a:lnTo>
                    <a:pt x="396" y="460"/>
                  </a:lnTo>
                  <a:lnTo>
                    <a:pt x="396" y="458"/>
                  </a:lnTo>
                  <a:lnTo>
                    <a:pt x="396" y="460"/>
                  </a:lnTo>
                  <a:lnTo>
                    <a:pt x="394" y="464"/>
                  </a:lnTo>
                  <a:lnTo>
                    <a:pt x="398" y="460"/>
                  </a:lnTo>
                  <a:lnTo>
                    <a:pt x="400" y="462"/>
                  </a:lnTo>
                  <a:lnTo>
                    <a:pt x="398" y="464"/>
                  </a:lnTo>
                  <a:lnTo>
                    <a:pt x="400" y="462"/>
                  </a:lnTo>
                  <a:lnTo>
                    <a:pt x="398" y="466"/>
                  </a:lnTo>
                  <a:lnTo>
                    <a:pt x="396" y="462"/>
                  </a:lnTo>
                  <a:lnTo>
                    <a:pt x="394" y="468"/>
                  </a:lnTo>
                  <a:lnTo>
                    <a:pt x="394" y="472"/>
                  </a:lnTo>
                  <a:lnTo>
                    <a:pt x="390" y="468"/>
                  </a:lnTo>
                  <a:lnTo>
                    <a:pt x="390" y="472"/>
                  </a:lnTo>
                  <a:lnTo>
                    <a:pt x="388" y="474"/>
                  </a:lnTo>
                  <a:lnTo>
                    <a:pt x="378" y="472"/>
                  </a:lnTo>
                  <a:lnTo>
                    <a:pt x="378" y="468"/>
                  </a:lnTo>
                  <a:lnTo>
                    <a:pt x="380" y="466"/>
                  </a:lnTo>
                  <a:lnTo>
                    <a:pt x="378" y="466"/>
                  </a:lnTo>
                  <a:lnTo>
                    <a:pt x="372" y="474"/>
                  </a:lnTo>
                  <a:lnTo>
                    <a:pt x="372" y="468"/>
                  </a:lnTo>
                  <a:lnTo>
                    <a:pt x="370" y="464"/>
                  </a:lnTo>
                  <a:lnTo>
                    <a:pt x="370" y="468"/>
                  </a:lnTo>
                  <a:lnTo>
                    <a:pt x="366" y="474"/>
                  </a:lnTo>
                  <a:lnTo>
                    <a:pt x="366" y="480"/>
                  </a:lnTo>
                  <a:lnTo>
                    <a:pt x="364" y="478"/>
                  </a:lnTo>
                  <a:lnTo>
                    <a:pt x="364" y="472"/>
                  </a:lnTo>
                  <a:lnTo>
                    <a:pt x="362" y="468"/>
                  </a:lnTo>
                  <a:lnTo>
                    <a:pt x="362" y="474"/>
                  </a:lnTo>
                  <a:lnTo>
                    <a:pt x="358" y="474"/>
                  </a:lnTo>
                  <a:lnTo>
                    <a:pt x="360" y="476"/>
                  </a:lnTo>
                  <a:lnTo>
                    <a:pt x="362" y="482"/>
                  </a:lnTo>
                  <a:lnTo>
                    <a:pt x="356" y="474"/>
                  </a:lnTo>
                  <a:lnTo>
                    <a:pt x="358" y="480"/>
                  </a:lnTo>
                  <a:lnTo>
                    <a:pt x="358" y="482"/>
                  </a:lnTo>
                  <a:lnTo>
                    <a:pt x="356" y="484"/>
                  </a:lnTo>
                  <a:lnTo>
                    <a:pt x="352" y="480"/>
                  </a:lnTo>
                  <a:lnTo>
                    <a:pt x="354" y="484"/>
                  </a:lnTo>
                  <a:lnTo>
                    <a:pt x="350" y="484"/>
                  </a:lnTo>
                  <a:lnTo>
                    <a:pt x="350" y="486"/>
                  </a:lnTo>
                  <a:lnTo>
                    <a:pt x="346" y="488"/>
                  </a:lnTo>
                  <a:lnTo>
                    <a:pt x="350" y="478"/>
                  </a:lnTo>
                  <a:lnTo>
                    <a:pt x="344" y="488"/>
                  </a:lnTo>
                  <a:lnTo>
                    <a:pt x="342" y="486"/>
                  </a:lnTo>
                  <a:lnTo>
                    <a:pt x="344" y="484"/>
                  </a:lnTo>
                  <a:lnTo>
                    <a:pt x="340" y="484"/>
                  </a:lnTo>
                  <a:lnTo>
                    <a:pt x="342" y="488"/>
                  </a:lnTo>
                  <a:lnTo>
                    <a:pt x="340" y="488"/>
                  </a:lnTo>
                  <a:lnTo>
                    <a:pt x="342" y="488"/>
                  </a:lnTo>
                  <a:lnTo>
                    <a:pt x="332" y="492"/>
                  </a:lnTo>
                  <a:lnTo>
                    <a:pt x="332" y="496"/>
                  </a:lnTo>
                  <a:lnTo>
                    <a:pt x="332" y="498"/>
                  </a:lnTo>
                  <a:lnTo>
                    <a:pt x="330" y="492"/>
                  </a:lnTo>
                  <a:lnTo>
                    <a:pt x="324" y="492"/>
                  </a:lnTo>
                  <a:lnTo>
                    <a:pt x="328" y="496"/>
                  </a:lnTo>
                  <a:lnTo>
                    <a:pt x="320" y="494"/>
                  </a:lnTo>
                  <a:lnTo>
                    <a:pt x="314" y="498"/>
                  </a:lnTo>
                  <a:lnTo>
                    <a:pt x="314" y="496"/>
                  </a:lnTo>
                  <a:lnTo>
                    <a:pt x="306" y="492"/>
                  </a:lnTo>
                  <a:lnTo>
                    <a:pt x="310" y="490"/>
                  </a:lnTo>
                  <a:lnTo>
                    <a:pt x="312" y="490"/>
                  </a:lnTo>
                  <a:lnTo>
                    <a:pt x="310" y="488"/>
                  </a:lnTo>
                  <a:lnTo>
                    <a:pt x="316" y="484"/>
                  </a:lnTo>
                  <a:lnTo>
                    <a:pt x="322" y="488"/>
                  </a:lnTo>
                  <a:lnTo>
                    <a:pt x="320" y="484"/>
                  </a:lnTo>
                  <a:lnTo>
                    <a:pt x="328" y="482"/>
                  </a:lnTo>
                  <a:lnTo>
                    <a:pt x="328" y="480"/>
                  </a:lnTo>
                  <a:lnTo>
                    <a:pt x="332" y="474"/>
                  </a:lnTo>
                  <a:lnTo>
                    <a:pt x="322" y="478"/>
                  </a:lnTo>
                  <a:lnTo>
                    <a:pt x="320" y="480"/>
                  </a:lnTo>
                  <a:lnTo>
                    <a:pt x="322" y="482"/>
                  </a:lnTo>
                  <a:lnTo>
                    <a:pt x="312" y="474"/>
                  </a:lnTo>
                  <a:lnTo>
                    <a:pt x="318" y="464"/>
                  </a:lnTo>
                  <a:lnTo>
                    <a:pt x="324" y="458"/>
                  </a:lnTo>
                  <a:lnTo>
                    <a:pt x="326" y="450"/>
                  </a:lnTo>
                  <a:lnTo>
                    <a:pt x="328" y="450"/>
                  </a:lnTo>
                  <a:lnTo>
                    <a:pt x="330" y="444"/>
                  </a:lnTo>
                  <a:lnTo>
                    <a:pt x="328" y="436"/>
                  </a:lnTo>
                  <a:lnTo>
                    <a:pt x="334" y="434"/>
                  </a:lnTo>
                  <a:lnTo>
                    <a:pt x="350" y="426"/>
                  </a:lnTo>
                  <a:lnTo>
                    <a:pt x="358" y="432"/>
                  </a:lnTo>
                  <a:lnTo>
                    <a:pt x="364" y="430"/>
                  </a:lnTo>
                  <a:lnTo>
                    <a:pt x="382" y="436"/>
                  </a:lnTo>
                  <a:lnTo>
                    <a:pt x="378" y="432"/>
                  </a:lnTo>
                  <a:lnTo>
                    <a:pt x="374" y="432"/>
                  </a:lnTo>
                  <a:lnTo>
                    <a:pt x="358" y="422"/>
                  </a:lnTo>
                  <a:lnTo>
                    <a:pt x="370" y="412"/>
                  </a:lnTo>
                  <a:lnTo>
                    <a:pt x="378" y="410"/>
                  </a:lnTo>
                  <a:lnTo>
                    <a:pt x="370" y="410"/>
                  </a:lnTo>
                  <a:lnTo>
                    <a:pt x="364" y="414"/>
                  </a:lnTo>
                  <a:lnTo>
                    <a:pt x="360" y="418"/>
                  </a:lnTo>
                  <a:lnTo>
                    <a:pt x="350" y="416"/>
                  </a:lnTo>
                  <a:lnTo>
                    <a:pt x="348" y="414"/>
                  </a:lnTo>
                  <a:lnTo>
                    <a:pt x="346" y="414"/>
                  </a:lnTo>
                  <a:lnTo>
                    <a:pt x="338" y="418"/>
                  </a:lnTo>
                  <a:lnTo>
                    <a:pt x="332" y="424"/>
                  </a:lnTo>
                  <a:lnTo>
                    <a:pt x="320" y="428"/>
                  </a:lnTo>
                  <a:lnTo>
                    <a:pt x="318" y="432"/>
                  </a:lnTo>
                  <a:lnTo>
                    <a:pt x="318" y="436"/>
                  </a:lnTo>
                  <a:lnTo>
                    <a:pt x="316" y="434"/>
                  </a:lnTo>
                  <a:lnTo>
                    <a:pt x="312" y="438"/>
                  </a:lnTo>
                  <a:lnTo>
                    <a:pt x="306" y="444"/>
                  </a:lnTo>
                  <a:lnTo>
                    <a:pt x="306" y="446"/>
                  </a:lnTo>
                  <a:lnTo>
                    <a:pt x="306" y="448"/>
                  </a:lnTo>
                  <a:lnTo>
                    <a:pt x="302" y="450"/>
                  </a:lnTo>
                  <a:lnTo>
                    <a:pt x="296" y="454"/>
                  </a:lnTo>
                  <a:lnTo>
                    <a:pt x="290" y="452"/>
                  </a:lnTo>
                  <a:lnTo>
                    <a:pt x="290" y="448"/>
                  </a:lnTo>
                  <a:lnTo>
                    <a:pt x="286" y="448"/>
                  </a:lnTo>
                  <a:lnTo>
                    <a:pt x="290" y="450"/>
                  </a:lnTo>
                  <a:lnTo>
                    <a:pt x="290" y="452"/>
                  </a:lnTo>
                  <a:lnTo>
                    <a:pt x="296" y="458"/>
                  </a:lnTo>
                  <a:lnTo>
                    <a:pt x="292" y="466"/>
                  </a:lnTo>
                  <a:lnTo>
                    <a:pt x="280" y="466"/>
                  </a:lnTo>
                  <a:lnTo>
                    <a:pt x="280" y="468"/>
                  </a:lnTo>
                  <a:lnTo>
                    <a:pt x="286" y="468"/>
                  </a:lnTo>
                  <a:lnTo>
                    <a:pt x="284" y="474"/>
                  </a:lnTo>
                  <a:lnTo>
                    <a:pt x="280" y="474"/>
                  </a:lnTo>
                  <a:lnTo>
                    <a:pt x="274" y="474"/>
                  </a:lnTo>
                  <a:lnTo>
                    <a:pt x="280" y="472"/>
                  </a:lnTo>
                  <a:lnTo>
                    <a:pt x="276" y="468"/>
                  </a:lnTo>
                  <a:lnTo>
                    <a:pt x="274" y="474"/>
                  </a:lnTo>
                  <a:lnTo>
                    <a:pt x="272" y="474"/>
                  </a:lnTo>
                  <a:lnTo>
                    <a:pt x="270" y="472"/>
                  </a:lnTo>
                  <a:lnTo>
                    <a:pt x="268" y="474"/>
                  </a:lnTo>
                  <a:lnTo>
                    <a:pt x="272" y="476"/>
                  </a:lnTo>
                  <a:lnTo>
                    <a:pt x="270" y="476"/>
                  </a:lnTo>
                  <a:lnTo>
                    <a:pt x="264" y="478"/>
                  </a:lnTo>
                  <a:lnTo>
                    <a:pt x="268" y="478"/>
                  </a:lnTo>
                  <a:lnTo>
                    <a:pt x="268" y="482"/>
                  </a:lnTo>
                  <a:lnTo>
                    <a:pt x="256" y="484"/>
                  </a:lnTo>
                  <a:lnTo>
                    <a:pt x="262" y="484"/>
                  </a:lnTo>
                  <a:lnTo>
                    <a:pt x="258" y="486"/>
                  </a:lnTo>
                  <a:lnTo>
                    <a:pt x="256" y="492"/>
                  </a:lnTo>
                  <a:lnTo>
                    <a:pt x="254" y="492"/>
                  </a:lnTo>
                  <a:lnTo>
                    <a:pt x="254" y="494"/>
                  </a:lnTo>
                  <a:lnTo>
                    <a:pt x="254" y="498"/>
                  </a:lnTo>
                  <a:lnTo>
                    <a:pt x="258" y="496"/>
                  </a:lnTo>
                  <a:lnTo>
                    <a:pt x="266" y="496"/>
                  </a:lnTo>
                  <a:lnTo>
                    <a:pt x="272" y="500"/>
                  </a:lnTo>
                  <a:lnTo>
                    <a:pt x="276" y="506"/>
                  </a:lnTo>
                  <a:lnTo>
                    <a:pt x="274" y="506"/>
                  </a:lnTo>
                  <a:lnTo>
                    <a:pt x="276" y="506"/>
                  </a:lnTo>
                  <a:lnTo>
                    <a:pt x="272" y="506"/>
                  </a:lnTo>
                  <a:lnTo>
                    <a:pt x="270" y="510"/>
                  </a:lnTo>
                  <a:lnTo>
                    <a:pt x="268" y="516"/>
                  </a:lnTo>
                  <a:lnTo>
                    <a:pt x="260" y="514"/>
                  </a:lnTo>
                  <a:lnTo>
                    <a:pt x="258" y="518"/>
                  </a:lnTo>
                  <a:lnTo>
                    <a:pt x="254" y="518"/>
                  </a:lnTo>
                  <a:lnTo>
                    <a:pt x="256" y="524"/>
                  </a:lnTo>
                  <a:lnTo>
                    <a:pt x="246" y="526"/>
                  </a:lnTo>
                  <a:lnTo>
                    <a:pt x="254" y="526"/>
                  </a:lnTo>
                  <a:lnTo>
                    <a:pt x="250" y="528"/>
                  </a:lnTo>
                  <a:lnTo>
                    <a:pt x="252" y="530"/>
                  </a:lnTo>
                  <a:lnTo>
                    <a:pt x="250" y="530"/>
                  </a:lnTo>
                  <a:lnTo>
                    <a:pt x="248" y="530"/>
                  </a:lnTo>
                  <a:lnTo>
                    <a:pt x="250" y="532"/>
                  </a:lnTo>
                  <a:lnTo>
                    <a:pt x="246" y="532"/>
                  </a:lnTo>
                  <a:lnTo>
                    <a:pt x="246" y="536"/>
                  </a:lnTo>
                  <a:lnTo>
                    <a:pt x="242" y="528"/>
                  </a:lnTo>
                  <a:lnTo>
                    <a:pt x="242" y="534"/>
                  </a:lnTo>
                  <a:lnTo>
                    <a:pt x="240" y="532"/>
                  </a:lnTo>
                  <a:lnTo>
                    <a:pt x="242" y="536"/>
                  </a:lnTo>
                  <a:lnTo>
                    <a:pt x="240" y="534"/>
                  </a:lnTo>
                  <a:lnTo>
                    <a:pt x="236" y="536"/>
                  </a:lnTo>
                  <a:lnTo>
                    <a:pt x="228" y="536"/>
                  </a:lnTo>
                  <a:lnTo>
                    <a:pt x="228" y="542"/>
                  </a:lnTo>
                  <a:lnTo>
                    <a:pt x="222" y="542"/>
                  </a:lnTo>
                  <a:lnTo>
                    <a:pt x="220" y="544"/>
                  </a:lnTo>
                  <a:lnTo>
                    <a:pt x="214" y="544"/>
                  </a:lnTo>
                  <a:lnTo>
                    <a:pt x="216" y="548"/>
                  </a:lnTo>
                  <a:lnTo>
                    <a:pt x="210" y="548"/>
                  </a:lnTo>
                  <a:lnTo>
                    <a:pt x="208" y="552"/>
                  </a:lnTo>
                  <a:lnTo>
                    <a:pt x="202" y="550"/>
                  </a:lnTo>
                  <a:lnTo>
                    <a:pt x="202" y="552"/>
                  </a:lnTo>
                  <a:lnTo>
                    <a:pt x="200" y="552"/>
                  </a:lnTo>
                  <a:lnTo>
                    <a:pt x="202" y="554"/>
                  </a:lnTo>
                  <a:lnTo>
                    <a:pt x="198" y="552"/>
                  </a:lnTo>
                  <a:lnTo>
                    <a:pt x="190" y="558"/>
                  </a:lnTo>
                  <a:lnTo>
                    <a:pt x="188" y="560"/>
                  </a:lnTo>
                  <a:lnTo>
                    <a:pt x="194" y="562"/>
                  </a:lnTo>
                  <a:lnTo>
                    <a:pt x="190" y="562"/>
                  </a:lnTo>
                  <a:lnTo>
                    <a:pt x="190" y="564"/>
                  </a:lnTo>
                  <a:lnTo>
                    <a:pt x="192" y="564"/>
                  </a:lnTo>
                  <a:lnTo>
                    <a:pt x="192" y="566"/>
                  </a:lnTo>
                  <a:lnTo>
                    <a:pt x="190" y="566"/>
                  </a:lnTo>
                  <a:lnTo>
                    <a:pt x="190" y="570"/>
                  </a:lnTo>
                  <a:lnTo>
                    <a:pt x="184" y="570"/>
                  </a:lnTo>
                  <a:lnTo>
                    <a:pt x="186" y="570"/>
                  </a:lnTo>
                  <a:lnTo>
                    <a:pt x="180" y="568"/>
                  </a:lnTo>
                  <a:lnTo>
                    <a:pt x="178" y="574"/>
                  </a:lnTo>
                  <a:lnTo>
                    <a:pt x="176" y="570"/>
                  </a:lnTo>
                  <a:lnTo>
                    <a:pt x="176" y="572"/>
                  </a:lnTo>
                  <a:lnTo>
                    <a:pt x="172" y="576"/>
                  </a:lnTo>
                  <a:lnTo>
                    <a:pt x="170" y="574"/>
                  </a:lnTo>
                  <a:lnTo>
                    <a:pt x="170" y="576"/>
                  </a:lnTo>
                  <a:lnTo>
                    <a:pt x="168" y="578"/>
                  </a:lnTo>
                  <a:lnTo>
                    <a:pt x="164" y="572"/>
                  </a:lnTo>
                  <a:lnTo>
                    <a:pt x="164" y="576"/>
                  </a:lnTo>
                  <a:lnTo>
                    <a:pt x="160" y="578"/>
                  </a:lnTo>
                  <a:lnTo>
                    <a:pt x="162" y="580"/>
                  </a:lnTo>
                  <a:lnTo>
                    <a:pt x="162" y="582"/>
                  </a:lnTo>
                  <a:lnTo>
                    <a:pt x="156" y="582"/>
                  </a:lnTo>
                  <a:lnTo>
                    <a:pt x="154" y="578"/>
                  </a:lnTo>
                  <a:lnTo>
                    <a:pt x="146" y="582"/>
                  </a:lnTo>
                  <a:lnTo>
                    <a:pt x="144" y="584"/>
                  </a:lnTo>
                  <a:lnTo>
                    <a:pt x="152" y="584"/>
                  </a:lnTo>
                  <a:lnTo>
                    <a:pt x="150" y="588"/>
                  </a:lnTo>
                  <a:lnTo>
                    <a:pt x="144" y="584"/>
                  </a:lnTo>
                  <a:lnTo>
                    <a:pt x="144" y="588"/>
                  </a:lnTo>
                  <a:lnTo>
                    <a:pt x="138" y="586"/>
                  </a:lnTo>
                  <a:lnTo>
                    <a:pt x="130" y="592"/>
                  </a:lnTo>
                  <a:lnTo>
                    <a:pt x="134" y="594"/>
                  </a:lnTo>
                  <a:lnTo>
                    <a:pt x="132" y="592"/>
                  </a:lnTo>
                  <a:lnTo>
                    <a:pt x="136" y="590"/>
                  </a:lnTo>
                  <a:lnTo>
                    <a:pt x="140" y="594"/>
                  </a:lnTo>
                  <a:lnTo>
                    <a:pt x="136" y="596"/>
                  </a:lnTo>
                  <a:lnTo>
                    <a:pt x="138" y="596"/>
                  </a:lnTo>
                  <a:lnTo>
                    <a:pt x="144" y="596"/>
                  </a:lnTo>
                  <a:lnTo>
                    <a:pt x="138" y="598"/>
                  </a:lnTo>
                  <a:lnTo>
                    <a:pt x="136" y="596"/>
                  </a:lnTo>
                  <a:lnTo>
                    <a:pt x="136" y="602"/>
                  </a:lnTo>
                  <a:lnTo>
                    <a:pt x="134" y="600"/>
                  </a:lnTo>
                  <a:lnTo>
                    <a:pt x="134" y="604"/>
                  </a:lnTo>
                  <a:lnTo>
                    <a:pt x="130" y="602"/>
                  </a:lnTo>
                  <a:lnTo>
                    <a:pt x="132" y="602"/>
                  </a:lnTo>
                  <a:lnTo>
                    <a:pt x="130" y="602"/>
                  </a:lnTo>
                  <a:lnTo>
                    <a:pt x="130" y="598"/>
                  </a:lnTo>
                  <a:lnTo>
                    <a:pt x="134" y="596"/>
                  </a:lnTo>
                  <a:lnTo>
                    <a:pt x="130" y="596"/>
                  </a:lnTo>
                  <a:lnTo>
                    <a:pt x="132" y="596"/>
                  </a:lnTo>
                  <a:lnTo>
                    <a:pt x="128" y="598"/>
                  </a:lnTo>
                  <a:lnTo>
                    <a:pt x="128" y="596"/>
                  </a:lnTo>
                  <a:lnTo>
                    <a:pt x="128" y="600"/>
                  </a:lnTo>
                  <a:lnTo>
                    <a:pt x="126" y="602"/>
                  </a:lnTo>
                  <a:lnTo>
                    <a:pt x="128" y="602"/>
                  </a:lnTo>
                  <a:lnTo>
                    <a:pt x="126" y="604"/>
                  </a:lnTo>
                  <a:lnTo>
                    <a:pt x="124" y="602"/>
                  </a:lnTo>
                  <a:lnTo>
                    <a:pt x="120" y="604"/>
                  </a:lnTo>
                  <a:lnTo>
                    <a:pt x="110" y="604"/>
                  </a:lnTo>
                  <a:lnTo>
                    <a:pt x="108" y="608"/>
                  </a:lnTo>
                  <a:lnTo>
                    <a:pt x="106" y="604"/>
                  </a:lnTo>
                  <a:lnTo>
                    <a:pt x="104" y="610"/>
                  </a:lnTo>
                  <a:lnTo>
                    <a:pt x="102" y="614"/>
                  </a:lnTo>
                  <a:lnTo>
                    <a:pt x="100" y="614"/>
                  </a:lnTo>
                  <a:lnTo>
                    <a:pt x="98" y="614"/>
                  </a:lnTo>
                  <a:lnTo>
                    <a:pt x="102" y="614"/>
                  </a:lnTo>
                  <a:lnTo>
                    <a:pt x="100" y="612"/>
                  </a:lnTo>
                  <a:lnTo>
                    <a:pt x="102" y="612"/>
                  </a:lnTo>
                  <a:lnTo>
                    <a:pt x="100" y="608"/>
                  </a:lnTo>
                  <a:lnTo>
                    <a:pt x="102" y="604"/>
                  </a:lnTo>
                  <a:lnTo>
                    <a:pt x="98" y="604"/>
                  </a:lnTo>
                  <a:lnTo>
                    <a:pt x="98" y="606"/>
                  </a:lnTo>
                  <a:lnTo>
                    <a:pt x="92" y="604"/>
                  </a:lnTo>
                  <a:lnTo>
                    <a:pt x="90" y="610"/>
                  </a:lnTo>
                  <a:lnTo>
                    <a:pt x="88" y="606"/>
                  </a:lnTo>
                  <a:lnTo>
                    <a:pt x="88" y="610"/>
                  </a:lnTo>
                  <a:lnTo>
                    <a:pt x="82" y="610"/>
                  </a:lnTo>
                  <a:lnTo>
                    <a:pt x="84" y="612"/>
                  </a:lnTo>
                  <a:lnTo>
                    <a:pt x="78" y="616"/>
                  </a:lnTo>
                  <a:lnTo>
                    <a:pt x="76" y="610"/>
                  </a:lnTo>
                  <a:lnTo>
                    <a:pt x="72" y="612"/>
                  </a:lnTo>
                  <a:lnTo>
                    <a:pt x="74" y="614"/>
                  </a:lnTo>
                  <a:lnTo>
                    <a:pt x="70" y="614"/>
                  </a:lnTo>
                  <a:lnTo>
                    <a:pt x="68" y="614"/>
                  </a:lnTo>
                  <a:lnTo>
                    <a:pt x="58" y="618"/>
                  </a:lnTo>
                  <a:lnTo>
                    <a:pt x="52" y="616"/>
                  </a:lnTo>
                  <a:lnTo>
                    <a:pt x="54" y="612"/>
                  </a:lnTo>
                  <a:lnTo>
                    <a:pt x="58" y="608"/>
                  </a:lnTo>
                  <a:lnTo>
                    <a:pt x="62" y="610"/>
                  </a:lnTo>
                  <a:lnTo>
                    <a:pt x="52" y="604"/>
                  </a:lnTo>
                  <a:lnTo>
                    <a:pt x="48" y="610"/>
                  </a:lnTo>
                  <a:lnTo>
                    <a:pt x="48" y="614"/>
                  </a:lnTo>
                  <a:lnTo>
                    <a:pt x="42" y="620"/>
                  </a:lnTo>
                  <a:lnTo>
                    <a:pt x="38" y="618"/>
                  </a:lnTo>
                  <a:lnTo>
                    <a:pt x="38" y="624"/>
                  </a:lnTo>
                  <a:lnTo>
                    <a:pt x="34" y="624"/>
                  </a:lnTo>
                  <a:lnTo>
                    <a:pt x="34" y="622"/>
                  </a:lnTo>
                  <a:lnTo>
                    <a:pt x="32" y="624"/>
                  </a:lnTo>
                  <a:lnTo>
                    <a:pt x="26" y="624"/>
                  </a:lnTo>
                  <a:lnTo>
                    <a:pt x="24" y="620"/>
                  </a:lnTo>
                  <a:lnTo>
                    <a:pt x="28" y="622"/>
                  </a:lnTo>
                  <a:lnTo>
                    <a:pt x="24" y="614"/>
                  </a:lnTo>
                  <a:lnTo>
                    <a:pt x="22" y="614"/>
                  </a:lnTo>
                  <a:lnTo>
                    <a:pt x="22" y="618"/>
                  </a:lnTo>
                  <a:lnTo>
                    <a:pt x="22" y="622"/>
                  </a:lnTo>
                  <a:lnTo>
                    <a:pt x="22" y="626"/>
                  </a:lnTo>
                  <a:lnTo>
                    <a:pt x="22" y="622"/>
                  </a:lnTo>
                  <a:lnTo>
                    <a:pt x="18" y="626"/>
                  </a:lnTo>
                  <a:lnTo>
                    <a:pt x="14" y="626"/>
                  </a:lnTo>
                  <a:lnTo>
                    <a:pt x="12" y="622"/>
                  </a:lnTo>
                  <a:lnTo>
                    <a:pt x="14" y="622"/>
                  </a:lnTo>
                  <a:lnTo>
                    <a:pt x="10" y="616"/>
                  </a:lnTo>
                  <a:lnTo>
                    <a:pt x="8" y="616"/>
                  </a:lnTo>
                  <a:lnTo>
                    <a:pt x="6" y="622"/>
                  </a:lnTo>
                  <a:lnTo>
                    <a:pt x="10" y="624"/>
                  </a:lnTo>
                  <a:lnTo>
                    <a:pt x="2" y="628"/>
                  </a:lnTo>
                  <a:lnTo>
                    <a:pt x="0" y="626"/>
                  </a:lnTo>
                  <a:lnTo>
                    <a:pt x="4" y="624"/>
                  </a:lnTo>
                  <a:lnTo>
                    <a:pt x="2" y="624"/>
                  </a:lnTo>
                  <a:lnTo>
                    <a:pt x="4" y="622"/>
                  </a:lnTo>
                  <a:lnTo>
                    <a:pt x="6" y="622"/>
                  </a:lnTo>
                  <a:lnTo>
                    <a:pt x="4" y="616"/>
                  </a:lnTo>
                  <a:lnTo>
                    <a:pt x="12" y="614"/>
                  </a:lnTo>
                  <a:lnTo>
                    <a:pt x="16" y="616"/>
                  </a:lnTo>
                  <a:lnTo>
                    <a:pt x="18" y="614"/>
                  </a:lnTo>
                  <a:lnTo>
                    <a:pt x="28" y="610"/>
                  </a:lnTo>
                  <a:lnTo>
                    <a:pt x="28" y="608"/>
                  </a:lnTo>
                  <a:lnTo>
                    <a:pt x="26" y="608"/>
                  </a:lnTo>
                  <a:lnTo>
                    <a:pt x="50" y="594"/>
                  </a:lnTo>
                  <a:lnTo>
                    <a:pt x="66" y="592"/>
                  </a:lnTo>
                  <a:lnTo>
                    <a:pt x="60" y="594"/>
                  </a:lnTo>
                  <a:lnTo>
                    <a:pt x="64" y="594"/>
                  </a:lnTo>
                  <a:lnTo>
                    <a:pt x="74" y="594"/>
                  </a:lnTo>
                  <a:lnTo>
                    <a:pt x="74" y="596"/>
                  </a:lnTo>
                  <a:lnTo>
                    <a:pt x="68" y="596"/>
                  </a:lnTo>
                  <a:lnTo>
                    <a:pt x="70" y="598"/>
                  </a:lnTo>
                  <a:lnTo>
                    <a:pt x="70" y="600"/>
                  </a:lnTo>
                  <a:lnTo>
                    <a:pt x="74" y="604"/>
                  </a:lnTo>
                  <a:lnTo>
                    <a:pt x="76" y="604"/>
                  </a:lnTo>
                  <a:lnTo>
                    <a:pt x="74" y="604"/>
                  </a:lnTo>
                  <a:lnTo>
                    <a:pt x="74" y="598"/>
                  </a:lnTo>
                  <a:lnTo>
                    <a:pt x="82" y="600"/>
                  </a:lnTo>
                  <a:lnTo>
                    <a:pt x="82" y="604"/>
                  </a:lnTo>
                  <a:lnTo>
                    <a:pt x="86" y="604"/>
                  </a:lnTo>
                  <a:lnTo>
                    <a:pt x="86" y="602"/>
                  </a:lnTo>
                  <a:lnTo>
                    <a:pt x="88" y="602"/>
                  </a:lnTo>
                  <a:lnTo>
                    <a:pt x="80" y="598"/>
                  </a:lnTo>
                  <a:lnTo>
                    <a:pt x="88" y="586"/>
                  </a:lnTo>
                  <a:lnTo>
                    <a:pt x="102" y="578"/>
                  </a:lnTo>
                  <a:lnTo>
                    <a:pt x="120" y="572"/>
                  </a:lnTo>
                  <a:lnTo>
                    <a:pt x="118" y="572"/>
                  </a:lnTo>
                  <a:lnTo>
                    <a:pt x="120" y="572"/>
                  </a:lnTo>
                  <a:lnTo>
                    <a:pt x="128" y="566"/>
                  </a:lnTo>
                  <a:lnTo>
                    <a:pt x="126" y="570"/>
                  </a:lnTo>
                  <a:lnTo>
                    <a:pt x="126" y="568"/>
                  </a:lnTo>
                  <a:lnTo>
                    <a:pt x="130" y="570"/>
                  </a:lnTo>
                  <a:lnTo>
                    <a:pt x="134" y="572"/>
                  </a:lnTo>
                  <a:lnTo>
                    <a:pt x="134" y="564"/>
                  </a:lnTo>
                  <a:lnTo>
                    <a:pt x="136" y="562"/>
                  </a:lnTo>
                  <a:lnTo>
                    <a:pt x="146" y="552"/>
                  </a:lnTo>
                  <a:lnTo>
                    <a:pt x="152" y="552"/>
                  </a:lnTo>
                  <a:lnTo>
                    <a:pt x="156" y="546"/>
                  </a:lnTo>
                  <a:lnTo>
                    <a:pt x="164" y="544"/>
                  </a:lnTo>
                  <a:lnTo>
                    <a:pt x="164" y="548"/>
                  </a:lnTo>
                  <a:lnTo>
                    <a:pt x="168" y="548"/>
                  </a:lnTo>
                  <a:lnTo>
                    <a:pt x="170" y="546"/>
                  </a:lnTo>
                  <a:lnTo>
                    <a:pt x="168" y="544"/>
                  </a:lnTo>
                  <a:lnTo>
                    <a:pt x="168" y="548"/>
                  </a:lnTo>
                  <a:lnTo>
                    <a:pt x="164" y="548"/>
                  </a:lnTo>
                  <a:lnTo>
                    <a:pt x="164" y="542"/>
                  </a:lnTo>
                  <a:lnTo>
                    <a:pt x="162" y="542"/>
                  </a:lnTo>
                  <a:lnTo>
                    <a:pt x="168" y="524"/>
                  </a:lnTo>
                  <a:lnTo>
                    <a:pt x="174" y="520"/>
                  </a:lnTo>
                  <a:lnTo>
                    <a:pt x="178" y="522"/>
                  </a:lnTo>
                  <a:lnTo>
                    <a:pt x="176" y="518"/>
                  </a:lnTo>
                  <a:lnTo>
                    <a:pt x="172" y="518"/>
                  </a:lnTo>
                  <a:lnTo>
                    <a:pt x="170" y="516"/>
                  </a:lnTo>
                  <a:lnTo>
                    <a:pt x="172" y="512"/>
                  </a:lnTo>
                  <a:lnTo>
                    <a:pt x="178" y="504"/>
                  </a:lnTo>
                  <a:lnTo>
                    <a:pt x="180" y="504"/>
                  </a:lnTo>
                  <a:lnTo>
                    <a:pt x="188" y="500"/>
                  </a:lnTo>
                  <a:lnTo>
                    <a:pt x="186" y="500"/>
                  </a:lnTo>
                  <a:lnTo>
                    <a:pt x="190" y="494"/>
                  </a:lnTo>
                  <a:lnTo>
                    <a:pt x="190" y="490"/>
                  </a:lnTo>
                  <a:lnTo>
                    <a:pt x="194" y="484"/>
                  </a:lnTo>
                  <a:lnTo>
                    <a:pt x="192" y="486"/>
                  </a:lnTo>
                  <a:lnTo>
                    <a:pt x="190" y="490"/>
                  </a:lnTo>
                  <a:lnTo>
                    <a:pt x="186" y="494"/>
                  </a:lnTo>
                  <a:lnTo>
                    <a:pt x="184" y="494"/>
                  </a:lnTo>
                  <a:lnTo>
                    <a:pt x="156" y="502"/>
                  </a:lnTo>
                  <a:lnTo>
                    <a:pt x="154" y="500"/>
                  </a:lnTo>
                  <a:lnTo>
                    <a:pt x="154" y="494"/>
                  </a:lnTo>
                  <a:lnTo>
                    <a:pt x="152" y="492"/>
                  </a:lnTo>
                  <a:lnTo>
                    <a:pt x="152" y="488"/>
                  </a:lnTo>
                  <a:lnTo>
                    <a:pt x="154" y="486"/>
                  </a:lnTo>
                  <a:lnTo>
                    <a:pt x="152" y="484"/>
                  </a:lnTo>
                  <a:lnTo>
                    <a:pt x="160" y="486"/>
                  </a:lnTo>
                  <a:lnTo>
                    <a:pt x="164" y="492"/>
                  </a:lnTo>
                  <a:lnTo>
                    <a:pt x="162" y="484"/>
                  </a:lnTo>
                  <a:lnTo>
                    <a:pt x="154" y="484"/>
                  </a:lnTo>
                  <a:lnTo>
                    <a:pt x="152" y="476"/>
                  </a:lnTo>
                  <a:lnTo>
                    <a:pt x="154" y="484"/>
                  </a:lnTo>
                  <a:lnTo>
                    <a:pt x="148" y="490"/>
                  </a:lnTo>
                  <a:lnTo>
                    <a:pt x="146" y="486"/>
                  </a:lnTo>
                  <a:lnTo>
                    <a:pt x="148" y="484"/>
                  </a:lnTo>
                  <a:lnTo>
                    <a:pt x="144" y="484"/>
                  </a:lnTo>
                  <a:lnTo>
                    <a:pt x="146" y="486"/>
                  </a:lnTo>
                  <a:lnTo>
                    <a:pt x="144" y="492"/>
                  </a:lnTo>
                  <a:lnTo>
                    <a:pt x="142" y="494"/>
                  </a:lnTo>
                  <a:lnTo>
                    <a:pt x="144" y="492"/>
                  </a:lnTo>
                  <a:lnTo>
                    <a:pt x="142" y="492"/>
                  </a:lnTo>
                  <a:lnTo>
                    <a:pt x="144" y="504"/>
                  </a:lnTo>
                  <a:lnTo>
                    <a:pt x="140" y="508"/>
                  </a:lnTo>
                  <a:lnTo>
                    <a:pt x="136" y="506"/>
                  </a:lnTo>
                  <a:lnTo>
                    <a:pt x="128" y="490"/>
                  </a:lnTo>
                  <a:lnTo>
                    <a:pt x="126" y="488"/>
                  </a:lnTo>
                  <a:lnTo>
                    <a:pt x="126" y="484"/>
                  </a:lnTo>
                  <a:lnTo>
                    <a:pt x="124" y="484"/>
                  </a:lnTo>
                  <a:lnTo>
                    <a:pt x="122" y="486"/>
                  </a:lnTo>
                  <a:lnTo>
                    <a:pt x="116" y="488"/>
                  </a:lnTo>
                  <a:lnTo>
                    <a:pt x="116" y="484"/>
                  </a:lnTo>
                  <a:lnTo>
                    <a:pt x="112" y="482"/>
                  </a:lnTo>
                  <a:lnTo>
                    <a:pt x="110" y="480"/>
                  </a:lnTo>
                  <a:lnTo>
                    <a:pt x="112" y="480"/>
                  </a:lnTo>
                  <a:lnTo>
                    <a:pt x="112" y="474"/>
                  </a:lnTo>
                  <a:lnTo>
                    <a:pt x="98" y="482"/>
                  </a:lnTo>
                  <a:lnTo>
                    <a:pt x="96" y="480"/>
                  </a:lnTo>
                  <a:lnTo>
                    <a:pt x="86" y="482"/>
                  </a:lnTo>
                  <a:lnTo>
                    <a:pt x="86" y="484"/>
                  </a:lnTo>
                  <a:lnTo>
                    <a:pt x="84" y="484"/>
                  </a:lnTo>
                  <a:close/>
                </a:path>
              </a:pathLst>
            </a:custGeom>
            <a:grpFill/>
            <a:ln w="3175" cmpd="sng">
              <a:solidFill>
                <a:srgbClr val="808080"/>
              </a:solidFill>
              <a:round/>
              <a:headEnd/>
              <a:tailEnd/>
            </a:ln>
          </p:spPr>
          <p:txBody>
            <a:bodyPr/>
            <a:lstStyle/>
            <a:p>
              <a:pPr>
                <a:defRPr/>
              </a:pPr>
              <a:endParaRPr lang="en-US" dirty="0"/>
            </a:p>
          </p:txBody>
        </p:sp>
        <p:sp>
          <p:nvSpPr>
            <p:cNvPr id="2171" name="Freeform 1128"/>
            <p:cNvSpPr>
              <a:spLocks/>
            </p:cNvSpPr>
            <p:nvPr/>
          </p:nvSpPr>
          <p:spPr bwMode="auto">
            <a:xfrm>
              <a:off x="462" y="3436"/>
              <a:ext cx="40" cy="26"/>
            </a:xfrm>
            <a:custGeom>
              <a:avLst/>
              <a:gdLst>
                <a:gd name="T0" fmla="*/ 32 w 40"/>
                <a:gd name="T1" fmla="*/ 0 h 26"/>
                <a:gd name="T2" fmla="*/ 32 w 40"/>
                <a:gd name="T3" fmla="*/ 2 h 26"/>
                <a:gd name="T4" fmla="*/ 40 w 40"/>
                <a:gd name="T5" fmla="*/ 8 h 26"/>
                <a:gd name="T6" fmla="*/ 38 w 40"/>
                <a:gd name="T7" fmla="*/ 10 h 26"/>
                <a:gd name="T8" fmla="*/ 38 w 40"/>
                <a:gd name="T9" fmla="*/ 14 h 26"/>
                <a:gd name="T10" fmla="*/ 38 w 40"/>
                <a:gd name="T11" fmla="*/ 16 h 26"/>
                <a:gd name="T12" fmla="*/ 40 w 40"/>
                <a:gd name="T13" fmla="*/ 18 h 26"/>
                <a:gd name="T14" fmla="*/ 38 w 40"/>
                <a:gd name="T15" fmla="*/ 22 h 26"/>
                <a:gd name="T16" fmla="*/ 24 w 40"/>
                <a:gd name="T17" fmla="*/ 20 h 26"/>
                <a:gd name="T18" fmla="*/ 26 w 40"/>
                <a:gd name="T19" fmla="*/ 24 h 26"/>
                <a:gd name="T20" fmla="*/ 26 w 40"/>
                <a:gd name="T21" fmla="*/ 26 h 26"/>
                <a:gd name="T22" fmla="*/ 4 w 40"/>
                <a:gd name="T23" fmla="*/ 10 h 26"/>
                <a:gd name="T24" fmla="*/ 0 w 40"/>
                <a:gd name="T25" fmla="*/ 6 h 26"/>
                <a:gd name="T26" fmla="*/ 0 w 40"/>
                <a:gd name="T27" fmla="*/ 0 h 26"/>
                <a:gd name="T28" fmla="*/ 14 w 40"/>
                <a:gd name="T29" fmla="*/ 4 h 26"/>
                <a:gd name="T30" fmla="*/ 14 w 40"/>
                <a:gd name="T31" fmla="*/ 0 h 26"/>
                <a:gd name="T32" fmla="*/ 24 w 40"/>
                <a:gd name="T33" fmla="*/ 0 h 26"/>
                <a:gd name="T34" fmla="*/ 26 w 40"/>
                <a:gd name="T35" fmla="*/ 0 h 26"/>
                <a:gd name="T36" fmla="*/ 32 w 40"/>
                <a:gd name="T37" fmla="*/ 0 h 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26">
                  <a:moveTo>
                    <a:pt x="32" y="0"/>
                  </a:moveTo>
                  <a:lnTo>
                    <a:pt x="32" y="2"/>
                  </a:lnTo>
                  <a:lnTo>
                    <a:pt x="40" y="8"/>
                  </a:lnTo>
                  <a:lnTo>
                    <a:pt x="38" y="10"/>
                  </a:lnTo>
                  <a:lnTo>
                    <a:pt x="38" y="14"/>
                  </a:lnTo>
                  <a:lnTo>
                    <a:pt x="38" y="16"/>
                  </a:lnTo>
                  <a:lnTo>
                    <a:pt x="40" y="18"/>
                  </a:lnTo>
                  <a:lnTo>
                    <a:pt x="38" y="22"/>
                  </a:lnTo>
                  <a:lnTo>
                    <a:pt x="24" y="20"/>
                  </a:lnTo>
                  <a:lnTo>
                    <a:pt x="26" y="24"/>
                  </a:lnTo>
                  <a:lnTo>
                    <a:pt x="26" y="26"/>
                  </a:lnTo>
                  <a:lnTo>
                    <a:pt x="4" y="10"/>
                  </a:lnTo>
                  <a:lnTo>
                    <a:pt x="0" y="6"/>
                  </a:lnTo>
                  <a:lnTo>
                    <a:pt x="0" y="0"/>
                  </a:lnTo>
                  <a:lnTo>
                    <a:pt x="14" y="4"/>
                  </a:lnTo>
                  <a:lnTo>
                    <a:pt x="14" y="0"/>
                  </a:lnTo>
                  <a:lnTo>
                    <a:pt x="24" y="0"/>
                  </a:lnTo>
                  <a:lnTo>
                    <a:pt x="26" y="0"/>
                  </a:lnTo>
                  <a:lnTo>
                    <a:pt x="32" y="0"/>
                  </a:lnTo>
                  <a:close/>
                </a:path>
              </a:pathLst>
            </a:custGeom>
            <a:grpFill/>
            <a:ln w="3175" cmpd="sng">
              <a:solidFill>
                <a:srgbClr val="808080"/>
              </a:solidFill>
              <a:round/>
              <a:headEnd/>
              <a:tailEnd/>
            </a:ln>
          </p:spPr>
          <p:txBody>
            <a:bodyPr/>
            <a:lstStyle/>
            <a:p>
              <a:pPr>
                <a:defRPr/>
              </a:pPr>
              <a:endParaRPr lang="en-US" dirty="0"/>
            </a:p>
          </p:txBody>
        </p:sp>
        <p:sp>
          <p:nvSpPr>
            <p:cNvPr id="2172" name="Freeform 1129"/>
            <p:cNvSpPr>
              <a:spLocks/>
            </p:cNvSpPr>
            <p:nvPr/>
          </p:nvSpPr>
          <p:spPr bwMode="auto">
            <a:xfrm>
              <a:off x="462" y="3656"/>
              <a:ext cx="50" cy="22"/>
            </a:xfrm>
            <a:custGeom>
              <a:avLst/>
              <a:gdLst>
                <a:gd name="T0" fmla="*/ 22 w 50"/>
                <a:gd name="T1" fmla="*/ 14 h 22"/>
                <a:gd name="T2" fmla="*/ 14 w 50"/>
                <a:gd name="T3" fmla="*/ 22 h 22"/>
                <a:gd name="T4" fmla="*/ 6 w 50"/>
                <a:gd name="T5" fmla="*/ 22 h 22"/>
                <a:gd name="T6" fmla="*/ 2 w 50"/>
                <a:gd name="T7" fmla="*/ 18 h 22"/>
                <a:gd name="T8" fmla="*/ 0 w 50"/>
                <a:gd name="T9" fmla="*/ 12 h 22"/>
                <a:gd name="T10" fmla="*/ 8 w 50"/>
                <a:gd name="T11" fmla="*/ 10 h 22"/>
                <a:gd name="T12" fmla="*/ 16 w 50"/>
                <a:gd name="T13" fmla="*/ 2 h 22"/>
                <a:gd name="T14" fmla="*/ 24 w 50"/>
                <a:gd name="T15" fmla="*/ 6 h 22"/>
                <a:gd name="T16" fmla="*/ 26 w 50"/>
                <a:gd name="T17" fmla="*/ 2 h 22"/>
                <a:gd name="T18" fmla="*/ 36 w 50"/>
                <a:gd name="T19" fmla="*/ 0 h 22"/>
                <a:gd name="T20" fmla="*/ 40 w 50"/>
                <a:gd name="T21" fmla="*/ 2 h 22"/>
                <a:gd name="T22" fmla="*/ 42 w 50"/>
                <a:gd name="T23" fmla="*/ 14 h 22"/>
                <a:gd name="T24" fmla="*/ 48 w 50"/>
                <a:gd name="T25" fmla="*/ 14 h 22"/>
                <a:gd name="T26" fmla="*/ 50 w 50"/>
                <a:gd name="T27" fmla="*/ 18 h 22"/>
                <a:gd name="T28" fmla="*/ 42 w 50"/>
                <a:gd name="T29" fmla="*/ 14 h 22"/>
                <a:gd name="T30" fmla="*/ 40 w 50"/>
                <a:gd name="T31" fmla="*/ 18 h 22"/>
                <a:gd name="T32" fmla="*/ 36 w 50"/>
                <a:gd name="T33" fmla="*/ 18 h 22"/>
                <a:gd name="T34" fmla="*/ 22 w 50"/>
                <a:gd name="T35" fmla="*/ 14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22">
                  <a:moveTo>
                    <a:pt x="22" y="14"/>
                  </a:moveTo>
                  <a:lnTo>
                    <a:pt x="14" y="22"/>
                  </a:lnTo>
                  <a:lnTo>
                    <a:pt x="6" y="22"/>
                  </a:lnTo>
                  <a:lnTo>
                    <a:pt x="2" y="18"/>
                  </a:lnTo>
                  <a:lnTo>
                    <a:pt x="0" y="12"/>
                  </a:lnTo>
                  <a:lnTo>
                    <a:pt x="8" y="10"/>
                  </a:lnTo>
                  <a:lnTo>
                    <a:pt x="16" y="2"/>
                  </a:lnTo>
                  <a:lnTo>
                    <a:pt x="24" y="6"/>
                  </a:lnTo>
                  <a:lnTo>
                    <a:pt x="26" y="2"/>
                  </a:lnTo>
                  <a:lnTo>
                    <a:pt x="36" y="0"/>
                  </a:lnTo>
                  <a:lnTo>
                    <a:pt x="40" y="2"/>
                  </a:lnTo>
                  <a:lnTo>
                    <a:pt x="42" y="14"/>
                  </a:lnTo>
                  <a:lnTo>
                    <a:pt x="48" y="14"/>
                  </a:lnTo>
                  <a:lnTo>
                    <a:pt x="50" y="18"/>
                  </a:lnTo>
                  <a:lnTo>
                    <a:pt x="42" y="14"/>
                  </a:lnTo>
                  <a:lnTo>
                    <a:pt x="40" y="18"/>
                  </a:lnTo>
                  <a:lnTo>
                    <a:pt x="36" y="18"/>
                  </a:lnTo>
                  <a:lnTo>
                    <a:pt x="22" y="14"/>
                  </a:lnTo>
                  <a:close/>
                </a:path>
              </a:pathLst>
            </a:custGeom>
            <a:grpFill/>
            <a:ln w="3175" cmpd="sng">
              <a:solidFill>
                <a:srgbClr val="808080"/>
              </a:solidFill>
              <a:round/>
              <a:headEnd/>
              <a:tailEnd/>
            </a:ln>
          </p:spPr>
          <p:txBody>
            <a:bodyPr/>
            <a:lstStyle/>
            <a:p>
              <a:pPr>
                <a:defRPr/>
              </a:pPr>
              <a:endParaRPr lang="en-US" dirty="0"/>
            </a:p>
          </p:txBody>
        </p:sp>
        <p:sp>
          <p:nvSpPr>
            <p:cNvPr id="2173" name="Freeform 1130"/>
            <p:cNvSpPr>
              <a:spLocks/>
            </p:cNvSpPr>
            <p:nvPr/>
          </p:nvSpPr>
          <p:spPr bwMode="auto">
            <a:xfrm>
              <a:off x="376" y="3680"/>
              <a:ext cx="48" cy="26"/>
            </a:xfrm>
            <a:custGeom>
              <a:avLst/>
              <a:gdLst>
                <a:gd name="T0" fmla="*/ 34 w 48"/>
                <a:gd name="T1" fmla="*/ 18 h 26"/>
                <a:gd name="T2" fmla="*/ 34 w 48"/>
                <a:gd name="T3" fmla="*/ 20 h 26"/>
                <a:gd name="T4" fmla="*/ 32 w 48"/>
                <a:gd name="T5" fmla="*/ 16 h 26"/>
                <a:gd name="T6" fmla="*/ 30 w 48"/>
                <a:gd name="T7" fmla="*/ 22 h 26"/>
                <a:gd name="T8" fmla="*/ 28 w 48"/>
                <a:gd name="T9" fmla="*/ 20 h 26"/>
                <a:gd name="T10" fmla="*/ 20 w 48"/>
                <a:gd name="T11" fmla="*/ 20 h 26"/>
                <a:gd name="T12" fmla="*/ 8 w 48"/>
                <a:gd name="T13" fmla="*/ 26 h 26"/>
                <a:gd name="T14" fmla="*/ 4 w 48"/>
                <a:gd name="T15" fmla="*/ 26 h 26"/>
                <a:gd name="T16" fmla="*/ 0 w 48"/>
                <a:gd name="T17" fmla="*/ 20 h 26"/>
                <a:gd name="T18" fmla="*/ 6 w 48"/>
                <a:gd name="T19" fmla="*/ 18 h 26"/>
                <a:gd name="T20" fmla="*/ 10 w 48"/>
                <a:gd name="T21" fmla="*/ 20 h 26"/>
                <a:gd name="T22" fmla="*/ 10 w 48"/>
                <a:gd name="T23" fmla="*/ 16 h 26"/>
                <a:gd name="T24" fmla="*/ 14 w 48"/>
                <a:gd name="T25" fmla="*/ 20 h 26"/>
                <a:gd name="T26" fmla="*/ 16 w 48"/>
                <a:gd name="T27" fmla="*/ 16 h 26"/>
                <a:gd name="T28" fmla="*/ 20 w 48"/>
                <a:gd name="T29" fmla="*/ 18 h 26"/>
                <a:gd name="T30" fmla="*/ 20 w 48"/>
                <a:gd name="T31" fmla="*/ 16 h 26"/>
                <a:gd name="T32" fmla="*/ 26 w 48"/>
                <a:gd name="T33" fmla="*/ 16 h 26"/>
                <a:gd name="T34" fmla="*/ 22 w 48"/>
                <a:gd name="T35" fmla="*/ 14 h 26"/>
                <a:gd name="T36" fmla="*/ 24 w 48"/>
                <a:gd name="T37" fmla="*/ 14 h 26"/>
                <a:gd name="T38" fmla="*/ 24 w 48"/>
                <a:gd name="T39" fmla="*/ 12 h 26"/>
                <a:gd name="T40" fmla="*/ 24 w 48"/>
                <a:gd name="T41" fmla="*/ 10 h 26"/>
                <a:gd name="T42" fmla="*/ 28 w 48"/>
                <a:gd name="T43" fmla="*/ 10 h 26"/>
                <a:gd name="T44" fmla="*/ 30 w 48"/>
                <a:gd name="T45" fmla="*/ 16 h 26"/>
                <a:gd name="T46" fmla="*/ 32 w 48"/>
                <a:gd name="T47" fmla="*/ 12 h 26"/>
                <a:gd name="T48" fmla="*/ 34 w 48"/>
                <a:gd name="T49" fmla="*/ 12 h 26"/>
                <a:gd name="T50" fmla="*/ 26 w 48"/>
                <a:gd name="T51" fmla="*/ 8 h 26"/>
                <a:gd name="T52" fmla="*/ 24 w 48"/>
                <a:gd name="T53" fmla="*/ 4 h 26"/>
                <a:gd name="T54" fmla="*/ 36 w 48"/>
                <a:gd name="T55" fmla="*/ 0 h 26"/>
                <a:gd name="T56" fmla="*/ 38 w 48"/>
                <a:gd name="T57" fmla="*/ 2 h 26"/>
                <a:gd name="T58" fmla="*/ 36 w 48"/>
                <a:gd name="T59" fmla="*/ 4 h 26"/>
                <a:gd name="T60" fmla="*/ 38 w 48"/>
                <a:gd name="T61" fmla="*/ 8 h 26"/>
                <a:gd name="T62" fmla="*/ 42 w 48"/>
                <a:gd name="T63" fmla="*/ 6 h 26"/>
                <a:gd name="T64" fmla="*/ 46 w 48"/>
                <a:gd name="T65" fmla="*/ 2 h 26"/>
                <a:gd name="T66" fmla="*/ 46 w 48"/>
                <a:gd name="T67" fmla="*/ 4 h 26"/>
                <a:gd name="T68" fmla="*/ 46 w 48"/>
                <a:gd name="T69" fmla="*/ 8 h 26"/>
                <a:gd name="T70" fmla="*/ 48 w 48"/>
                <a:gd name="T71" fmla="*/ 8 h 26"/>
                <a:gd name="T72" fmla="*/ 40 w 48"/>
                <a:gd name="T73" fmla="*/ 10 h 26"/>
                <a:gd name="T74" fmla="*/ 36 w 48"/>
                <a:gd name="T75" fmla="*/ 12 h 26"/>
                <a:gd name="T76" fmla="*/ 38 w 48"/>
                <a:gd name="T77" fmla="*/ 14 h 26"/>
                <a:gd name="T78" fmla="*/ 42 w 48"/>
                <a:gd name="T79" fmla="*/ 12 h 26"/>
                <a:gd name="T80" fmla="*/ 42 w 48"/>
                <a:gd name="T81" fmla="*/ 14 h 26"/>
                <a:gd name="T82" fmla="*/ 44 w 48"/>
                <a:gd name="T83" fmla="*/ 12 h 26"/>
                <a:gd name="T84" fmla="*/ 44 w 48"/>
                <a:gd name="T85" fmla="*/ 16 h 26"/>
                <a:gd name="T86" fmla="*/ 38 w 48"/>
                <a:gd name="T87" fmla="*/ 16 h 26"/>
                <a:gd name="T88" fmla="*/ 34 w 48"/>
                <a:gd name="T89" fmla="*/ 20 h 26"/>
                <a:gd name="T90" fmla="*/ 34 w 48"/>
                <a:gd name="T91" fmla="*/ 16 h 26"/>
                <a:gd name="T92" fmla="*/ 34 w 48"/>
                <a:gd name="T93" fmla="*/ 18 h 2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8" h="26">
                  <a:moveTo>
                    <a:pt x="34" y="18"/>
                  </a:moveTo>
                  <a:lnTo>
                    <a:pt x="34" y="20"/>
                  </a:lnTo>
                  <a:lnTo>
                    <a:pt x="32" y="16"/>
                  </a:lnTo>
                  <a:lnTo>
                    <a:pt x="30" y="22"/>
                  </a:lnTo>
                  <a:lnTo>
                    <a:pt x="28" y="20"/>
                  </a:lnTo>
                  <a:lnTo>
                    <a:pt x="20" y="20"/>
                  </a:lnTo>
                  <a:lnTo>
                    <a:pt x="8" y="26"/>
                  </a:lnTo>
                  <a:lnTo>
                    <a:pt x="4" y="26"/>
                  </a:lnTo>
                  <a:lnTo>
                    <a:pt x="0" y="20"/>
                  </a:lnTo>
                  <a:lnTo>
                    <a:pt x="6" y="18"/>
                  </a:lnTo>
                  <a:lnTo>
                    <a:pt x="10" y="20"/>
                  </a:lnTo>
                  <a:lnTo>
                    <a:pt x="10" y="16"/>
                  </a:lnTo>
                  <a:lnTo>
                    <a:pt x="14" y="20"/>
                  </a:lnTo>
                  <a:lnTo>
                    <a:pt x="16" y="16"/>
                  </a:lnTo>
                  <a:lnTo>
                    <a:pt x="20" y="18"/>
                  </a:lnTo>
                  <a:lnTo>
                    <a:pt x="20" y="16"/>
                  </a:lnTo>
                  <a:lnTo>
                    <a:pt x="26" y="16"/>
                  </a:lnTo>
                  <a:lnTo>
                    <a:pt x="22" y="14"/>
                  </a:lnTo>
                  <a:lnTo>
                    <a:pt x="24" y="14"/>
                  </a:lnTo>
                  <a:lnTo>
                    <a:pt x="24" y="12"/>
                  </a:lnTo>
                  <a:lnTo>
                    <a:pt x="24" y="10"/>
                  </a:lnTo>
                  <a:lnTo>
                    <a:pt x="28" y="10"/>
                  </a:lnTo>
                  <a:lnTo>
                    <a:pt x="30" y="16"/>
                  </a:lnTo>
                  <a:lnTo>
                    <a:pt x="32" y="12"/>
                  </a:lnTo>
                  <a:lnTo>
                    <a:pt x="34" y="12"/>
                  </a:lnTo>
                  <a:lnTo>
                    <a:pt x="26" y="8"/>
                  </a:lnTo>
                  <a:lnTo>
                    <a:pt x="24" y="4"/>
                  </a:lnTo>
                  <a:lnTo>
                    <a:pt x="36" y="0"/>
                  </a:lnTo>
                  <a:lnTo>
                    <a:pt x="38" y="2"/>
                  </a:lnTo>
                  <a:lnTo>
                    <a:pt x="36" y="4"/>
                  </a:lnTo>
                  <a:lnTo>
                    <a:pt x="38" y="8"/>
                  </a:lnTo>
                  <a:lnTo>
                    <a:pt x="42" y="6"/>
                  </a:lnTo>
                  <a:lnTo>
                    <a:pt x="46" y="2"/>
                  </a:lnTo>
                  <a:lnTo>
                    <a:pt x="46" y="4"/>
                  </a:lnTo>
                  <a:lnTo>
                    <a:pt x="46" y="8"/>
                  </a:lnTo>
                  <a:lnTo>
                    <a:pt x="48" y="8"/>
                  </a:lnTo>
                  <a:lnTo>
                    <a:pt x="40" y="10"/>
                  </a:lnTo>
                  <a:lnTo>
                    <a:pt x="36" y="12"/>
                  </a:lnTo>
                  <a:lnTo>
                    <a:pt x="38" y="14"/>
                  </a:lnTo>
                  <a:lnTo>
                    <a:pt x="42" y="12"/>
                  </a:lnTo>
                  <a:lnTo>
                    <a:pt x="42" y="14"/>
                  </a:lnTo>
                  <a:lnTo>
                    <a:pt x="44" y="12"/>
                  </a:lnTo>
                  <a:lnTo>
                    <a:pt x="44" y="16"/>
                  </a:lnTo>
                  <a:lnTo>
                    <a:pt x="38" y="16"/>
                  </a:lnTo>
                  <a:lnTo>
                    <a:pt x="34" y="20"/>
                  </a:lnTo>
                  <a:lnTo>
                    <a:pt x="34" y="16"/>
                  </a:lnTo>
                  <a:lnTo>
                    <a:pt x="34" y="18"/>
                  </a:lnTo>
                  <a:close/>
                </a:path>
              </a:pathLst>
            </a:custGeom>
            <a:grpFill/>
            <a:ln w="3175" cmpd="sng">
              <a:solidFill>
                <a:srgbClr val="808080"/>
              </a:solidFill>
              <a:round/>
              <a:headEnd/>
              <a:tailEnd/>
            </a:ln>
          </p:spPr>
          <p:txBody>
            <a:bodyPr/>
            <a:lstStyle/>
            <a:p>
              <a:pPr>
                <a:defRPr/>
              </a:pPr>
              <a:endParaRPr lang="en-US" dirty="0"/>
            </a:p>
          </p:txBody>
        </p:sp>
        <p:sp>
          <p:nvSpPr>
            <p:cNvPr id="2174" name="Freeform 1131"/>
            <p:cNvSpPr>
              <a:spLocks/>
            </p:cNvSpPr>
            <p:nvPr/>
          </p:nvSpPr>
          <p:spPr bwMode="auto">
            <a:xfrm>
              <a:off x="422" y="3690"/>
              <a:ext cx="4" cy="6"/>
            </a:xfrm>
            <a:custGeom>
              <a:avLst/>
              <a:gdLst>
                <a:gd name="T0" fmla="*/ 0 w 4"/>
                <a:gd name="T1" fmla="*/ 6 h 6"/>
                <a:gd name="T2" fmla="*/ 0 w 4"/>
                <a:gd name="T3" fmla="*/ 0 h 6"/>
                <a:gd name="T4" fmla="*/ 4 w 4"/>
                <a:gd name="T5" fmla="*/ 0 h 6"/>
                <a:gd name="T6" fmla="*/ 0 w 4"/>
                <a:gd name="T7" fmla="*/ 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6">
                  <a:moveTo>
                    <a:pt x="0" y="6"/>
                  </a:moveTo>
                  <a:lnTo>
                    <a:pt x="0" y="0"/>
                  </a:lnTo>
                  <a:lnTo>
                    <a:pt x="4" y="0"/>
                  </a:lnTo>
                  <a:lnTo>
                    <a:pt x="0" y="6"/>
                  </a:lnTo>
                  <a:close/>
                </a:path>
              </a:pathLst>
            </a:custGeom>
            <a:grpFill/>
            <a:ln w="3175" cmpd="sng">
              <a:solidFill>
                <a:srgbClr val="808080"/>
              </a:solidFill>
              <a:round/>
              <a:headEnd/>
              <a:tailEnd/>
            </a:ln>
          </p:spPr>
          <p:txBody>
            <a:bodyPr/>
            <a:lstStyle/>
            <a:p>
              <a:pPr>
                <a:defRPr/>
              </a:pPr>
              <a:endParaRPr lang="en-US" dirty="0"/>
            </a:p>
          </p:txBody>
        </p:sp>
        <p:sp>
          <p:nvSpPr>
            <p:cNvPr id="2175" name="Freeform 1132"/>
            <p:cNvSpPr>
              <a:spLocks/>
            </p:cNvSpPr>
            <p:nvPr/>
          </p:nvSpPr>
          <p:spPr bwMode="auto">
            <a:xfrm>
              <a:off x="338" y="3688"/>
              <a:ext cx="42" cy="24"/>
            </a:xfrm>
            <a:custGeom>
              <a:avLst/>
              <a:gdLst>
                <a:gd name="T0" fmla="*/ 42 w 42"/>
                <a:gd name="T1" fmla="*/ 6 h 24"/>
                <a:gd name="T2" fmla="*/ 40 w 42"/>
                <a:gd name="T3" fmla="*/ 8 h 24"/>
                <a:gd name="T4" fmla="*/ 26 w 42"/>
                <a:gd name="T5" fmla="*/ 12 h 24"/>
                <a:gd name="T6" fmla="*/ 20 w 42"/>
                <a:gd name="T7" fmla="*/ 18 h 24"/>
                <a:gd name="T8" fmla="*/ 0 w 42"/>
                <a:gd name="T9" fmla="*/ 24 h 24"/>
                <a:gd name="T10" fmla="*/ 8 w 42"/>
                <a:gd name="T11" fmla="*/ 18 h 24"/>
                <a:gd name="T12" fmla="*/ 12 w 42"/>
                <a:gd name="T13" fmla="*/ 16 h 24"/>
                <a:gd name="T14" fmla="*/ 12 w 42"/>
                <a:gd name="T15" fmla="*/ 12 h 24"/>
                <a:gd name="T16" fmla="*/ 18 w 42"/>
                <a:gd name="T17" fmla="*/ 8 h 24"/>
                <a:gd name="T18" fmla="*/ 24 w 42"/>
                <a:gd name="T19" fmla="*/ 10 h 24"/>
                <a:gd name="T20" fmla="*/ 24 w 42"/>
                <a:gd name="T21" fmla="*/ 8 h 24"/>
                <a:gd name="T22" fmla="*/ 28 w 42"/>
                <a:gd name="T23" fmla="*/ 2 h 24"/>
                <a:gd name="T24" fmla="*/ 36 w 42"/>
                <a:gd name="T25" fmla="*/ 0 h 24"/>
                <a:gd name="T26" fmla="*/ 42 w 42"/>
                <a:gd name="T27" fmla="*/ 6 h 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2" h="24">
                  <a:moveTo>
                    <a:pt x="42" y="6"/>
                  </a:moveTo>
                  <a:lnTo>
                    <a:pt x="40" y="8"/>
                  </a:lnTo>
                  <a:lnTo>
                    <a:pt x="26" y="12"/>
                  </a:lnTo>
                  <a:lnTo>
                    <a:pt x="20" y="18"/>
                  </a:lnTo>
                  <a:lnTo>
                    <a:pt x="0" y="24"/>
                  </a:lnTo>
                  <a:lnTo>
                    <a:pt x="8" y="18"/>
                  </a:lnTo>
                  <a:lnTo>
                    <a:pt x="12" y="16"/>
                  </a:lnTo>
                  <a:lnTo>
                    <a:pt x="12" y="12"/>
                  </a:lnTo>
                  <a:lnTo>
                    <a:pt x="18" y="8"/>
                  </a:lnTo>
                  <a:lnTo>
                    <a:pt x="24" y="10"/>
                  </a:lnTo>
                  <a:lnTo>
                    <a:pt x="24" y="8"/>
                  </a:lnTo>
                  <a:lnTo>
                    <a:pt x="28" y="2"/>
                  </a:lnTo>
                  <a:lnTo>
                    <a:pt x="36" y="0"/>
                  </a:lnTo>
                  <a:lnTo>
                    <a:pt x="42" y="6"/>
                  </a:lnTo>
                  <a:close/>
                </a:path>
              </a:pathLst>
            </a:custGeom>
            <a:grpFill/>
            <a:ln w="3175" cmpd="sng">
              <a:solidFill>
                <a:srgbClr val="808080"/>
              </a:solidFill>
              <a:round/>
              <a:headEnd/>
              <a:tailEnd/>
            </a:ln>
          </p:spPr>
          <p:txBody>
            <a:bodyPr/>
            <a:lstStyle/>
            <a:p>
              <a:pPr>
                <a:defRPr/>
              </a:pPr>
              <a:endParaRPr lang="en-US" dirty="0"/>
            </a:p>
          </p:txBody>
        </p:sp>
        <p:sp>
          <p:nvSpPr>
            <p:cNvPr id="2176" name="Freeform 1133"/>
            <p:cNvSpPr>
              <a:spLocks/>
            </p:cNvSpPr>
            <p:nvPr/>
          </p:nvSpPr>
          <p:spPr bwMode="auto">
            <a:xfrm>
              <a:off x="778" y="3562"/>
              <a:ext cx="32" cy="20"/>
            </a:xfrm>
            <a:custGeom>
              <a:avLst/>
              <a:gdLst>
                <a:gd name="T0" fmla="*/ 28 w 32"/>
                <a:gd name="T1" fmla="*/ 6 h 20"/>
                <a:gd name="T2" fmla="*/ 26 w 32"/>
                <a:gd name="T3" fmla="*/ 12 h 20"/>
                <a:gd name="T4" fmla="*/ 30 w 32"/>
                <a:gd name="T5" fmla="*/ 8 h 20"/>
                <a:gd name="T6" fmla="*/ 32 w 32"/>
                <a:gd name="T7" fmla="*/ 10 h 20"/>
                <a:gd name="T8" fmla="*/ 28 w 32"/>
                <a:gd name="T9" fmla="*/ 14 h 20"/>
                <a:gd name="T10" fmla="*/ 24 w 32"/>
                <a:gd name="T11" fmla="*/ 14 h 20"/>
                <a:gd name="T12" fmla="*/ 22 w 32"/>
                <a:gd name="T13" fmla="*/ 12 h 20"/>
                <a:gd name="T14" fmla="*/ 20 w 32"/>
                <a:gd name="T15" fmla="*/ 12 h 20"/>
                <a:gd name="T16" fmla="*/ 22 w 32"/>
                <a:gd name="T17" fmla="*/ 14 h 20"/>
                <a:gd name="T18" fmla="*/ 20 w 32"/>
                <a:gd name="T19" fmla="*/ 14 h 20"/>
                <a:gd name="T20" fmla="*/ 22 w 32"/>
                <a:gd name="T21" fmla="*/ 16 h 20"/>
                <a:gd name="T22" fmla="*/ 16 w 32"/>
                <a:gd name="T23" fmla="*/ 18 h 20"/>
                <a:gd name="T24" fmla="*/ 16 w 32"/>
                <a:gd name="T25" fmla="*/ 12 h 20"/>
                <a:gd name="T26" fmla="*/ 14 w 32"/>
                <a:gd name="T27" fmla="*/ 16 h 20"/>
                <a:gd name="T28" fmla="*/ 10 w 32"/>
                <a:gd name="T29" fmla="*/ 16 h 20"/>
                <a:gd name="T30" fmla="*/ 8 w 32"/>
                <a:gd name="T31" fmla="*/ 20 h 20"/>
                <a:gd name="T32" fmla="*/ 0 w 32"/>
                <a:gd name="T33" fmla="*/ 12 h 20"/>
                <a:gd name="T34" fmla="*/ 2 w 32"/>
                <a:gd name="T35" fmla="*/ 10 h 20"/>
                <a:gd name="T36" fmla="*/ 6 w 32"/>
                <a:gd name="T37" fmla="*/ 14 h 20"/>
                <a:gd name="T38" fmla="*/ 2 w 32"/>
                <a:gd name="T39" fmla="*/ 8 h 20"/>
                <a:gd name="T40" fmla="*/ 6 w 32"/>
                <a:gd name="T41" fmla="*/ 6 h 20"/>
                <a:gd name="T42" fmla="*/ 10 w 32"/>
                <a:gd name="T43" fmla="*/ 10 h 20"/>
                <a:gd name="T44" fmla="*/ 10 w 32"/>
                <a:gd name="T45" fmla="*/ 4 h 20"/>
                <a:gd name="T46" fmla="*/ 8 w 32"/>
                <a:gd name="T47" fmla="*/ 4 h 20"/>
                <a:gd name="T48" fmla="*/ 14 w 32"/>
                <a:gd name="T49" fmla="*/ 4 h 20"/>
                <a:gd name="T50" fmla="*/ 16 w 32"/>
                <a:gd name="T51" fmla="*/ 0 h 20"/>
                <a:gd name="T52" fmla="*/ 18 w 32"/>
                <a:gd name="T53" fmla="*/ 2 h 20"/>
                <a:gd name="T54" fmla="*/ 18 w 32"/>
                <a:gd name="T55" fmla="*/ 4 h 20"/>
                <a:gd name="T56" fmla="*/ 20 w 32"/>
                <a:gd name="T57" fmla="*/ 8 h 20"/>
                <a:gd name="T58" fmla="*/ 22 w 32"/>
                <a:gd name="T59" fmla="*/ 4 h 20"/>
                <a:gd name="T60" fmla="*/ 28 w 32"/>
                <a:gd name="T61" fmla="*/ 6 h 2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2" h="20">
                  <a:moveTo>
                    <a:pt x="28" y="6"/>
                  </a:moveTo>
                  <a:lnTo>
                    <a:pt x="26" y="12"/>
                  </a:lnTo>
                  <a:lnTo>
                    <a:pt x="30" y="8"/>
                  </a:lnTo>
                  <a:lnTo>
                    <a:pt x="32" y="10"/>
                  </a:lnTo>
                  <a:lnTo>
                    <a:pt x="28" y="14"/>
                  </a:lnTo>
                  <a:lnTo>
                    <a:pt x="24" y="14"/>
                  </a:lnTo>
                  <a:lnTo>
                    <a:pt x="22" y="12"/>
                  </a:lnTo>
                  <a:lnTo>
                    <a:pt x="20" y="12"/>
                  </a:lnTo>
                  <a:lnTo>
                    <a:pt x="22" y="14"/>
                  </a:lnTo>
                  <a:lnTo>
                    <a:pt x="20" y="14"/>
                  </a:lnTo>
                  <a:lnTo>
                    <a:pt x="22" y="16"/>
                  </a:lnTo>
                  <a:lnTo>
                    <a:pt x="16" y="18"/>
                  </a:lnTo>
                  <a:lnTo>
                    <a:pt x="16" y="12"/>
                  </a:lnTo>
                  <a:lnTo>
                    <a:pt x="14" y="16"/>
                  </a:lnTo>
                  <a:lnTo>
                    <a:pt x="10" y="16"/>
                  </a:lnTo>
                  <a:lnTo>
                    <a:pt x="8" y="20"/>
                  </a:lnTo>
                  <a:lnTo>
                    <a:pt x="0" y="12"/>
                  </a:lnTo>
                  <a:lnTo>
                    <a:pt x="2" y="10"/>
                  </a:lnTo>
                  <a:lnTo>
                    <a:pt x="6" y="14"/>
                  </a:lnTo>
                  <a:lnTo>
                    <a:pt x="2" y="8"/>
                  </a:lnTo>
                  <a:lnTo>
                    <a:pt x="6" y="6"/>
                  </a:lnTo>
                  <a:lnTo>
                    <a:pt x="10" y="10"/>
                  </a:lnTo>
                  <a:lnTo>
                    <a:pt x="10" y="4"/>
                  </a:lnTo>
                  <a:lnTo>
                    <a:pt x="8" y="4"/>
                  </a:lnTo>
                  <a:lnTo>
                    <a:pt x="14" y="4"/>
                  </a:lnTo>
                  <a:lnTo>
                    <a:pt x="16" y="0"/>
                  </a:lnTo>
                  <a:lnTo>
                    <a:pt x="18" y="2"/>
                  </a:lnTo>
                  <a:lnTo>
                    <a:pt x="18" y="4"/>
                  </a:lnTo>
                  <a:lnTo>
                    <a:pt x="20" y="8"/>
                  </a:lnTo>
                  <a:lnTo>
                    <a:pt x="22" y="4"/>
                  </a:lnTo>
                  <a:lnTo>
                    <a:pt x="28" y="6"/>
                  </a:lnTo>
                  <a:close/>
                </a:path>
              </a:pathLst>
            </a:custGeom>
            <a:grpFill/>
            <a:ln w="3175" cmpd="sng">
              <a:solidFill>
                <a:srgbClr val="808080"/>
              </a:solidFill>
              <a:round/>
              <a:headEnd/>
              <a:tailEnd/>
            </a:ln>
          </p:spPr>
          <p:txBody>
            <a:bodyPr/>
            <a:lstStyle/>
            <a:p>
              <a:pPr>
                <a:defRPr/>
              </a:pPr>
              <a:endParaRPr lang="en-US" dirty="0"/>
            </a:p>
          </p:txBody>
        </p:sp>
        <p:sp>
          <p:nvSpPr>
            <p:cNvPr id="2177" name="Freeform 1134"/>
            <p:cNvSpPr>
              <a:spLocks/>
            </p:cNvSpPr>
            <p:nvPr/>
          </p:nvSpPr>
          <p:spPr bwMode="auto">
            <a:xfrm>
              <a:off x="1218" y="3568"/>
              <a:ext cx="30" cy="56"/>
            </a:xfrm>
            <a:custGeom>
              <a:avLst/>
              <a:gdLst>
                <a:gd name="T0" fmla="*/ 28 w 30"/>
                <a:gd name="T1" fmla="*/ 42 h 56"/>
                <a:gd name="T2" fmla="*/ 22 w 30"/>
                <a:gd name="T3" fmla="*/ 40 h 56"/>
                <a:gd name="T4" fmla="*/ 26 w 30"/>
                <a:gd name="T5" fmla="*/ 44 h 56"/>
                <a:gd name="T6" fmla="*/ 18 w 30"/>
                <a:gd name="T7" fmla="*/ 52 h 56"/>
                <a:gd name="T8" fmla="*/ 12 w 30"/>
                <a:gd name="T9" fmla="*/ 56 h 56"/>
                <a:gd name="T10" fmla="*/ 14 w 30"/>
                <a:gd name="T11" fmla="*/ 50 h 56"/>
                <a:gd name="T12" fmla="*/ 12 w 30"/>
                <a:gd name="T13" fmla="*/ 48 h 56"/>
                <a:gd name="T14" fmla="*/ 16 w 30"/>
                <a:gd name="T15" fmla="*/ 48 h 56"/>
                <a:gd name="T16" fmla="*/ 14 w 30"/>
                <a:gd name="T17" fmla="*/ 46 h 56"/>
                <a:gd name="T18" fmla="*/ 16 w 30"/>
                <a:gd name="T19" fmla="*/ 42 h 56"/>
                <a:gd name="T20" fmla="*/ 14 w 30"/>
                <a:gd name="T21" fmla="*/ 42 h 56"/>
                <a:gd name="T22" fmla="*/ 18 w 30"/>
                <a:gd name="T23" fmla="*/ 42 h 56"/>
                <a:gd name="T24" fmla="*/ 16 w 30"/>
                <a:gd name="T25" fmla="*/ 40 h 56"/>
                <a:gd name="T26" fmla="*/ 12 w 30"/>
                <a:gd name="T27" fmla="*/ 36 h 56"/>
                <a:gd name="T28" fmla="*/ 18 w 30"/>
                <a:gd name="T29" fmla="*/ 34 h 56"/>
                <a:gd name="T30" fmla="*/ 12 w 30"/>
                <a:gd name="T31" fmla="*/ 34 h 56"/>
                <a:gd name="T32" fmla="*/ 8 w 30"/>
                <a:gd name="T33" fmla="*/ 34 h 56"/>
                <a:gd name="T34" fmla="*/ 4 w 30"/>
                <a:gd name="T35" fmla="*/ 16 h 56"/>
                <a:gd name="T36" fmla="*/ 6 w 30"/>
                <a:gd name="T37" fmla="*/ 10 h 56"/>
                <a:gd name="T38" fmla="*/ 4 w 30"/>
                <a:gd name="T39" fmla="*/ 14 h 56"/>
                <a:gd name="T40" fmla="*/ 0 w 30"/>
                <a:gd name="T41" fmla="*/ 8 h 56"/>
                <a:gd name="T42" fmla="*/ 2 w 30"/>
                <a:gd name="T43" fmla="*/ 8 h 56"/>
                <a:gd name="T44" fmla="*/ 0 w 30"/>
                <a:gd name="T45" fmla="*/ 6 h 56"/>
                <a:gd name="T46" fmla="*/ 0 w 30"/>
                <a:gd name="T47" fmla="*/ 0 h 56"/>
                <a:gd name="T48" fmla="*/ 4 w 30"/>
                <a:gd name="T49" fmla="*/ 4 h 56"/>
                <a:gd name="T50" fmla="*/ 6 w 30"/>
                <a:gd name="T51" fmla="*/ 10 h 56"/>
                <a:gd name="T52" fmla="*/ 18 w 30"/>
                <a:gd name="T53" fmla="*/ 8 h 56"/>
                <a:gd name="T54" fmla="*/ 18 w 30"/>
                <a:gd name="T55" fmla="*/ 12 h 56"/>
                <a:gd name="T56" fmla="*/ 28 w 30"/>
                <a:gd name="T57" fmla="*/ 24 h 56"/>
                <a:gd name="T58" fmla="*/ 30 w 30"/>
                <a:gd name="T59" fmla="*/ 28 h 56"/>
                <a:gd name="T60" fmla="*/ 30 w 30"/>
                <a:gd name="T61" fmla="*/ 30 h 56"/>
                <a:gd name="T62" fmla="*/ 26 w 30"/>
                <a:gd name="T63" fmla="*/ 28 h 56"/>
                <a:gd name="T64" fmla="*/ 18 w 30"/>
                <a:gd name="T65" fmla="*/ 16 h 56"/>
                <a:gd name="T66" fmla="*/ 20 w 30"/>
                <a:gd name="T67" fmla="*/ 16 h 56"/>
                <a:gd name="T68" fmla="*/ 18 w 30"/>
                <a:gd name="T69" fmla="*/ 12 h 56"/>
                <a:gd name="T70" fmla="*/ 18 w 30"/>
                <a:gd name="T71" fmla="*/ 16 h 56"/>
                <a:gd name="T72" fmla="*/ 16 w 30"/>
                <a:gd name="T73" fmla="*/ 16 h 56"/>
                <a:gd name="T74" fmla="*/ 18 w 30"/>
                <a:gd name="T75" fmla="*/ 16 h 56"/>
                <a:gd name="T76" fmla="*/ 18 w 30"/>
                <a:gd name="T77" fmla="*/ 24 h 56"/>
                <a:gd name="T78" fmla="*/ 18 w 30"/>
                <a:gd name="T79" fmla="*/ 22 h 56"/>
                <a:gd name="T80" fmla="*/ 24 w 30"/>
                <a:gd name="T81" fmla="*/ 28 h 56"/>
                <a:gd name="T82" fmla="*/ 24 w 30"/>
                <a:gd name="T83" fmla="*/ 30 h 56"/>
                <a:gd name="T84" fmla="*/ 28 w 30"/>
                <a:gd name="T85" fmla="*/ 30 h 56"/>
                <a:gd name="T86" fmla="*/ 30 w 30"/>
                <a:gd name="T87" fmla="*/ 36 h 56"/>
                <a:gd name="T88" fmla="*/ 24 w 30"/>
                <a:gd name="T89" fmla="*/ 36 h 56"/>
                <a:gd name="T90" fmla="*/ 26 w 30"/>
                <a:gd name="T91" fmla="*/ 36 h 56"/>
                <a:gd name="T92" fmla="*/ 24 w 30"/>
                <a:gd name="T93" fmla="*/ 36 h 56"/>
                <a:gd name="T94" fmla="*/ 28 w 30"/>
                <a:gd name="T95" fmla="*/ 38 h 56"/>
                <a:gd name="T96" fmla="*/ 28 w 30"/>
                <a:gd name="T97" fmla="*/ 40 h 56"/>
                <a:gd name="T98" fmla="*/ 30 w 30"/>
                <a:gd name="T99" fmla="*/ 38 h 56"/>
                <a:gd name="T100" fmla="*/ 30 w 30"/>
                <a:gd name="T101" fmla="*/ 42 h 56"/>
                <a:gd name="T102" fmla="*/ 28 w 30"/>
                <a:gd name="T103" fmla="*/ 42 h 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 h="56">
                  <a:moveTo>
                    <a:pt x="28" y="42"/>
                  </a:moveTo>
                  <a:lnTo>
                    <a:pt x="22" y="40"/>
                  </a:lnTo>
                  <a:lnTo>
                    <a:pt x="26" y="44"/>
                  </a:lnTo>
                  <a:lnTo>
                    <a:pt x="18" y="52"/>
                  </a:lnTo>
                  <a:lnTo>
                    <a:pt x="12" y="56"/>
                  </a:lnTo>
                  <a:lnTo>
                    <a:pt x="14" y="50"/>
                  </a:lnTo>
                  <a:lnTo>
                    <a:pt x="12" y="48"/>
                  </a:lnTo>
                  <a:lnTo>
                    <a:pt x="16" y="48"/>
                  </a:lnTo>
                  <a:lnTo>
                    <a:pt x="14" y="46"/>
                  </a:lnTo>
                  <a:lnTo>
                    <a:pt x="16" y="42"/>
                  </a:lnTo>
                  <a:lnTo>
                    <a:pt x="14" y="42"/>
                  </a:lnTo>
                  <a:lnTo>
                    <a:pt x="18" y="42"/>
                  </a:lnTo>
                  <a:lnTo>
                    <a:pt x="16" y="40"/>
                  </a:lnTo>
                  <a:lnTo>
                    <a:pt x="12" y="36"/>
                  </a:lnTo>
                  <a:lnTo>
                    <a:pt x="18" y="34"/>
                  </a:lnTo>
                  <a:lnTo>
                    <a:pt x="12" y="34"/>
                  </a:lnTo>
                  <a:lnTo>
                    <a:pt x="8" y="34"/>
                  </a:lnTo>
                  <a:lnTo>
                    <a:pt x="4" y="16"/>
                  </a:lnTo>
                  <a:lnTo>
                    <a:pt x="6" y="10"/>
                  </a:lnTo>
                  <a:lnTo>
                    <a:pt x="4" y="14"/>
                  </a:lnTo>
                  <a:lnTo>
                    <a:pt x="0" y="8"/>
                  </a:lnTo>
                  <a:lnTo>
                    <a:pt x="2" y="8"/>
                  </a:lnTo>
                  <a:lnTo>
                    <a:pt x="0" y="6"/>
                  </a:lnTo>
                  <a:lnTo>
                    <a:pt x="0" y="0"/>
                  </a:lnTo>
                  <a:lnTo>
                    <a:pt x="4" y="4"/>
                  </a:lnTo>
                  <a:lnTo>
                    <a:pt x="6" y="10"/>
                  </a:lnTo>
                  <a:lnTo>
                    <a:pt x="18" y="8"/>
                  </a:lnTo>
                  <a:lnTo>
                    <a:pt x="18" y="12"/>
                  </a:lnTo>
                  <a:lnTo>
                    <a:pt x="28" y="24"/>
                  </a:lnTo>
                  <a:lnTo>
                    <a:pt x="30" y="28"/>
                  </a:lnTo>
                  <a:lnTo>
                    <a:pt x="30" y="30"/>
                  </a:lnTo>
                  <a:lnTo>
                    <a:pt x="26" y="28"/>
                  </a:lnTo>
                  <a:lnTo>
                    <a:pt x="18" y="16"/>
                  </a:lnTo>
                  <a:lnTo>
                    <a:pt x="20" y="16"/>
                  </a:lnTo>
                  <a:lnTo>
                    <a:pt x="18" y="12"/>
                  </a:lnTo>
                  <a:lnTo>
                    <a:pt x="18" y="16"/>
                  </a:lnTo>
                  <a:lnTo>
                    <a:pt x="16" y="16"/>
                  </a:lnTo>
                  <a:lnTo>
                    <a:pt x="18" y="16"/>
                  </a:lnTo>
                  <a:lnTo>
                    <a:pt x="18" y="24"/>
                  </a:lnTo>
                  <a:lnTo>
                    <a:pt x="18" y="22"/>
                  </a:lnTo>
                  <a:lnTo>
                    <a:pt x="24" y="28"/>
                  </a:lnTo>
                  <a:lnTo>
                    <a:pt x="24" y="30"/>
                  </a:lnTo>
                  <a:lnTo>
                    <a:pt x="28" y="30"/>
                  </a:lnTo>
                  <a:lnTo>
                    <a:pt x="30" y="36"/>
                  </a:lnTo>
                  <a:lnTo>
                    <a:pt x="24" y="36"/>
                  </a:lnTo>
                  <a:lnTo>
                    <a:pt x="26" y="36"/>
                  </a:lnTo>
                  <a:lnTo>
                    <a:pt x="24" y="36"/>
                  </a:lnTo>
                  <a:lnTo>
                    <a:pt x="28" y="38"/>
                  </a:lnTo>
                  <a:lnTo>
                    <a:pt x="28" y="40"/>
                  </a:lnTo>
                  <a:lnTo>
                    <a:pt x="30" y="38"/>
                  </a:lnTo>
                  <a:lnTo>
                    <a:pt x="30" y="42"/>
                  </a:lnTo>
                  <a:lnTo>
                    <a:pt x="28" y="42"/>
                  </a:lnTo>
                  <a:close/>
                </a:path>
              </a:pathLst>
            </a:custGeom>
            <a:grpFill/>
            <a:ln w="3175" cmpd="sng">
              <a:solidFill>
                <a:srgbClr val="808080"/>
              </a:solidFill>
              <a:round/>
              <a:headEnd/>
              <a:tailEnd/>
            </a:ln>
          </p:spPr>
          <p:txBody>
            <a:bodyPr/>
            <a:lstStyle/>
            <a:p>
              <a:pPr>
                <a:defRPr/>
              </a:pPr>
              <a:endParaRPr lang="en-US" dirty="0"/>
            </a:p>
          </p:txBody>
        </p:sp>
        <p:sp>
          <p:nvSpPr>
            <p:cNvPr id="2178" name="Freeform 1135"/>
            <p:cNvSpPr>
              <a:spLocks/>
            </p:cNvSpPr>
            <p:nvPr/>
          </p:nvSpPr>
          <p:spPr bwMode="auto">
            <a:xfrm>
              <a:off x="1224" y="3570"/>
              <a:ext cx="12" cy="6"/>
            </a:xfrm>
            <a:custGeom>
              <a:avLst/>
              <a:gdLst>
                <a:gd name="T0" fmla="*/ 4 w 12"/>
                <a:gd name="T1" fmla="*/ 0 h 6"/>
                <a:gd name="T2" fmla="*/ 12 w 12"/>
                <a:gd name="T3" fmla="*/ 6 h 6"/>
                <a:gd name="T4" fmla="*/ 2 w 12"/>
                <a:gd name="T5" fmla="*/ 6 h 6"/>
                <a:gd name="T6" fmla="*/ 0 w 12"/>
                <a:gd name="T7" fmla="*/ 4 h 6"/>
                <a:gd name="T8" fmla="*/ 4 w 12"/>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6">
                  <a:moveTo>
                    <a:pt x="4" y="0"/>
                  </a:moveTo>
                  <a:lnTo>
                    <a:pt x="12" y="6"/>
                  </a:lnTo>
                  <a:lnTo>
                    <a:pt x="2" y="6"/>
                  </a:lnTo>
                  <a:lnTo>
                    <a:pt x="0" y="4"/>
                  </a:lnTo>
                  <a:lnTo>
                    <a:pt x="4" y="0"/>
                  </a:lnTo>
                  <a:close/>
                </a:path>
              </a:pathLst>
            </a:custGeom>
            <a:grpFill/>
            <a:ln w="3175" cmpd="sng">
              <a:solidFill>
                <a:srgbClr val="808080"/>
              </a:solidFill>
              <a:round/>
              <a:headEnd/>
              <a:tailEnd/>
            </a:ln>
          </p:spPr>
          <p:txBody>
            <a:bodyPr/>
            <a:lstStyle/>
            <a:p>
              <a:pPr>
                <a:defRPr/>
              </a:pPr>
              <a:endParaRPr lang="en-US" dirty="0"/>
            </a:p>
          </p:txBody>
        </p:sp>
        <p:sp>
          <p:nvSpPr>
            <p:cNvPr id="2179" name="Freeform 1136"/>
            <p:cNvSpPr>
              <a:spLocks/>
            </p:cNvSpPr>
            <p:nvPr/>
          </p:nvSpPr>
          <p:spPr bwMode="auto">
            <a:xfrm>
              <a:off x="1184" y="3576"/>
              <a:ext cx="38" cy="36"/>
            </a:xfrm>
            <a:custGeom>
              <a:avLst/>
              <a:gdLst>
                <a:gd name="T0" fmla="*/ 12 w 38"/>
                <a:gd name="T1" fmla="*/ 10 h 36"/>
                <a:gd name="T2" fmla="*/ 26 w 38"/>
                <a:gd name="T3" fmla="*/ 18 h 36"/>
                <a:gd name="T4" fmla="*/ 26 w 38"/>
                <a:gd name="T5" fmla="*/ 22 h 36"/>
                <a:gd name="T6" fmla="*/ 38 w 38"/>
                <a:gd name="T7" fmla="*/ 18 h 36"/>
                <a:gd name="T8" fmla="*/ 38 w 38"/>
                <a:gd name="T9" fmla="*/ 30 h 36"/>
                <a:gd name="T10" fmla="*/ 36 w 38"/>
                <a:gd name="T11" fmla="*/ 32 h 36"/>
                <a:gd name="T12" fmla="*/ 14 w 38"/>
                <a:gd name="T13" fmla="*/ 20 h 36"/>
                <a:gd name="T14" fmla="*/ 18 w 38"/>
                <a:gd name="T15" fmla="*/ 24 h 36"/>
                <a:gd name="T16" fmla="*/ 14 w 38"/>
                <a:gd name="T17" fmla="*/ 26 h 36"/>
                <a:gd name="T18" fmla="*/ 22 w 38"/>
                <a:gd name="T19" fmla="*/ 26 h 36"/>
                <a:gd name="T20" fmla="*/ 20 w 38"/>
                <a:gd name="T21" fmla="*/ 28 h 36"/>
                <a:gd name="T22" fmla="*/ 22 w 38"/>
                <a:gd name="T23" fmla="*/ 28 h 36"/>
                <a:gd name="T24" fmla="*/ 24 w 38"/>
                <a:gd name="T25" fmla="*/ 32 h 36"/>
                <a:gd name="T26" fmla="*/ 20 w 38"/>
                <a:gd name="T27" fmla="*/ 36 h 36"/>
                <a:gd name="T28" fmla="*/ 16 w 38"/>
                <a:gd name="T29" fmla="*/ 34 h 36"/>
                <a:gd name="T30" fmla="*/ 12 w 38"/>
                <a:gd name="T31" fmla="*/ 32 h 36"/>
                <a:gd name="T32" fmla="*/ 16 w 38"/>
                <a:gd name="T33" fmla="*/ 34 h 36"/>
                <a:gd name="T34" fmla="*/ 10 w 38"/>
                <a:gd name="T35" fmla="*/ 26 h 36"/>
                <a:gd name="T36" fmla="*/ 12 w 38"/>
                <a:gd name="T37" fmla="*/ 26 h 36"/>
                <a:gd name="T38" fmla="*/ 8 w 38"/>
                <a:gd name="T39" fmla="*/ 26 h 36"/>
                <a:gd name="T40" fmla="*/ 8 w 38"/>
                <a:gd name="T41" fmla="*/ 24 h 36"/>
                <a:gd name="T42" fmla="*/ 4 w 38"/>
                <a:gd name="T43" fmla="*/ 20 h 36"/>
                <a:gd name="T44" fmla="*/ 0 w 38"/>
                <a:gd name="T45" fmla="*/ 18 h 36"/>
                <a:gd name="T46" fmla="*/ 0 w 38"/>
                <a:gd name="T47" fmla="*/ 12 h 36"/>
                <a:gd name="T48" fmla="*/ 10 w 38"/>
                <a:gd name="T49" fmla="*/ 16 h 36"/>
                <a:gd name="T50" fmla="*/ 0 w 38"/>
                <a:gd name="T51" fmla="*/ 8 h 36"/>
                <a:gd name="T52" fmla="*/ 2 w 38"/>
                <a:gd name="T53" fmla="*/ 8 h 36"/>
                <a:gd name="T54" fmla="*/ 0 w 38"/>
                <a:gd name="T55" fmla="*/ 4 h 36"/>
                <a:gd name="T56" fmla="*/ 2 w 38"/>
                <a:gd name="T57" fmla="*/ 2 h 36"/>
                <a:gd name="T58" fmla="*/ 4 w 38"/>
                <a:gd name="T59" fmla="*/ 8 h 36"/>
                <a:gd name="T60" fmla="*/ 8 w 38"/>
                <a:gd name="T61" fmla="*/ 8 h 36"/>
                <a:gd name="T62" fmla="*/ 4 w 38"/>
                <a:gd name="T63" fmla="*/ 4 h 36"/>
                <a:gd name="T64" fmla="*/ 6 w 38"/>
                <a:gd name="T65" fmla="*/ 2 h 36"/>
                <a:gd name="T66" fmla="*/ 10 w 38"/>
                <a:gd name="T67" fmla="*/ 6 h 36"/>
                <a:gd name="T68" fmla="*/ 12 w 38"/>
                <a:gd name="T69" fmla="*/ 0 h 36"/>
                <a:gd name="T70" fmla="*/ 22 w 38"/>
                <a:gd name="T71" fmla="*/ 4 h 36"/>
                <a:gd name="T72" fmla="*/ 18 w 38"/>
                <a:gd name="T73" fmla="*/ 8 h 36"/>
                <a:gd name="T74" fmla="*/ 14 w 38"/>
                <a:gd name="T75" fmla="*/ 8 h 36"/>
                <a:gd name="T76" fmla="*/ 20 w 38"/>
                <a:gd name="T77" fmla="*/ 10 h 36"/>
                <a:gd name="T78" fmla="*/ 14 w 38"/>
                <a:gd name="T79" fmla="*/ 10 h 36"/>
                <a:gd name="T80" fmla="*/ 18 w 38"/>
                <a:gd name="T81" fmla="*/ 12 h 36"/>
                <a:gd name="T82" fmla="*/ 24 w 38"/>
                <a:gd name="T83" fmla="*/ 4 h 36"/>
                <a:gd name="T84" fmla="*/ 36 w 38"/>
                <a:gd name="T85" fmla="*/ 8 h 36"/>
                <a:gd name="T86" fmla="*/ 36 w 38"/>
                <a:gd name="T87" fmla="*/ 12 h 36"/>
                <a:gd name="T88" fmla="*/ 34 w 38"/>
                <a:gd name="T89" fmla="*/ 14 h 36"/>
                <a:gd name="T90" fmla="*/ 38 w 38"/>
                <a:gd name="T91" fmla="*/ 16 h 36"/>
                <a:gd name="T92" fmla="*/ 28 w 38"/>
                <a:gd name="T93" fmla="*/ 12 h 36"/>
                <a:gd name="T94" fmla="*/ 36 w 38"/>
                <a:gd name="T95" fmla="*/ 16 h 36"/>
                <a:gd name="T96" fmla="*/ 34 w 38"/>
                <a:gd name="T97" fmla="*/ 18 h 36"/>
                <a:gd name="T98" fmla="*/ 28 w 38"/>
                <a:gd name="T99" fmla="*/ 18 h 36"/>
                <a:gd name="T100" fmla="*/ 12 w 38"/>
                <a:gd name="T101" fmla="*/ 10 h 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8" h="36">
                  <a:moveTo>
                    <a:pt x="12" y="10"/>
                  </a:moveTo>
                  <a:lnTo>
                    <a:pt x="26" y="18"/>
                  </a:lnTo>
                  <a:lnTo>
                    <a:pt x="26" y="22"/>
                  </a:lnTo>
                  <a:lnTo>
                    <a:pt x="38" y="18"/>
                  </a:lnTo>
                  <a:lnTo>
                    <a:pt x="38" y="30"/>
                  </a:lnTo>
                  <a:lnTo>
                    <a:pt x="36" y="32"/>
                  </a:lnTo>
                  <a:lnTo>
                    <a:pt x="14" y="20"/>
                  </a:lnTo>
                  <a:lnTo>
                    <a:pt x="18" y="24"/>
                  </a:lnTo>
                  <a:lnTo>
                    <a:pt x="14" y="26"/>
                  </a:lnTo>
                  <a:lnTo>
                    <a:pt x="22" y="26"/>
                  </a:lnTo>
                  <a:lnTo>
                    <a:pt x="20" y="28"/>
                  </a:lnTo>
                  <a:lnTo>
                    <a:pt x="22" y="28"/>
                  </a:lnTo>
                  <a:lnTo>
                    <a:pt x="24" y="32"/>
                  </a:lnTo>
                  <a:lnTo>
                    <a:pt x="20" y="36"/>
                  </a:lnTo>
                  <a:lnTo>
                    <a:pt x="16" y="34"/>
                  </a:lnTo>
                  <a:lnTo>
                    <a:pt x="12" y="32"/>
                  </a:lnTo>
                  <a:lnTo>
                    <a:pt x="16" y="34"/>
                  </a:lnTo>
                  <a:lnTo>
                    <a:pt x="10" y="26"/>
                  </a:lnTo>
                  <a:lnTo>
                    <a:pt x="12" y="26"/>
                  </a:lnTo>
                  <a:lnTo>
                    <a:pt x="8" y="26"/>
                  </a:lnTo>
                  <a:lnTo>
                    <a:pt x="8" y="24"/>
                  </a:lnTo>
                  <a:lnTo>
                    <a:pt x="4" y="20"/>
                  </a:lnTo>
                  <a:lnTo>
                    <a:pt x="0" y="18"/>
                  </a:lnTo>
                  <a:lnTo>
                    <a:pt x="0" y="12"/>
                  </a:lnTo>
                  <a:lnTo>
                    <a:pt x="10" y="16"/>
                  </a:lnTo>
                  <a:lnTo>
                    <a:pt x="0" y="8"/>
                  </a:lnTo>
                  <a:lnTo>
                    <a:pt x="2" y="8"/>
                  </a:lnTo>
                  <a:lnTo>
                    <a:pt x="0" y="4"/>
                  </a:lnTo>
                  <a:lnTo>
                    <a:pt x="2" y="2"/>
                  </a:lnTo>
                  <a:lnTo>
                    <a:pt x="4" y="8"/>
                  </a:lnTo>
                  <a:lnTo>
                    <a:pt x="8" y="8"/>
                  </a:lnTo>
                  <a:lnTo>
                    <a:pt x="4" y="4"/>
                  </a:lnTo>
                  <a:lnTo>
                    <a:pt x="6" y="2"/>
                  </a:lnTo>
                  <a:lnTo>
                    <a:pt x="10" y="6"/>
                  </a:lnTo>
                  <a:lnTo>
                    <a:pt x="12" y="0"/>
                  </a:lnTo>
                  <a:lnTo>
                    <a:pt x="22" y="4"/>
                  </a:lnTo>
                  <a:lnTo>
                    <a:pt x="18" y="8"/>
                  </a:lnTo>
                  <a:lnTo>
                    <a:pt x="14" y="8"/>
                  </a:lnTo>
                  <a:lnTo>
                    <a:pt x="20" y="10"/>
                  </a:lnTo>
                  <a:lnTo>
                    <a:pt x="14" y="10"/>
                  </a:lnTo>
                  <a:lnTo>
                    <a:pt x="18" y="12"/>
                  </a:lnTo>
                  <a:lnTo>
                    <a:pt x="24" y="4"/>
                  </a:lnTo>
                  <a:lnTo>
                    <a:pt x="36" y="8"/>
                  </a:lnTo>
                  <a:lnTo>
                    <a:pt x="36" y="12"/>
                  </a:lnTo>
                  <a:lnTo>
                    <a:pt x="34" y="14"/>
                  </a:lnTo>
                  <a:lnTo>
                    <a:pt x="38" y="16"/>
                  </a:lnTo>
                  <a:lnTo>
                    <a:pt x="28" y="12"/>
                  </a:lnTo>
                  <a:lnTo>
                    <a:pt x="36" y="16"/>
                  </a:lnTo>
                  <a:lnTo>
                    <a:pt x="34" y="18"/>
                  </a:lnTo>
                  <a:lnTo>
                    <a:pt x="28" y="18"/>
                  </a:lnTo>
                  <a:lnTo>
                    <a:pt x="12" y="10"/>
                  </a:lnTo>
                  <a:close/>
                </a:path>
              </a:pathLst>
            </a:custGeom>
            <a:grpFill/>
            <a:ln w="3175" cmpd="sng">
              <a:solidFill>
                <a:srgbClr val="808080"/>
              </a:solidFill>
              <a:round/>
              <a:headEnd/>
              <a:tailEnd/>
            </a:ln>
          </p:spPr>
          <p:txBody>
            <a:bodyPr/>
            <a:lstStyle/>
            <a:p>
              <a:pPr>
                <a:defRPr/>
              </a:pPr>
              <a:endParaRPr lang="en-US" dirty="0"/>
            </a:p>
          </p:txBody>
        </p:sp>
        <p:sp>
          <p:nvSpPr>
            <p:cNvPr id="2180" name="Freeform 1137"/>
            <p:cNvSpPr>
              <a:spLocks/>
            </p:cNvSpPr>
            <p:nvPr/>
          </p:nvSpPr>
          <p:spPr bwMode="auto">
            <a:xfrm>
              <a:off x="734" y="3580"/>
              <a:ext cx="66" cy="48"/>
            </a:xfrm>
            <a:custGeom>
              <a:avLst/>
              <a:gdLst>
                <a:gd name="T0" fmla="*/ 34 w 66"/>
                <a:gd name="T1" fmla="*/ 36 h 48"/>
                <a:gd name="T2" fmla="*/ 32 w 66"/>
                <a:gd name="T3" fmla="*/ 38 h 48"/>
                <a:gd name="T4" fmla="*/ 28 w 66"/>
                <a:gd name="T5" fmla="*/ 38 h 48"/>
                <a:gd name="T6" fmla="*/ 30 w 66"/>
                <a:gd name="T7" fmla="*/ 40 h 48"/>
                <a:gd name="T8" fmla="*/ 26 w 66"/>
                <a:gd name="T9" fmla="*/ 40 h 48"/>
                <a:gd name="T10" fmla="*/ 26 w 66"/>
                <a:gd name="T11" fmla="*/ 44 h 48"/>
                <a:gd name="T12" fmla="*/ 14 w 66"/>
                <a:gd name="T13" fmla="*/ 48 h 48"/>
                <a:gd name="T14" fmla="*/ 20 w 66"/>
                <a:gd name="T15" fmla="*/ 38 h 48"/>
                <a:gd name="T16" fmla="*/ 24 w 66"/>
                <a:gd name="T17" fmla="*/ 32 h 48"/>
                <a:gd name="T18" fmla="*/ 20 w 66"/>
                <a:gd name="T19" fmla="*/ 34 h 48"/>
                <a:gd name="T20" fmla="*/ 8 w 66"/>
                <a:gd name="T21" fmla="*/ 34 h 48"/>
                <a:gd name="T22" fmla="*/ 12 w 66"/>
                <a:gd name="T23" fmla="*/ 32 h 48"/>
                <a:gd name="T24" fmla="*/ 14 w 66"/>
                <a:gd name="T25" fmla="*/ 40 h 48"/>
                <a:gd name="T26" fmla="*/ 12 w 66"/>
                <a:gd name="T27" fmla="*/ 42 h 48"/>
                <a:gd name="T28" fmla="*/ 12 w 66"/>
                <a:gd name="T29" fmla="*/ 38 h 48"/>
                <a:gd name="T30" fmla="*/ 8 w 66"/>
                <a:gd name="T31" fmla="*/ 30 h 48"/>
                <a:gd name="T32" fmla="*/ 0 w 66"/>
                <a:gd name="T33" fmla="*/ 24 h 48"/>
                <a:gd name="T34" fmla="*/ 0 w 66"/>
                <a:gd name="T35" fmla="*/ 22 h 48"/>
                <a:gd name="T36" fmla="*/ 2 w 66"/>
                <a:gd name="T37" fmla="*/ 20 h 48"/>
                <a:gd name="T38" fmla="*/ 10 w 66"/>
                <a:gd name="T39" fmla="*/ 16 h 48"/>
                <a:gd name="T40" fmla="*/ 12 w 66"/>
                <a:gd name="T41" fmla="*/ 14 h 48"/>
                <a:gd name="T42" fmla="*/ 18 w 66"/>
                <a:gd name="T43" fmla="*/ 12 h 48"/>
                <a:gd name="T44" fmla="*/ 24 w 66"/>
                <a:gd name="T45" fmla="*/ 16 h 48"/>
                <a:gd name="T46" fmla="*/ 24 w 66"/>
                <a:gd name="T47" fmla="*/ 16 h 48"/>
                <a:gd name="T48" fmla="*/ 28 w 66"/>
                <a:gd name="T49" fmla="*/ 30 h 48"/>
                <a:gd name="T50" fmla="*/ 24 w 66"/>
                <a:gd name="T51" fmla="*/ 16 h 48"/>
                <a:gd name="T52" fmla="*/ 24 w 66"/>
                <a:gd name="T53" fmla="*/ 12 h 48"/>
                <a:gd name="T54" fmla="*/ 24 w 66"/>
                <a:gd name="T55" fmla="*/ 12 h 48"/>
                <a:gd name="T56" fmla="*/ 32 w 66"/>
                <a:gd name="T57" fmla="*/ 4 h 48"/>
                <a:gd name="T58" fmla="*/ 34 w 66"/>
                <a:gd name="T59" fmla="*/ 12 h 48"/>
                <a:gd name="T60" fmla="*/ 36 w 66"/>
                <a:gd name="T61" fmla="*/ 10 h 48"/>
                <a:gd name="T62" fmla="*/ 38 w 66"/>
                <a:gd name="T63" fmla="*/ 6 h 48"/>
                <a:gd name="T64" fmla="*/ 42 w 66"/>
                <a:gd name="T65" fmla="*/ 12 h 48"/>
                <a:gd name="T66" fmla="*/ 46 w 66"/>
                <a:gd name="T67" fmla="*/ 6 h 48"/>
                <a:gd name="T68" fmla="*/ 52 w 66"/>
                <a:gd name="T69" fmla="*/ 4 h 48"/>
                <a:gd name="T70" fmla="*/ 50 w 66"/>
                <a:gd name="T71" fmla="*/ 12 h 48"/>
                <a:gd name="T72" fmla="*/ 56 w 66"/>
                <a:gd name="T73" fmla="*/ 8 h 48"/>
                <a:gd name="T74" fmla="*/ 62 w 66"/>
                <a:gd name="T75" fmla="*/ 10 h 48"/>
                <a:gd name="T76" fmla="*/ 60 w 66"/>
                <a:gd name="T77" fmla="*/ 12 h 48"/>
                <a:gd name="T78" fmla="*/ 62 w 66"/>
                <a:gd name="T79" fmla="*/ 14 h 48"/>
                <a:gd name="T80" fmla="*/ 66 w 66"/>
                <a:gd name="T81" fmla="*/ 18 h 48"/>
                <a:gd name="T82" fmla="*/ 48 w 66"/>
                <a:gd name="T83" fmla="*/ 20 h 48"/>
                <a:gd name="T84" fmla="*/ 44 w 66"/>
                <a:gd name="T85" fmla="*/ 24 h 48"/>
                <a:gd name="T86" fmla="*/ 54 w 66"/>
                <a:gd name="T87" fmla="*/ 28 h 48"/>
                <a:gd name="T88" fmla="*/ 50 w 66"/>
                <a:gd name="T89" fmla="*/ 30 h 48"/>
                <a:gd name="T90" fmla="*/ 40 w 66"/>
                <a:gd name="T91" fmla="*/ 28 h 48"/>
                <a:gd name="T92" fmla="*/ 36 w 66"/>
                <a:gd name="T93" fmla="*/ 32 h 4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6" h="48">
                  <a:moveTo>
                    <a:pt x="34" y="34"/>
                  </a:moveTo>
                  <a:lnTo>
                    <a:pt x="34" y="36"/>
                  </a:lnTo>
                  <a:lnTo>
                    <a:pt x="32" y="32"/>
                  </a:lnTo>
                  <a:lnTo>
                    <a:pt x="32" y="38"/>
                  </a:lnTo>
                  <a:lnTo>
                    <a:pt x="24" y="38"/>
                  </a:lnTo>
                  <a:lnTo>
                    <a:pt x="28" y="38"/>
                  </a:lnTo>
                  <a:lnTo>
                    <a:pt x="26" y="38"/>
                  </a:lnTo>
                  <a:lnTo>
                    <a:pt x="30" y="40"/>
                  </a:lnTo>
                  <a:lnTo>
                    <a:pt x="28" y="42"/>
                  </a:lnTo>
                  <a:lnTo>
                    <a:pt x="26" y="40"/>
                  </a:lnTo>
                  <a:lnTo>
                    <a:pt x="24" y="44"/>
                  </a:lnTo>
                  <a:lnTo>
                    <a:pt x="26" y="44"/>
                  </a:lnTo>
                  <a:lnTo>
                    <a:pt x="18" y="48"/>
                  </a:lnTo>
                  <a:lnTo>
                    <a:pt x="14" y="48"/>
                  </a:lnTo>
                  <a:lnTo>
                    <a:pt x="24" y="38"/>
                  </a:lnTo>
                  <a:lnTo>
                    <a:pt x="20" y="38"/>
                  </a:lnTo>
                  <a:lnTo>
                    <a:pt x="24" y="34"/>
                  </a:lnTo>
                  <a:lnTo>
                    <a:pt x="24" y="32"/>
                  </a:lnTo>
                  <a:lnTo>
                    <a:pt x="16" y="38"/>
                  </a:lnTo>
                  <a:lnTo>
                    <a:pt x="20" y="34"/>
                  </a:lnTo>
                  <a:lnTo>
                    <a:pt x="8" y="32"/>
                  </a:lnTo>
                  <a:lnTo>
                    <a:pt x="8" y="34"/>
                  </a:lnTo>
                  <a:lnTo>
                    <a:pt x="10" y="36"/>
                  </a:lnTo>
                  <a:lnTo>
                    <a:pt x="12" y="32"/>
                  </a:lnTo>
                  <a:lnTo>
                    <a:pt x="16" y="32"/>
                  </a:lnTo>
                  <a:lnTo>
                    <a:pt x="14" y="40"/>
                  </a:lnTo>
                  <a:lnTo>
                    <a:pt x="12" y="40"/>
                  </a:lnTo>
                  <a:lnTo>
                    <a:pt x="12" y="42"/>
                  </a:lnTo>
                  <a:lnTo>
                    <a:pt x="12" y="44"/>
                  </a:lnTo>
                  <a:lnTo>
                    <a:pt x="12" y="38"/>
                  </a:lnTo>
                  <a:lnTo>
                    <a:pt x="6" y="38"/>
                  </a:lnTo>
                  <a:lnTo>
                    <a:pt x="8" y="30"/>
                  </a:lnTo>
                  <a:lnTo>
                    <a:pt x="6" y="26"/>
                  </a:lnTo>
                  <a:lnTo>
                    <a:pt x="0" y="24"/>
                  </a:lnTo>
                  <a:lnTo>
                    <a:pt x="2" y="24"/>
                  </a:lnTo>
                  <a:lnTo>
                    <a:pt x="0" y="22"/>
                  </a:lnTo>
                  <a:lnTo>
                    <a:pt x="4" y="22"/>
                  </a:lnTo>
                  <a:lnTo>
                    <a:pt x="2" y="20"/>
                  </a:lnTo>
                  <a:lnTo>
                    <a:pt x="8" y="16"/>
                  </a:lnTo>
                  <a:lnTo>
                    <a:pt x="10" y="16"/>
                  </a:lnTo>
                  <a:lnTo>
                    <a:pt x="10" y="14"/>
                  </a:lnTo>
                  <a:lnTo>
                    <a:pt x="12" y="14"/>
                  </a:lnTo>
                  <a:lnTo>
                    <a:pt x="14" y="12"/>
                  </a:lnTo>
                  <a:lnTo>
                    <a:pt x="18" y="12"/>
                  </a:lnTo>
                  <a:lnTo>
                    <a:pt x="24" y="12"/>
                  </a:lnTo>
                  <a:lnTo>
                    <a:pt x="24" y="16"/>
                  </a:lnTo>
                  <a:lnTo>
                    <a:pt x="20" y="16"/>
                  </a:lnTo>
                  <a:lnTo>
                    <a:pt x="24" y="16"/>
                  </a:lnTo>
                  <a:lnTo>
                    <a:pt x="24" y="22"/>
                  </a:lnTo>
                  <a:lnTo>
                    <a:pt x="28" y="30"/>
                  </a:lnTo>
                  <a:lnTo>
                    <a:pt x="24" y="22"/>
                  </a:lnTo>
                  <a:lnTo>
                    <a:pt x="24" y="16"/>
                  </a:lnTo>
                  <a:lnTo>
                    <a:pt x="28" y="18"/>
                  </a:lnTo>
                  <a:lnTo>
                    <a:pt x="24" y="12"/>
                  </a:lnTo>
                  <a:lnTo>
                    <a:pt x="32" y="14"/>
                  </a:lnTo>
                  <a:lnTo>
                    <a:pt x="24" y="12"/>
                  </a:lnTo>
                  <a:lnTo>
                    <a:pt x="24" y="6"/>
                  </a:lnTo>
                  <a:lnTo>
                    <a:pt x="32" y="4"/>
                  </a:lnTo>
                  <a:lnTo>
                    <a:pt x="34" y="14"/>
                  </a:lnTo>
                  <a:lnTo>
                    <a:pt x="34" y="12"/>
                  </a:lnTo>
                  <a:lnTo>
                    <a:pt x="36" y="12"/>
                  </a:lnTo>
                  <a:lnTo>
                    <a:pt x="36" y="10"/>
                  </a:lnTo>
                  <a:lnTo>
                    <a:pt x="38" y="12"/>
                  </a:lnTo>
                  <a:lnTo>
                    <a:pt x="38" y="6"/>
                  </a:lnTo>
                  <a:lnTo>
                    <a:pt x="42" y="10"/>
                  </a:lnTo>
                  <a:lnTo>
                    <a:pt x="42" y="12"/>
                  </a:lnTo>
                  <a:lnTo>
                    <a:pt x="42" y="4"/>
                  </a:lnTo>
                  <a:lnTo>
                    <a:pt x="46" y="6"/>
                  </a:lnTo>
                  <a:lnTo>
                    <a:pt x="42" y="0"/>
                  </a:lnTo>
                  <a:lnTo>
                    <a:pt x="52" y="4"/>
                  </a:lnTo>
                  <a:lnTo>
                    <a:pt x="50" y="8"/>
                  </a:lnTo>
                  <a:lnTo>
                    <a:pt x="50" y="12"/>
                  </a:lnTo>
                  <a:lnTo>
                    <a:pt x="50" y="8"/>
                  </a:lnTo>
                  <a:lnTo>
                    <a:pt x="56" y="8"/>
                  </a:lnTo>
                  <a:lnTo>
                    <a:pt x="58" y="4"/>
                  </a:lnTo>
                  <a:lnTo>
                    <a:pt x="62" y="10"/>
                  </a:lnTo>
                  <a:lnTo>
                    <a:pt x="58" y="14"/>
                  </a:lnTo>
                  <a:lnTo>
                    <a:pt x="60" y="12"/>
                  </a:lnTo>
                  <a:lnTo>
                    <a:pt x="60" y="16"/>
                  </a:lnTo>
                  <a:lnTo>
                    <a:pt x="62" y="14"/>
                  </a:lnTo>
                  <a:lnTo>
                    <a:pt x="60" y="18"/>
                  </a:lnTo>
                  <a:lnTo>
                    <a:pt x="66" y="18"/>
                  </a:lnTo>
                  <a:lnTo>
                    <a:pt x="62" y="26"/>
                  </a:lnTo>
                  <a:lnTo>
                    <a:pt x="48" y="20"/>
                  </a:lnTo>
                  <a:lnTo>
                    <a:pt x="48" y="22"/>
                  </a:lnTo>
                  <a:lnTo>
                    <a:pt x="44" y="24"/>
                  </a:lnTo>
                  <a:lnTo>
                    <a:pt x="50" y="22"/>
                  </a:lnTo>
                  <a:lnTo>
                    <a:pt x="54" y="28"/>
                  </a:lnTo>
                  <a:lnTo>
                    <a:pt x="52" y="30"/>
                  </a:lnTo>
                  <a:lnTo>
                    <a:pt x="50" y="30"/>
                  </a:lnTo>
                  <a:lnTo>
                    <a:pt x="48" y="28"/>
                  </a:lnTo>
                  <a:lnTo>
                    <a:pt x="40" y="28"/>
                  </a:lnTo>
                  <a:lnTo>
                    <a:pt x="46" y="30"/>
                  </a:lnTo>
                  <a:lnTo>
                    <a:pt x="36" y="32"/>
                  </a:lnTo>
                  <a:lnTo>
                    <a:pt x="34" y="34"/>
                  </a:lnTo>
                  <a:close/>
                </a:path>
              </a:pathLst>
            </a:custGeom>
            <a:grpFill/>
            <a:ln w="3175" cmpd="sng">
              <a:solidFill>
                <a:srgbClr val="808080"/>
              </a:solidFill>
              <a:round/>
              <a:headEnd/>
              <a:tailEnd/>
            </a:ln>
          </p:spPr>
          <p:txBody>
            <a:bodyPr/>
            <a:lstStyle/>
            <a:p>
              <a:pPr>
                <a:defRPr/>
              </a:pPr>
              <a:endParaRPr lang="en-US" dirty="0"/>
            </a:p>
          </p:txBody>
        </p:sp>
        <p:sp>
          <p:nvSpPr>
            <p:cNvPr id="2181" name="Freeform 1138"/>
            <p:cNvSpPr>
              <a:spLocks/>
            </p:cNvSpPr>
            <p:nvPr/>
          </p:nvSpPr>
          <p:spPr bwMode="auto">
            <a:xfrm>
              <a:off x="1204" y="3604"/>
              <a:ext cx="30" cy="54"/>
            </a:xfrm>
            <a:custGeom>
              <a:avLst/>
              <a:gdLst>
                <a:gd name="T0" fmla="*/ 30 w 30"/>
                <a:gd name="T1" fmla="*/ 54 h 54"/>
                <a:gd name="T2" fmla="*/ 18 w 30"/>
                <a:gd name="T3" fmla="*/ 40 h 54"/>
                <a:gd name="T4" fmla="*/ 22 w 30"/>
                <a:gd name="T5" fmla="*/ 32 h 54"/>
                <a:gd name="T6" fmla="*/ 18 w 30"/>
                <a:gd name="T7" fmla="*/ 36 h 54"/>
                <a:gd name="T8" fmla="*/ 18 w 30"/>
                <a:gd name="T9" fmla="*/ 32 h 54"/>
                <a:gd name="T10" fmla="*/ 16 w 30"/>
                <a:gd name="T11" fmla="*/ 38 h 54"/>
                <a:gd name="T12" fmla="*/ 16 w 30"/>
                <a:gd name="T13" fmla="*/ 34 h 54"/>
                <a:gd name="T14" fmla="*/ 18 w 30"/>
                <a:gd name="T15" fmla="*/ 32 h 54"/>
                <a:gd name="T16" fmla="*/ 14 w 30"/>
                <a:gd name="T17" fmla="*/ 34 h 54"/>
                <a:gd name="T18" fmla="*/ 14 w 30"/>
                <a:gd name="T19" fmla="*/ 28 h 54"/>
                <a:gd name="T20" fmla="*/ 12 w 30"/>
                <a:gd name="T21" fmla="*/ 30 h 54"/>
                <a:gd name="T22" fmla="*/ 10 w 30"/>
                <a:gd name="T23" fmla="*/ 28 h 54"/>
                <a:gd name="T24" fmla="*/ 10 w 30"/>
                <a:gd name="T25" fmla="*/ 26 h 54"/>
                <a:gd name="T26" fmla="*/ 8 w 30"/>
                <a:gd name="T27" fmla="*/ 24 h 54"/>
                <a:gd name="T28" fmla="*/ 14 w 30"/>
                <a:gd name="T29" fmla="*/ 20 h 54"/>
                <a:gd name="T30" fmla="*/ 6 w 30"/>
                <a:gd name="T31" fmla="*/ 18 h 54"/>
                <a:gd name="T32" fmla="*/ 6 w 30"/>
                <a:gd name="T33" fmla="*/ 16 h 54"/>
                <a:gd name="T34" fmla="*/ 10 w 30"/>
                <a:gd name="T35" fmla="*/ 14 h 54"/>
                <a:gd name="T36" fmla="*/ 6 w 30"/>
                <a:gd name="T37" fmla="*/ 16 h 54"/>
                <a:gd name="T38" fmla="*/ 8 w 30"/>
                <a:gd name="T39" fmla="*/ 12 h 54"/>
                <a:gd name="T40" fmla="*/ 4 w 30"/>
                <a:gd name="T41" fmla="*/ 14 h 54"/>
                <a:gd name="T42" fmla="*/ 0 w 30"/>
                <a:gd name="T43" fmla="*/ 8 h 54"/>
                <a:gd name="T44" fmla="*/ 6 w 30"/>
                <a:gd name="T45" fmla="*/ 8 h 54"/>
                <a:gd name="T46" fmla="*/ 0 w 30"/>
                <a:gd name="T47" fmla="*/ 6 h 54"/>
                <a:gd name="T48" fmla="*/ 4 w 30"/>
                <a:gd name="T49" fmla="*/ 6 h 54"/>
                <a:gd name="T50" fmla="*/ 4 w 30"/>
                <a:gd name="T51" fmla="*/ 2 h 54"/>
                <a:gd name="T52" fmla="*/ 6 w 30"/>
                <a:gd name="T53" fmla="*/ 0 h 54"/>
                <a:gd name="T54" fmla="*/ 8 w 30"/>
                <a:gd name="T55" fmla="*/ 2 h 54"/>
                <a:gd name="T56" fmla="*/ 6 w 30"/>
                <a:gd name="T57" fmla="*/ 6 h 54"/>
                <a:gd name="T58" fmla="*/ 10 w 30"/>
                <a:gd name="T59" fmla="*/ 2 h 54"/>
                <a:gd name="T60" fmla="*/ 12 w 30"/>
                <a:gd name="T61" fmla="*/ 6 h 54"/>
                <a:gd name="T62" fmla="*/ 16 w 30"/>
                <a:gd name="T63" fmla="*/ 6 h 54"/>
                <a:gd name="T64" fmla="*/ 18 w 30"/>
                <a:gd name="T65" fmla="*/ 8 h 54"/>
                <a:gd name="T66" fmla="*/ 16 w 30"/>
                <a:gd name="T67" fmla="*/ 6 h 54"/>
                <a:gd name="T68" fmla="*/ 18 w 30"/>
                <a:gd name="T69" fmla="*/ 8 h 54"/>
                <a:gd name="T70" fmla="*/ 18 w 30"/>
                <a:gd name="T71" fmla="*/ 10 h 54"/>
                <a:gd name="T72" fmla="*/ 20 w 30"/>
                <a:gd name="T73" fmla="*/ 12 h 54"/>
                <a:gd name="T74" fmla="*/ 28 w 30"/>
                <a:gd name="T75" fmla="*/ 32 h 54"/>
                <a:gd name="T76" fmla="*/ 30 w 30"/>
                <a:gd name="T77" fmla="*/ 54 h 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30" h="54">
                  <a:moveTo>
                    <a:pt x="30" y="54"/>
                  </a:moveTo>
                  <a:lnTo>
                    <a:pt x="18" y="40"/>
                  </a:lnTo>
                  <a:lnTo>
                    <a:pt x="22" y="32"/>
                  </a:lnTo>
                  <a:lnTo>
                    <a:pt x="18" y="36"/>
                  </a:lnTo>
                  <a:lnTo>
                    <a:pt x="18" y="32"/>
                  </a:lnTo>
                  <a:lnTo>
                    <a:pt x="16" y="38"/>
                  </a:lnTo>
                  <a:lnTo>
                    <a:pt x="16" y="34"/>
                  </a:lnTo>
                  <a:lnTo>
                    <a:pt x="18" y="32"/>
                  </a:lnTo>
                  <a:lnTo>
                    <a:pt x="14" y="34"/>
                  </a:lnTo>
                  <a:lnTo>
                    <a:pt x="14" y="28"/>
                  </a:lnTo>
                  <a:lnTo>
                    <a:pt x="12" y="30"/>
                  </a:lnTo>
                  <a:lnTo>
                    <a:pt x="10" y="28"/>
                  </a:lnTo>
                  <a:lnTo>
                    <a:pt x="10" y="26"/>
                  </a:lnTo>
                  <a:lnTo>
                    <a:pt x="8" y="24"/>
                  </a:lnTo>
                  <a:lnTo>
                    <a:pt x="14" y="20"/>
                  </a:lnTo>
                  <a:lnTo>
                    <a:pt x="6" y="18"/>
                  </a:lnTo>
                  <a:lnTo>
                    <a:pt x="6" y="16"/>
                  </a:lnTo>
                  <a:lnTo>
                    <a:pt x="10" y="14"/>
                  </a:lnTo>
                  <a:lnTo>
                    <a:pt x="6" y="16"/>
                  </a:lnTo>
                  <a:lnTo>
                    <a:pt x="8" y="12"/>
                  </a:lnTo>
                  <a:lnTo>
                    <a:pt x="4" y="14"/>
                  </a:lnTo>
                  <a:lnTo>
                    <a:pt x="0" y="8"/>
                  </a:lnTo>
                  <a:lnTo>
                    <a:pt x="6" y="8"/>
                  </a:lnTo>
                  <a:lnTo>
                    <a:pt x="0" y="6"/>
                  </a:lnTo>
                  <a:lnTo>
                    <a:pt x="4" y="6"/>
                  </a:lnTo>
                  <a:lnTo>
                    <a:pt x="4" y="2"/>
                  </a:lnTo>
                  <a:lnTo>
                    <a:pt x="6" y="0"/>
                  </a:lnTo>
                  <a:lnTo>
                    <a:pt x="8" y="2"/>
                  </a:lnTo>
                  <a:lnTo>
                    <a:pt x="6" y="6"/>
                  </a:lnTo>
                  <a:lnTo>
                    <a:pt x="10" y="2"/>
                  </a:lnTo>
                  <a:lnTo>
                    <a:pt x="12" y="6"/>
                  </a:lnTo>
                  <a:lnTo>
                    <a:pt x="16" y="6"/>
                  </a:lnTo>
                  <a:lnTo>
                    <a:pt x="18" y="8"/>
                  </a:lnTo>
                  <a:lnTo>
                    <a:pt x="16" y="6"/>
                  </a:lnTo>
                  <a:lnTo>
                    <a:pt x="18" y="8"/>
                  </a:lnTo>
                  <a:lnTo>
                    <a:pt x="18" y="10"/>
                  </a:lnTo>
                  <a:lnTo>
                    <a:pt x="20" y="12"/>
                  </a:lnTo>
                  <a:lnTo>
                    <a:pt x="28" y="32"/>
                  </a:lnTo>
                  <a:lnTo>
                    <a:pt x="30" y="54"/>
                  </a:lnTo>
                  <a:close/>
                </a:path>
              </a:pathLst>
            </a:custGeom>
            <a:grpFill/>
            <a:ln w="3175" cmpd="sng">
              <a:solidFill>
                <a:srgbClr val="808080"/>
              </a:solidFill>
              <a:round/>
              <a:headEnd/>
              <a:tailEnd/>
            </a:ln>
          </p:spPr>
          <p:txBody>
            <a:bodyPr/>
            <a:lstStyle/>
            <a:p>
              <a:pPr>
                <a:defRPr/>
              </a:pPr>
              <a:endParaRPr lang="en-US" dirty="0"/>
            </a:p>
          </p:txBody>
        </p:sp>
        <p:sp>
          <p:nvSpPr>
            <p:cNvPr id="2182" name="Freeform 1139"/>
            <p:cNvSpPr>
              <a:spLocks/>
            </p:cNvSpPr>
            <p:nvPr/>
          </p:nvSpPr>
          <p:spPr bwMode="auto">
            <a:xfrm>
              <a:off x="1246" y="3618"/>
              <a:ext cx="28" cy="26"/>
            </a:xfrm>
            <a:custGeom>
              <a:avLst/>
              <a:gdLst>
                <a:gd name="T0" fmla="*/ 24 w 28"/>
                <a:gd name="T1" fmla="*/ 4 h 26"/>
                <a:gd name="T2" fmla="*/ 28 w 28"/>
                <a:gd name="T3" fmla="*/ 10 h 26"/>
                <a:gd name="T4" fmla="*/ 26 w 28"/>
                <a:gd name="T5" fmla="*/ 10 h 26"/>
                <a:gd name="T6" fmla="*/ 28 w 28"/>
                <a:gd name="T7" fmla="*/ 18 h 26"/>
                <a:gd name="T8" fmla="*/ 26 w 28"/>
                <a:gd name="T9" fmla="*/ 18 h 26"/>
                <a:gd name="T10" fmla="*/ 16 w 28"/>
                <a:gd name="T11" fmla="*/ 10 h 26"/>
                <a:gd name="T12" fmla="*/ 18 w 28"/>
                <a:gd name="T13" fmla="*/ 14 h 26"/>
                <a:gd name="T14" fmla="*/ 20 w 28"/>
                <a:gd name="T15" fmla="*/ 16 h 26"/>
                <a:gd name="T16" fmla="*/ 20 w 28"/>
                <a:gd name="T17" fmla="*/ 18 h 26"/>
                <a:gd name="T18" fmla="*/ 24 w 28"/>
                <a:gd name="T19" fmla="*/ 18 h 26"/>
                <a:gd name="T20" fmla="*/ 22 w 28"/>
                <a:gd name="T21" fmla="*/ 18 h 26"/>
                <a:gd name="T22" fmla="*/ 24 w 28"/>
                <a:gd name="T23" fmla="*/ 22 h 26"/>
                <a:gd name="T24" fmla="*/ 22 w 28"/>
                <a:gd name="T25" fmla="*/ 26 h 26"/>
                <a:gd name="T26" fmla="*/ 16 w 28"/>
                <a:gd name="T27" fmla="*/ 24 h 26"/>
                <a:gd name="T28" fmla="*/ 16 w 28"/>
                <a:gd name="T29" fmla="*/ 26 h 26"/>
                <a:gd name="T30" fmla="*/ 14 w 28"/>
                <a:gd name="T31" fmla="*/ 26 h 26"/>
                <a:gd name="T32" fmla="*/ 10 w 28"/>
                <a:gd name="T33" fmla="*/ 26 h 26"/>
                <a:gd name="T34" fmla="*/ 10 w 28"/>
                <a:gd name="T35" fmla="*/ 22 h 26"/>
                <a:gd name="T36" fmla="*/ 10 w 28"/>
                <a:gd name="T37" fmla="*/ 20 h 26"/>
                <a:gd name="T38" fmla="*/ 10 w 28"/>
                <a:gd name="T39" fmla="*/ 18 h 26"/>
                <a:gd name="T40" fmla="*/ 8 w 28"/>
                <a:gd name="T41" fmla="*/ 10 h 26"/>
                <a:gd name="T42" fmla="*/ 8 w 28"/>
                <a:gd name="T43" fmla="*/ 12 h 26"/>
                <a:gd name="T44" fmla="*/ 2 w 28"/>
                <a:gd name="T45" fmla="*/ 10 h 26"/>
                <a:gd name="T46" fmla="*/ 6 w 28"/>
                <a:gd name="T47" fmla="*/ 10 h 26"/>
                <a:gd name="T48" fmla="*/ 0 w 28"/>
                <a:gd name="T49" fmla="*/ 4 h 26"/>
                <a:gd name="T50" fmla="*/ 2 w 28"/>
                <a:gd name="T51" fmla="*/ 0 h 26"/>
                <a:gd name="T52" fmla="*/ 16 w 28"/>
                <a:gd name="T53" fmla="*/ 4 h 26"/>
                <a:gd name="T54" fmla="*/ 18 w 28"/>
                <a:gd name="T55" fmla="*/ 8 h 26"/>
                <a:gd name="T56" fmla="*/ 18 w 28"/>
                <a:gd name="T57" fmla="*/ 2 h 26"/>
                <a:gd name="T58" fmla="*/ 24 w 28"/>
                <a:gd name="T59" fmla="*/ 4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8" h="26">
                  <a:moveTo>
                    <a:pt x="24" y="4"/>
                  </a:moveTo>
                  <a:lnTo>
                    <a:pt x="28" y="10"/>
                  </a:lnTo>
                  <a:lnTo>
                    <a:pt x="26" y="10"/>
                  </a:lnTo>
                  <a:lnTo>
                    <a:pt x="28" y="18"/>
                  </a:lnTo>
                  <a:lnTo>
                    <a:pt x="26" y="18"/>
                  </a:lnTo>
                  <a:lnTo>
                    <a:pt x="16" y="10"/>
                  </a:lnTo>
                  <a:lnTo>
                    <a:pt x="18" y="14"/>
                  </a:lnTo>
                  <a:lnTo>
                    <a:pt x="20" y="16"/>
                  </a:lnTo>
                  <a:lnTo>
                    <a:pt x="20" y="18"/>
                  </a:lnTo>
                  <a:lnTo>
                    <a:pt x="24" y="18"/>
                  </a:lnTo>
                  <a:lnTo>
                    <a:pt x="22" y="18"/>
                  </a:lnTo>
                  <a:lnTo>
                    <a:pt x="24" y="22"/>
                  </a:lnTo>
                  <a:lnTo>
                    <a:pt x="22" y="26"/>
                  </a:lnTo>
                  <a:lnTo>
                    <a:pt x="16" y="24"/>
                  </a:lnTo>
                  <a:lnTo>
                    <a:pt x="16" y="26"/>
                  </a:lnTo>
                  <a:lnTo>
                    <a:pt x="14" y="26"/>
                  </a:lnTo>
                  <a:lnTo>
                    <a:pt x="10" y="26"/>
                  </a:lnTo>
                  <a:lnTo>
                    <a:pt x="10" y="22"/>
                  </a:lnTo>
                  <a:lnTo>
                    <a:pt x="10" y="20"/>
                  </a:lnTo>
                  <a:lnTo>
                    <a:pt x="10" y="18"/>
                  </a:lnTo>
                  <a:lnTo>
                    <a:pt x="8" y="10"/>
                  </a:lnTo>
                  <a:lnTo>
                    <a:pt x="8" y="12"/>
                  </a:lnTo>
                  <a:lnTo>
                    <a:pt x="2" y="10"/>
                  </a:lnTo>
                  <a:lnTo>
                    <a:pt x="6" y="10"/>
                  </a:lnTo>
                  <a:lnTo>
                    <a:pt x="0" y="4"/>
                  </a:lnTo>
                  <a:lnTo>
                    <a:pt x="2" y="0"/>
                  </a:lnTo>
                  <a:lnTo>
                    <a:pt x="16" y="4"/>
                  </a:lnTo>
                  <a:lnTo>
                    <a:pt x="18" y="8"/>
                  </a:lnTo>
                  <a:lnTo>
                    <a:pt x="18" y="2"/>
                  </a:lnTo>
                  <a:lnTo>
                    <a:pt x="24" y="4"/>
                  </a:lnTo>
                  <a:close/>
                </a:path>
              </a:pathLst>
            </a:custGeom>
            <a:grpFill/>
            <a:ln w="3175" cmpd="sng">
              <a:solidFill>
                <a:srgbClr val="808080"/>
              </a:solidFill>
              <a:round/>
              <a:headEnd/>
              <a:tailEnd/>
            </a:ln>
          </p:spPr>
          <p:txBody>
            <a:bodyPr/>
            <a:lstStyle/>
            <a:p>
              <a:pPr>
                <a:defRPr/>
              </a:pPr>
              <a:endParaRPr lang="en-US" dirty="0"/>
            </a:p>
          </p:txBody>
        </p:sp>
        <p:sp>
          <p:nvSpPr>
            <p:cNvPr id="2183" name="Freeform 1140"/>
            <p:cNvSpPr>
              <a:spLocks/>
            </p:cNvSpPr>
            <p:nvPr/>
          </p:nvSpPr>
          <p:spPr bwMode="auto">
            <a:xfrm>
              <a:off x="1236" y="3628"/>
              <a:ext cx="20" cy="34"/>
            </a:xfrm>
            <a:custGeom>
              <a:avLst/>
              <a:gdLst>
                <a:gd name="T0" fmla="*/ 14 w 20"/>
                <a:gd name="T1" fmla="*/ 32 h 34"/>
                <a:gd name="T2" fmla="*/ 12 w 20"/>
                <a:gd name="T3" fmla="*/ 32 h 34"/>
                <a:gd name="T4" fmla="*/ 12 w 20"/>
                <a:gd name="T5" fmla="*/ 22 h 34"/>
                <a:gd name="T6" fmla="*/ 12 w 20"/>
                <a:gd name="T7" fmla="*/ 28 h 34"/>
                <a:gd name="T8" fmla="*/ 10 w 20"/>
                <a:gd name="T9" fmla="*/ 28 h 34"/>
                <a:gd name="T10" fmla="*/ 12 w 20"/>
                <a:gd name="T11" fmla="*/ 30 h 34"/>
                <a:gd name="T12" fmla="*/ 12 w 20"/>
                <a:gd name="T13" fmla="*/ 34 h 34"/>
                <a:gd name="T14" fmla="*/ 8 w 20"/>
                <a:gd name="T15" fmla="*/ 34 h 34"/>
                <a:gd name="T16" fmla="*/ 10 w 20"/>
                <a:gd name="T17" fmla="*/ 30 h 34"/>
                <a:gd name="T18" fmla="*/ 6 w 20"/>
                <a:gd name="T19" fmla="*/ 26 h 34"/>
                <a:gd name="T20" fmla="*/ 10 w 20"/>
                <a:gd name="T21" fmla="*/ 24 h 34"/>
                <a:gd name="T22" fmla="*/ 6 w 20"/>
                <a:gd name="T23" fmla="*/ 24 h 34"/>
                <a:gd name="T24" fmla="*/ 6 w 20"/>
                <a:gd name="T25" fmla="*/ 22 h 34"/>
                <a:gd name="T26" fmla="*/ 8 w 20"/>
                <a:gd name="T27" fmla="*/ 16 h 34"/>
                <a:gd name="T28" fmla="*/ 8 w 20"/>
                <a:gd name="T29" fmla="*/ 20 h 34"/>
                <a:gd name="T30" fmla="*/ 12 w 20"/>
                <a:gd name="T31" fmla="*/ 18 h 34"/>
                <a:gd name="T32" fmla="*/ 12 w 20"/>
                <a:gd name="T33" fmla="*/ 20 h 34"/>
                <a:gd name="T34" fmla="*/ 12 w 20"/>
                <a:gd name="T35" fmla="*/ 16 h 34"/>
                <a:gd name="T36" fmla="*/ 12 w 20"/>
                <a:gd name="T37" fmla="*/ 14 h 34"/>
                <a:gd name="T38" fmla="*/ 10 w 20"/>
                <a:gd name="T39" fmla="*/ 16 h 34"/>
                <a:gd name="T40" fmla="*/ 4 w 20"/>
                <a:gd name="T41" fmla="*/ 14 h 34"/>
                <a:gd name="T42" fmla="*/ 10 w 20"/>
                <a:gd name="T43" fmla="*/ 10 h 34"/>
                <a:gd name="T44" fmla="*/ 6 w 20"/>
                <a:gd name="T45" fmla="*/ 10 h 34"/>
                <a:gd name="T46" fmla="*/ 6 w 20"/>
                <a:gd name="T47" fmla="*/ 8 h 34"/>
                <a:gd name="T48" fmla="*/ 4 w 20"/>
                <a:gd name="T49" fmla="*/ 8 h 34"/>
                <a:gd name="T50" fmla="*/ 0 w 20"/>
                <a:gd name="T51" fmla="*/ 8 h 34"/>
                <a:gd name="T52" fmla="*/ 0 w 20"/>
                <a:gd name="T53" fmla="*/ 2 h 34"/>
                <a:gd name="T54" fmla="*/ 4 w 20"/>
                <a:gd name="T55" fmla="*/ 4 h 34"/>
                <a:gd name="T56" fmla="*/ 2 w 20"/>
                <a:gd name="T57" fmla="*/ 0 h 34"/>
                <a:gd name="T58" fmla="*/ 8 w 20"/>
                <a:gd name="T59" fmla="*/ 0 h 34"/>
                <a:gd name="T60" fmla="*/ 4 w 20"/>
                <a:gd name="T61" fmla="*/ 0 h 34"/>
                <a:gd name="T62" fmla="*/ 12 w 20"/>
                <a:gd name="T63" fmla="*/ 0 h 34"/>
                <a:gd name="T64" fmla="*/ 12 w 20"/>
                <a:gd name="T65" fmla="*/ 2 h 34"/>
                <a:gd name="T66" fmla="*/ 12 w 20"/>
                <a:gd name="T67" fmla="*/ 6 h 34"/>
                <a:gd name="T68" fmla="*/ 12 w 20"/>
                <a:gd name="T69" fmla="*/ 8 h 34"/>
                <a:gd name="T70" fmla="*/ 14 w 20"/>
                <a:gd name="T71" fmla="*/ 6 h 34"/>
                <a:gd name="T72" fmla="*/ 14 w 20"/>
                <a:gd name="T73" fmla="*/ 2 h 34"/>
                <a:gd name="T74" fmla="*/ 18 w 20"/>
                <a:gd name="T75" fmla="*/ 4 h 34"/>
                <a:gd name="T76" fmla="*/ 16 w 20"/>
                <a:gd name="T77" fmla="*/ 8 h 34"/>
                <a:gd name="T78" fmla="*/ 20 w 20"/>
                <a:gd name="T79" fmla="*/ 10 h 34"/>
                <a:gd name="T80" fmla="*/ 18 w 20"/>
                <a:gd name="T81" fmla="*/ 12 h 34"/>
                <a:gd name="T82" fmla="*/ 12 w 20"/>
                <a:gd name="T83" fmla="*/ 10 h 34"/>
                <a:gd name="T84" fmla="*/ 14 w 20"/>
                <a:gd name="T85" fmla="*/ 12 h 34"/>
                <a:gd name="T86" fmla="*/ 14 w 20"/>
                <a:gd name="T87" fmla="*/ 16 h 34"/>
                <a:gd name="T88" fmla="*/ 16 w 20"/>
                <a:gd name="T89" fmla="*/ 16 h 34"/>
                <a:gd name="T90" fmla="*/ 14 w 20"/>
                <a:gd name="T91" fmla="*/ 18 h 34"/>
                <a:gd name="T92" fmla="*/ 16 w 20"/>
                <a:gd name="T93" fmla="*/ 24 h 34"/>
                <a:gd name="T94" fmla="*/ 14 w 20"/>
                <a:gd name="T95" fmla="*/ 20 h 34"/>
                <a:gd name="T96" fmla="*/ 12 w 20"/>
                <a:gd name="T97" fmla="*/ 24 h 34"/>
                <a:gd name="T98" fmla="*/ 16 w 20"/>
                <a:gd name="T99" fmla="*/ 26 h 34"/>
                <a:gd name="T100" fmla="*/ 14 w 20"/>
                <a:gd name="T101" fmla="*/ 26 h 34"/>
                <a:gd name="T102" fmla="*/ 14 w 20"/>
                <a:gd name="T103" fmla="*/ 32 h 3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 h="34">
                  <a:moveTo>
                    <a:pt x="14" y="32"/>
                  </a:moveTo>
                  <a:lnTo>
                    <a:pt x="12" y="32"/>
                  </a:lnTo>
                  <a:lnTo>
                    <a:pt x="12" y="22"/>
                  </a:lnTo>
                  <a:lnTo>
                    <a:pt x="12" y="28"/>
                  </a:lnTo>
                  <a:lnTo>
                    <a:pt x="10" y="28"/>
                  </a:lnTo>
                  <a:lnTo>
                    <a:pt x="12" y="30"/>
                  </a:lnTo>
                  <a:lnTo>
                    <a:pt x="12" y="34"/>
                  </a:lnTo>
                  <a:lnTo>
                    <a:pt x="8" y="34"/>
                  </a:lnTo>
                  <a:lnTo>
                    <a:pt x="10" y="30"/>
                  </a:lnTo>
                  <a:lnTo>
                    <a:pt x="6" y="26"/>
                  </a:lnTo>
                  <a:lnTo>
                    <a:pt x="10" y="24"/>
                  </a:lnTo>
                  <a:lnTo>
                    <a:pt x="6" y="24"/>
                  </a:lnTo>
                  <a:lnTo>
                    <a:pt x="6" y="22"/>
                  </a:lnTo>
                  <a:lnTo>
                    <a:pt x="8" y="16"/>
                  </a:lnTo>
                  <a:lnTo>
                    <a:pt x="8" y="20"/>
                  </a:lnTo>
                  <a:lnTo>
                    <a:pt x="12" y="18"/>
                  </a:lnTo>
                  <a:lnTo>
                    <a:pt x="12" y="20"/>
                  </a:lnTo>
                  <a:lnTo>
                    <a:pt x="12" y="16"/>
                  </a:lnTo>
                  <a:lnTo>
                    <a:pt x="12" y="14"/>
                  </a:lnTo>
                  <a:lnTo>
                    <a:pt x="10" y="16"/>
                  </a:lnTo>
                  <a:lnTo>
                    <a:pt x="4" y="14"/>
                  </a:lnTo>
                  <a:lnTo>
                    <a:pt x="10" y="10"/>
                  </a:lnTo>
                  <a:lnTo>
                    <a:pt x="6" y="10"/>
                  </a:lnTo>
                  <a:lnTo>
                    <a:pt x="6" y="8"/>
                  </a:lnTo>
                  <a:lnTo>
                    <a:pt x="4" y="8"/>
                  </a:lnTo>
                  <a:lnTo>
                    <a:pt x="0" y="8"/>
                  </a:lnTo>
                  <a:lnTo>
                    <a:pt x="0" y="2"/>
                  </a:lnTo>
                  <a:lnTo>
                    <a:pt x="4" y="4"/>
                  </a:lnTo>
                  <a:lnTo>
                    <a:pt x="2" y="0"/>
                  </a:lnTo>
                  <a:lnTo>
                    <a:pt x="8" y="0"/>
                  </a:lnTo>
                  <a:lnTo>
                    <a:pt x="4" y="0"/>
                  </a:lnTo>
                  <a:lnTo>
                    <a:pt x="12" y="0"/>
                  </a:lnTo>
                  <a:lnTo>
                    <a:pt x="12" y="2"/>
                  </a:lnTo>
                  <a:lnTo>
                    <a:pt x="12" y="6"/>
                  </a:lnTo>
                  <a:lnTo>
                    <a:pt x="12" y="8"/>
                  </a:lnTo>
                  <a:lnTo>
                    <a:pt x="14" y="6"/>
                  </a:lnTo>
                  <a:lnTo>
                    <a:pt x="14" y="2"/>
                  </a:lnTo>
                  <a:lnTo>
                    <a:pt x="18" y="4"/>
                  </a:lnTo>
                  <a:lnTo>
                    <a:pt x="16" y="8"/>
                  </a:lnTo>
                  <a:lnTo>
                    <a:pt x="20" y="10"/>
                  </a:lnTo>
                  <a:lnTo>
                    <a:pt x="18" y="12"/>
                  </a:lnTo>
                  <a:lnTo>
                    <a:pt x="12" y="10"/>
                  </a:lnTo>
                  <a:lnTo>
                    <a:pt x="14" y="12"/>
                  </a:lnTo>
                  <a:lnTo>
                    <a:pt x="14" y="16"/>
                  </a:lnTo>
                  <a:lnTo>
                    <a:pt x="16" y="16"/>
                  </a:lnTo>
                  <a:lnTo>
                    <a:pt x="14" y="18"/>
                  </a:lnTo>
                  <a:lnTo>
                    <a:pt x="16" y="24"/>
                  </a:lnTo>
                  <a:lnTo>
                    <a:pt x="14" y="20"/>
                  </a:lnTo>
                  <a:lnTo>
                    <a:pt x="12" y="24"/>
                  </a:lnTo>
                  <a:lnTo>
                    <a:pt x="16" y="26"/>
                  </a:lnTo>
                  <a:lnTo>
                    <a:pt x="14" y="26"/>
                  </a:lnTo>
                  <a:lnTo>
                    <a:pt x="14" y="32"/>
                  </a:lnTo>
                  <a:close/>
                </a:path>
              </a:pathLst>
            </a:custGeom>
            <a:grpFill/>
            <a:ln w="3175" cmpd="sng">
              <a:solidFill>
                <a:srgbClr val="808080"/>
              </a:solidFill>
              <a:round/>
              <a:headEnd/>
              <a:tailEnd/>
            </a:ln>
          </p:spPr>
          <p:txBody>
            <a:bodyPr/>
            <a:lstStyle/>
            <a:p>
              <a:pPr>
                <a:defRPr/>
              </a:pPr>
              <a:endParaRPr lang="en-US" dirty="0"/>
            </a:p>
          </p:txBody>
        </p:sp>
        <p:sp>
          <p:nvSpPr>
            <p:cNvPr id="2184" name="Freeform 1141"/>
            <p:cNvSpPr>
              <a:spLocks/>
            </p:cNvSpPr>
            <p:nvPr/>
          </p:nvSpPr>
          <p:spPr bwMode="auto">
            <a:xfrm>
              <a:off x="1274" y="3628"/>
              <a:ext cx="10" cy="12"/>
            </a:xfrm>
            <a:custGeom>
              <a:avLst/>
              <a:gdLst>
                <a:gd name="T0" fmla="*/ 2 w 10"/>
                <a:gd name="T1" fmla="*/ 0 h 12"/>
                <a:gd name="T2" fmla="*/ 10 w 10"/>
                <a:gd name="T3" fmla="*/ 8 h 12"/>
                <a:gd name="T4" fmla="*/ 4 w 10"/>
                <a:gd name="T5" fmla="*/ 10 h 12"/>
                <a:gd name="T6" fmla="*/ 6 w 10"/>
                <a:gd name="T7" fmla="*/ 12 h 12"/>
                <a:gd name="T8" fmla="*/ 4 w 10"/>
                <a:gd name="T9" fmla="*/ 12 h 12"/>
                <a:gd name="T10" fmla="*/ 0 w 10"/>
                <a:gd name="T11" fmla="*/ 12 h 12"/>
                <a:gd name="T12" fmla="*/ 0 w 10"/>
                <a:gd name="T13" fmla="*/ 8 h 12"/>
                <a:gd name="T14" fmla="*/ 0 w 10"/>
                <a:gd name="T15" fmla="*/ 0 h 12"/>
                <a:gd name="T16" fmla="*/ 2 w 10"/>
                <a:gd name="T17" fmla="*/ 0 h 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2">
                  <a:moveTo>
                    <a:pt x="2" y="0"/>
                  </a:moveTo>
                  <a:lnTo>
                    <a:pt x="10" y="8"/>
                  </a:lnTo>
                  <a:lnTo>
                    <a:pt x="4" y="10"/>
                  </a:lnTo>
                  <a:lnTo>
                    <a:pt x="6" y="12"/>
                  </a:lnTo>
                  <a:lnTo>
                    <a:pt x="4" y="12"/>
                  </a:lnTo>
                  <a:lnTo>
                    <a:pt x="0" y="12"/>
                  </a:lnTo>
                  <a:lnTo>
                    <a:pt x="0" y="8"/>
                  </a:lnTo>
                  <a:lnTo>
                    <a:pt x="0" y="0"/>
                  </a:lnTo>
                  <a:lnTo>
                    <a:pt x="2" y="0"/>
                  </a:lnTo>
                  <a:close/>
                </a:path>
              </a:pathLst>
            </a:custGeom>
            <a:grpFill/>
            <a:ln w="3175" cmpd="sng">
              <a:solidFill>
                <a:srgbClr val="808080"/>
              </a:solidFill>
              <a:round/>
              <a:headEnd/>
              <a:tailEnd/>
            </a:ln>
          </p:spPr>
          <p:txBody>
            <a:bodyPr/>
            <a:lstStyle/>
            <a:p>
              <a:pPr>
                <a:defRPr/>
              </a:pPr>
              <a:endParaRPr lang="en-US" dirty="0"/>
            </a:p>
          </p:txBody>
        </p:sp>
        <p:sp>
          <p:nvSpPr>
            <p:cNvPr id="2185" name="Freeform 1142"/>
            <p:cNvSpPr>
              <a:spLocks/>
            </p:cNvSpPr>
            <p:nvPr/>
          </p:nvSpPr>
          <p:spPr bwMode="auto">
            <a:xfrm>
              <a:off x="1288" y="3640"/>
              <a:ext cx="12" cy="14"/>
            </a:xfrm>
            <a:custGeom>
              <a:avLst/>
              <a:gdLst>
                <a:gd name="T0" fmla="*/ 0 w 12"/>
                <a:gd name="T1" fmla="*/ 0 h 14"/>
                <a:gd name="T2" fmla="*/ 6 w 12"/>
                <a:gd name="T3" fmla="*/ 4 h 14"/>
                <a:gd name="T4" fmla="*/ 12 w 12"/>
                <a:gd name="T5" fmla="*/ 4 h 14"/>
                <a:gd name="T6" fmla="*/ 12 w 12"/>
                <a:gd name="T7" fmla="*/ 10 h 14"/>
                <a:gd name="T8" fmla="*/ 10 w 12"/>
                <a:gd name="T9" fmla="*/ 14 h 14"/>
                <a:gd name="T10" fmla="*/ 4 w 12"/>
                <a:gd name="T11" fmla="*/ 10 h 14"/>
                <a:gd name="T12" fmla="*/ 2 w 12"/>
                <a:gd name="T13" fmla="*/ 8 h 14"/>
                <a:gd name="T14" fmla="*/ 0 w 12"/>
                <a:gd name="T15" fmla="*/ 0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 h="14">
                  <a:moveTo>
                    <a:pt x="0" y="0"/>
                  </a:moveTo>
                  <a:lnTo>
                    <a:pt x="6" y="4"/>
                  </a:lnTo>
                  <a:lnTo>
                    <a:pt x="12" y="4"/>
                  </a:lnTo>
                  <a:lnTo>
                    <a:pt x="12" y="10"/>
                  </a:lnTo>
                  <a:lnTo>
                    <a:pt x="10" y="14"/>
                  </a:lnTo>
                  <a:lnTo>
                    <a:pt x="4" y="10"/>
                  </a:lnTo>
                  <a:lnTo>
                    <a:pt x="2" y="8"/>
                  </a:lnTo>
                  <a:lnTo>
                    <a:pt x="0" y="0"/>
                  </a:lnTo>
                  <a:close/>
                </a:path>
              </a:pathLst>
            </a:custGeom>
            <a:grpFill/>
            <a:ln w="3175" cmpd="sng">
              <a:solidFill>
                <a:srgbClr val="808080"/>
              </a:solidFill>
              <a:round/>
              <a:headEnd/>
              <a:tailEnd/>
            </a:ln>
          </p:spPr>
          <p:txBody>
            <a:bodyPr/>
            <a:lstStyle/>
            <a:p>
              <a:pPr>
                <a:defRPr/>
              </a:pPr>
              <a:endParaRPr lang="en-US" dirty="0"/>
            </a:p>
          </p:txBody>
        </p:sp>
        <p:sp>
          <p:nvSpPr>
            <p:cNvPr id="2186" name="Freeform 1143"/>
            <p:cNvSpPr>
              <a:spLocks/>
            </p:cNvSpPr>
            <p:nvPr/>
          </p:nvSpPr>
          <p:spPr bwMode="auto">
            <a:xfrm>
              <a:off x="1258" y="3648"/>
              <a:ext cx="50" cy="62"/>
            </a:xfrm>
            <a:custGeom>
              <a:avLst/>
              <a:gdLst>
                <a:gd name="T0" fmla="*/ 40 w 50"/>
                <a:gd name="T1" fmla="*/ 32 h 62"/>
                <a:gd name="T2" fmla="*/ 38 w 50"/>
                <a:gd name="T3" fmla="*/ 34 h 62"/>
                <a:gd name="T4" fmla="*/ 44 w 50"/>
                <a:gd name="T5" fmla="*/ 40 h 62"/>
                <a:gd name="T6" fmla="*/ 42 w 50"/>
                <a:gd name="T7" fmla="*/ 42 h 62"/>
                <a:gd name="T8" fmla="*/ 46 w 50"/>
                <a:gd name="T9" fmla="*/ 40 h 62"/>
                <a:gd name="T10" fmla="*/ 42 w 50"/>
                <a:gd name="T11" fmla="*/ 46 h 62"/>
                <a:gd name="T12" fmla="*/ 42 w 50"/>
                <a:gd name="T13" fmla="*/ 50 h 62"/>
                <a:gd name="T14" fmla="*/ 46 w 50"/>
                <a:gd name="T15" fmla="*/ 50 h 62"/>
                <a:gd name="T16" fmla="*/ 46 w 50"/>
                <a:gd name="T17" fmla="*/ 54 h 62"/>
                <a:gd name="T18" fmla="*/ 48 w 50"/>
                <a:gd name="T19" fmla="*/ 58 h 62"/>
                <a:gd name="T20" fmla="*/ 42 w 50"/>
                <a:gd name="T21" fmla="*/ 62 h 62"/>
                <a:gd name="T22" fmla="*/ 40 w 50"/>
                <a:gd name="T23" fmla="*/ 58 h 62"/>
                <a:gd name="T24" fmla="*/ 38 w 50"/>
                <a:gd name="T25" fmla="*/ 54 h 62"/>
                <a:gd name="T26" fmla="*/ 36 w 50"/>
                <a:gd name="T27" fmla="*/ 54 h 62"/>
                <a:gd name="T28" fmla="*/ 34 w 50"/>
                <a:gd name="T29" fmla="*/ 54 h 62"/>
                <a:gd name="T30" fmla="*/ 34 w 50"/>
                <a:gd name="T31" fmla="*/ 50 h 62"/>
                <a:gd name="T32" fmla="*/ 36 w 50"/>
                <a:gd name="T33" fmla="*/ 48 h 62"/>
                <a:gd name="T34" fmla="*/ 30 w 50"/>
                <a:gd name="T35" fmla="*/ 48 h 62"/>
                <a:gd name="T36" fmla="*/ 30 w 50"/>
                <a:gd name="T37" fmla="*/ 40 h 62"/>
                <a:gd name="T38" fmla="*/ 28 w 50"/>
                <a:gd name="T39" fmla="*/ 44 h 62"/>
                <a:gd name="T40" fmla="*/ 20 w 50"/>
                <a:gd name="T41" fmla="*/ 44 h 62"/>
                <a:gd name="T42" fmla="*/ 14 w 50"/>
                <a:gd name="T43" fmla="*/ 40 h 62"/>
                <a:gd name="T44" fmla="*/ 24 w 50"/>
                <a:gd name="T45" fmla="*/ 38 h 62"/>
                <a:gd name="T46" fmla="*/ 18 w 50"/>
                <a:gd name="T47" fmla="*/ 36 h 62"/>
                <a:gd name="T48" fmla="*/ 16 w 50"/>
                <a:gd name="T49" fmla="*/ 32 h 62"/>
                <a:gd name="T50" fmla="*/ 22 w 50"/>
                <a:gd name="T51" fmla="*/ 26 h 62"/>
                <a:gd name="T52" fmla="*/ 10 w 50"/>
                <a:gd name="T53" fmla="*/ 30 h 62"/>
                <a:gd name="T54" fmla="*/ 12 w 50"/>
                <a:gd name="T55" fmla="*/ 22 h 62"/>
                <a:gd name="T56" fmla="*/ 12 w 50"/>
                <a:gd name="T57" fmla="*/ 18 h 62"/>
                <a:gd name="T58" fmla="*/ 2 w 50"/>
                <a:gd name="T59" fmla="*/ 6 h 62"/>
                <a:gd name="T60" fmla="*/ 2 w 50"/>
                <a:gd name="T61" fmla="*/ 2 h 62"/>
                <a:gd name="T62" fmla="*/ 6 w 50"/>
                <a:gd name="T63" fmla="*/ 0 h 62"/>
                <a:gd name="T64" fmla="*/ 10 w 50"/>
                <a:gd name="T65" fmla="*/ 0 h 62"/>
                <a:gd name="T66" fmla="*/ 16 w 50"/>
                <a:gd name="T67" fmla="*/ 6 h 62"/>
                <a:gd name="T68" fmla="*/ 16 w 50"/>
                <a:gd name="T69" fmla="*/ 12 h 62"/>
                <a:gd name="T70" fmla="*/ 30 w 50"/>
                <a:gd name="T71" fmla="*/ 18 h 62"/>
                <a:gd name="T72" fmla="*/ 34 w 50"/>
                <a:gd name="T73" fmla="*/ 24 h 62"/>
                <a:gd name="T74" fmla="*/ 42 w 50"/>
                <a:gd name="T75" fmla="*/ 32 h 62"/>
                <a:gd name="T76" fmla="*/ 30 w 50"/>
                <a:gd name="T77" fmla="*/ 28 h 62"/>
                <a:gd name="T78" fmla="*/ 28 w 50"/>
                <a:gd name="T79" fmla="*/ 32 h 6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0" h="62">
                  <a:moveTo>
                    <a:pt x="32" y="32"/>
                  </a:moveTo>
                  <a:lnTo>
                    <a:pt x="40" y="32"/>
                  </a:lnTo>
                  <a:lnTo>
                    <a:pt x="34" y="34"/>
                  </a:lnTo>
                  <a:lnTo>
                    <a:pt x="38" y="34"/>
                  </a:lnTo>
                  <a:lnTo>
                    <a:pt x="42" y="36"/>
                  </a:lnTo>
                  <a:lnTo>
                    <a:pt x="44" y="40"/>
                  </a:lnTo>
                  <a:lnTo>
                    <a:pt x="40" y="40"/>
                  </a:lnTo>
                  <a:lnTo>
                    <a:pt x="42" y="42"/>
                  </a:lnTo>
                  <a:lnTo>
                    <a:pt x="44" y="42"/>
                  </a:lnTo>
                  <a:lnTo>
                    <a:pt x="46" y="40"/>
                  </a:lnTo>
                  <a:lnTo>
                    <a:pt x="46" y="46"/>
                  </a:lnTo>
                  <a:lnTo>
                    <a:pt x="42" y="46"/>
                  </a:lnTo>
                  <a:lnTo>
                    <a:pt x="44" y="48"/>
                  </a:lnTo>
                  <a:lnTo>
                    <a:pt x="42" y="50"/>
                  </a:lnTo>
                  <a:lnTo>
                    <a:pt x="48" y="48"/>
                  </a:lnTo>
                  <a:lnTo>
                    <a:pt x="46" y="50"/>
                  </a:lnTo>
                  <a:lnTo>
                    <a:pt x="48" y="54"/>
                  </a:lnTo>
                  <a:lnTo>
                    <a:pt x="46" y="54"/>
                  </a:lnTo>
                  <a:lnTo>
                    <a:pt x="50" y="58"/>
                  </a:lnTo>
                  <a:lnTo>
                    <a:pt x="48" y="58"/>
                  </a:lnTo>
                  <a:lnTo>
                    <a:pt x="48" y="62"/>
                  </a:lnTo>
                  <a:lnTo>
                    <a:pt x="42" y="62"/>
                  </a:lnTo>
                  <a:lnTo>
                    <a:pt x="42" y="58"/>
                  </a:lnTo>
                  <a:lnTo>
                    <a:pt x="40" y="58"/>
                  </a:lnTo>
                  <a:lnTo>
                    <a:pt x="42" y="58"/>
                  </a:lnTo>
                  <a:lnTo>
                    <a:pt x="38" y="54"/>
                  </a:lnTo>
                  <a:lnTo>
                    <a:pt x="38" y="50"/>
                  </a:lnTo>
                  <a:lnTo>
                    <a:pt x="36" y="54"/>
                  </a:lnTo>
                  <a:lnTo>
                    <a:pt x="36" y="50"/>
                  </a:lnTo>
                  <a:lnTo>
                    <a:pt x="34" y="54"/>
                  </a:lnTo>
                  <a:lnTo>
                    <a:pt x="32" y="52"/>
                  </a:lnTo>
                  <a:lnTo>
                    <a:pt x="34" y="50"/>
                  </a:lnTo>
                  <a:lnTo>
                    <a:pt x="32" y="48"/>
                  </a:lnTo>
                  <a:lnTo>
                    <a:pt x="36" y="48"/>
                  </a:lnTo>
                  <a:lnTo>
                    <a:pt x="32" y="46"/>
                  </a:lnTo>
                  <a:lnTo>
                    <a:pt x="30" y="48"/>
                  </a:lnTo>
                  <a:lnTo>
                    <a:pt x="30" y="44"/>
                  </a:lnTo>
                  <a:lnTo>
                    <a:pt x="30" y="40"/>
                  </a:lnTo>
                  <a:lnTo>
                    <a:pt x="30" y="46"/>
                  </a:lnTo>
                  <a:lnTo>
                    <a:pt x="28" y="44"/>
                  </a:lnTo>
                  <a:lnTo>
                    <a:pt x="26" y="40"/>
                  </a:lnTo>
                  <a:lnTo>
                    <a:pt x="20" y="44"/>
                  </a:lnTo>
                  <a:lnTo>
                    <a:pt x="22" y="40"/>
                  </a:lnTo>
                  <a:lnTo>
                    <a:pt x="14" y="40"/>
                  </a:lnTo>
                  <a:lnTo>
                    <a:pt x="16" y="38"/>
                  </a:lnTo>
                  <a:lnTo>
                    <a:pt x="24" y="38"/>
                  </a:lnTo>
                  <a:lnTo>
                    <a:pt x="20" y="38"/>
                  </a:lnTo>
                  <a:lnTo>
                    <a:pt x="18" y="36"/>
                  </a:lnTo>
                  <a:lnTo>
                    <a:pt x="20" y="34"/>
                  </a:lnTo>
                  <a:lnTo>
                    <a:pt x="16" y="32"/>
                  </a:lnTo>
                  <a:lnTo>
                    <a:pt x="16" y="30"/>
                  </a:lnTo>
                  <a:lnTo>
                    <a:pt x="22" y="26"/>
                  </a:lnTo>
                  <a:lnTo>
                    <a:pt x="14" y="30"/>
                  </a:lnTo>
                  <a:lnTo>
                    <a:pt x="10" y="30"/>
                  </a:lnTo>
                  <a:lnTo>
                    <a:pt x="10" y="24"/>
                  </a:lnTo>
                  <a:lnTo>
                    <a:pt x="12" y="22"/>
                  </a:lnTo>
                  <a:lnTo>
                    <a:pt x="16" y="16"/>
                  </a:lnTo>
                  <a:lnTo>
                    <a:pt x="12" y="18"/>
                  </a:lnTo>
                  <a:lnTo>
                    <a:pt x="10" y="6"/>
                  </a:lnTo>
                  <a:lnTo>
                    <a:pt x="2" y="6"/>
                  </a:lnTo>
                  <a:lnTo>
                    <a:pt x="0" y="4"/>
                  </a:lnTo>
                  <a:lnTo>
                    <a:pt x="2" y="2"/>
                  </a:lnTo>
                  <a:lnTo>
                    <a:pt x="2" y="0"/>
                  </a:lnTo>
                  <a:lnTo>
                    <a:pt x="6" y="0"/>
                  </a:lnTo>
                  <a:lnTo>
                    <a:pt x="8" y="2"/>
                  </a:lnTo>
                  <a:lnTo>
                    <a:pt x="10" y="0"/>
                  </a:lnTo>
                  <a:lnTo>
                    <a:pt x="16" y="2"/>
                  </a:lnTo>
                  <a:lnTo>
                    <a:pt x="16" y="6"/>
                  </a:lnTo>
                  <a:lnTo>
                    <a:pt x="14" y="8"/>
                  </a:lnTo>
                  <a:lnTo>
                    <a:pt x="16" y="12"/>
                  </a:lnTo>
                  <a:lnTo>
                    <a:pt x="24" y="12"/>
                  </a:lnTo>
                  <a:lnTo>
                    <a:pt x="30" y="18"/>
                  </a:lnTo>
                  <a:lnTo>
                    <a:pt x="32" y="26"/>
                  </a:lnTo>
                  <a:lnTo>
                    <a:pt x="34" y="24"/>
                  </a:lnTo>
                  <a:lnTo>
                    <a:pt x="36" y="30"/>
                  </a:lnTo>
                  <a:lnTo>
                    <a:pt x="42" y="32"/>
                  </a:lnTo>
                  <a:lnTo>
                    <a:pt x="30" y="26"/>
                  </a:lnTo>
                  <a:lnTo>
                    <a:pt x="30" y="28"/>
                  </a:lnTo>
                  <a:lnTo>
                    <a:pt x="30" y="30"/>
                  </a:lnTo>
                  <a:lnTo>
                    <a:pt x="28" y="32"/>
                  </a:lnTo>
                  <a:lnTo>
                    <a:pt x="32" y="32"/>
                  </a:lnTo>
                  <a:close/>
                </a:path>
              </a:pathLst>
            </a:custGeom>
            <a:grpFill/>
            <a:ln w="3175" cmpd="sng">
              <a:solidFill>
                <a:srgbClr val="808080"/>
              </a:solidFill>
              <a:round/>
              <a:headEnd/>
              <a:tailEnd/>
            </a:ln>
          </p:spPr>
          <p:txBody>
            <a:bodyPr/>
            <a:lstStyle/>
            <a:p>
              <a:pPr>
                <a:defRPr/>
              </a:pPr>
              <a:endParaRPr lang="en-US" dirty="0"/>
            </a:p>
          </p:txBody>
        </p:sp>
        <p:sp>
          <p:nvSpPr>
            <p:cNvPr id="2187" name="Freeform 1144"/>
            <p:cNvSpPr>
              <a:spLocks/>
            </p:cNvSpPr>
            <p:nvPr/>
          </p:nvSpPr>
          <p:spPr bwMode="auto">
            <a:xfrm>
              <a:off x="1282" y="3644"/>
              <a:ext cx="16" cy="18"/>
            </a:xfrm>
            <a:custGeom>
              <a:avLst/>
              <a:gdLst>
                <a:gd name="T0" fmla="*/ 6 w 16"/>
                <a:gd name="T1" fmla="*/ 0 h 18"/>
                <a:gd name="T2" fmla="*/ 6 w 16"/>
                <a:gd name="T3" fmla="*/ 6 h 18"/>
                <a:gd name="T4" fmla="*/ 6 w 16"/>
                <a:gd name="T5" fmla="*/ 8 h 18"/>
                <a:gd name="T6" fmla="*/ 8 w 16"/>
                <a:gd name="T7" fmla="*/ 6 h 18"/>
                <a:gd name="T8" fmla="*/ 16 w 16"/>
                <a:gd name="T9" fmla="*/ 10 h 18"/>
                <a:gd name="T10" fmla="*/ 12 w 16"/>
                <a:gd name="T11" fmla="*/ 10 h 18"/>
                <a:gd name="T12" fmla="*/ 16 w 16"/>
                <a:gd name="T13" fmla="*/ 18 h 18"/>
                <a:gd name="T14" fmla="*/ 14 w 16"/>
                <a:gd name="T15" fmla="*/ 16 h 18"/>
                <a:gd name="T16" fmla="*/ 10 w 16"/>
                <a:gd name="T17" fmla="*/ 18 h 18"/>
                <a:gd name="T18" fmla="*/ 8 w 16"/>
                <a:gd name="T19" fmla="*/ 18 h 18"/>
                <a:gd name="T20" fmla="*/ 8 w 16"/>
                <a:gd name="T21" fmla="*/ 14 h 18"/>
                <a:gd name="T22" fmla="*/ 4 w 16"/>
                <a:gd name="T23" fmla="*/ 14 h 18"/>
                <a:gd name="T24" fmla="*/ 0 w 16"/>
                <a:gd name="T25" fmla="*/ 10 h 18"/>
                <a:gd name="T26" fmla="*/ 0 w 16"/>
                <a:gd name="T27" fmla="*/ 8 h 18"/>
                <a:gd name="T28" fmla="*/ 4 w 16"/>
                <a:gd name="T29" fmla="*/ 6 h 18"/>
                <a:gd name="T30" fmla="*/ 4 w 16"/>
                <a:gd name="T31" fmla="*/ 2 h 18"/>
                <a:gd name="T32" fmla="*/ 6 w 16"/>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6" h="18">
                  <a:moveTo>
                    <a:pt x="6" y="0"/>
                  </a:moveTo>
                  <a:lnTo>
                    <a:pt x="6" y="6"/>
                  </a:lnTo>
                  <a:lnTo>
                    <a:pt x="6" y="8"/>
                  </a:lnTo>
                  <a:lnTo>
                    <a:pt x="8" y="6"/>
                  </a:lnTo>
                  <a:lnTo>
                    <a:pt x="16" y="10"/>
                  </a:lnTo>
                  <a:lnTo>
                    <a:pt x="12" y="10"/>
                  </a:lnTo>
                  <a:lnTo>
                    <a:pt x="16" y="18"/>
                  </a:lnTo>
                  <a:lnTo>
                    <a:pt x="14" y="16"/>
                  </a:lnTo>
                  <a:lnTo>
                    <a:pt x="10" y="18"/>
                  </a:lnTo>
                  <a:lnTo>
                    <a:pt x="8" y="18"/>
                  </a:lnTo>
                  <a:lnTo>
                    <a:pt x="8" y="14"/>
                  </a:lnTo>
                  <a:lnTo>
                    <a:pt x="4" y="14"/>
                  </a:lnTo>
                  <a:lnTo>
                    <a:pt x="0" y="10"/>
                  </a:lnTo>
                  <a:lnTo>
                    <a:pt x="0" y="8"/>
                  </a:lnTo>
                  <a:lnTo>
                    <a:pt x="4" y="6"/>
                  </a:lnTo>
                  <a:lnTo>
                    <a:pt x="4" y="2"/>
                  </a:lnTo>
                  <a:lnTo>
                    <a:pt x="6" y="0"/>
                  </a:lnTo>
                  <a:close/>
                </a:path>
              </a:pathLst>
            </a:custGeom>
            <a:grpFill/>
            <a:ln w="3175" cmpd="sng">
              <a:solidFill>
                <a:srgbClr val="808080"/>
              </a:solidFill>
              <a:round/>
              <a:headEnd/>
              <a:tailEnd/>
            </a:ln>
          </p:spPr>
          <p:txBody>
            <a:bodyPr/>
            <a:lstStyle/>
            <a:p>
              <a:pPr>
                <a:defRPr/>
              </a:pPr>
              <a:endParaRPr lang="en-US" dirty="0"/>
            </a:p>
          </p:txBody>
        </p:sp>
        <p:sp>
          <p:nvSpPr>
            <p:cNvPr id="2188" name="Freeform 1145"/>
            <p:cNvSpPr>
              <a:spLocks/>
            </p:cNvSpPr>
            <p:nvPr/>
          </p:nvSpPr>
          <p:spPr bwMode="auto">
            <a:xfrm>
              <a:off x="1256" y="3656"/>
              <a:ext cx="12" cy="10"/>
            </a:xfrm>
            <a:custGeom>
              <a:avLst/>
              <a:gdLst>
                <a:gd name="T0" fmla="*/ 10 w 12"/>
                <a:gd name="T1" fmla="*/ 0 h 10"/>
                <a:gd name="T2" fmla="*/ 12 w 12"/>
                <a:gd name="T3" fmla="*/ 6 h 10"/>
                <a:gd name="T4" fmla="*/ 6 w 12"/>
                <a:gd name="T5" fmla="*/ 4 h 10"/>
                <a:gd name="T6" fmla="*/ 4 w 12"/>
                <a:gd name="T7" fmla="*/ 10 h 10"/>
                <a:gd name="T8" fmla="*/ 0 w 12"/>
                <a:gd name="T9" fmla="*/ 8 h 10"/>
                <a:gd name="T10" fmla="*/ 2 w 12"/>
                <a:gd name="T11" fmla="*/ 4 h 10"/>
                <a:gd name="T12" fmla="*/ 6 w 12"/>
                <a:gd name="T13" fmla="*/ 2 h 10"/>
                <a:gd name="T14" fmla="*/ 4 w 12"/>
                <a:gd name="T15" fmla="*/ 0 h 10"/>
                <a:gd name="T16" fmla="*/ 10 w 12"/>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10">
                  <a:moveTo>
                    <a:pt x="10" y="0"/>
                  </a:moveTo>
                  <a:lnTo>
                    <a:pt x="12" y="6"/>
                  </a:lnTo>
                  <a:lnTo>
                    <a:pt x="6" y="4"/>
                  </a:lnTo>
                  <a:lnTo>
                    <a:pt x="4" y="10"/>
                  </a:lnTo>
                  <a:lnTo>
                    <a:pt x="0" y="8"/>
                  </a:lnTo>
                  <a:lnTo>
                    <a:pt x="2" y="4"/>
                  </a:lnTo>
                  <a:lnTo>
                    <a:pt x="6" y="2"/>
                  </a:lnTo>
                  <a:lnTo>
                    <a:pt x="4" y="0"/>
                  </a:lnTo>
                  <a:lnTo>
                    <a:pt x="10" y="0"/>
                  </a:lnTo>
                  <a:close/>
                </a:path>
              </a:pathLst>
            </a:custGeom>
            <a:grpFill/>
            <a:ln w="3175" cmpd="sng">
              <a:solidFill>
                <a:srgbClr val="808080"/>
              </a:solidFill>
              <a:round/>
              <a:headEnd/>
              <a:tailEnd/>
            </a:ln>
          </p:spPr>
          <p:txBody>
            <a:bodyPr/>
            <a:lstStyle/>
            <a:p>
              <a:pPr>
                <a:defRPr/>
              </a:pPr>
              <a:endParaRPr lang="en-US" dirty="0"/>
            </a:p>
          </p:txBody>
        </p:sp>
        <p:sp>
          <p:nvSpPr>
            <p:cNvPr id="2189" name="Freeform 1146"/>
            <p:cNvSpPr>
              <a:spLocks/>
            </p:cNvSpPr>
            <p:nvPr/>
          </p:nvSpPr>
          <p:spPr bwMode="auto">
            <a:xfrm>
              <a:off x="1308" y="3658"/>
              <a:ext cx="20" cy="30"/>
            </a:xfrm>
            <a:custGeom>
              <a:avLst/>
              <a:gdLst>
                <a:gd name="T0" fmla="*/ 6 w 20"/>
                <a:gd name="T1" fmla="*/ 26 h 30"/>
                <a:gd name="T2" fmla="*/ 0 w 20"/>
                <a:gd name="T3" fmla="*/ 22 h 30"/>
                <a:gd name="T4" fmla="*/ 4 w 20"/>
                <a:gd name="T5" fmla="*/ 18 h 30"/>
                <a:gd name="T6" fmla="*/ 4 w 20"/>
                <a:gd name="T7" fmla="*/ 14 h 30"/>
                <a:gd name="T8" fmla="*/ 2 w 20"/>
                <a:gd name="T9" fmla="*/ 12 h 30"/>
                <a:gd name="T10" fmla="*/ 4 w 20"/>
                <a:gd name="T11" fmla="*/ 10 h 30"/>
                <a:gd name="T12" fmla="*/ 0 w 20"/>
                <a:gd name="T13" fmla="*/ 10 h 30"/>
                <a:gd name="T14" fmla="*/ 6 w 20"/>
                <a:gd name="T15" fmla="*/ 6 h 30"/>
                <a:gd name="T16" fmla="*/ 0 w 20"/>
                <a:gd name="T17" fmla="*/ 4 h 30"/>
                <a:gd name="T18" fmla="*/ 6 w 20"/>
                <a:gd name="T19" fmla="*/ 4 h 30"/>
                <a:gd name="T20" fmla="*/ 4 w 20"/>
                <a:gd name="T21" fmla="*/ 2 h 30"/>
                <a:gd name="T22" fmla="*/ 12 w 20"/>
                <a:gd name="T23" fmla="*/ 0 h 30"/>
                <a:gd name="T24" fmla="*/ 20 w 20"/>
                <a:gd name="T25" fmla="*/ 12 h 30"/>
                <a:gd name="T26" fmla="*/ 20 w 20"/>
                <a:gd name="T27" fmla="*/ 22 h 30"/>
                <a:gd name="T28" fmla="*/ 18 w 20"/>
                <a:gd name="T29" fmla="*/ 20 h 30"/>
                <a:gd name="T30" fmla="*/ 20 w 20"/>
                <a:gd name="T31" fmla="*/ 26 h 30"/>
                <a:gd name="T32" fmla="*/ 18 w 20"/>
                <a:gd name="T33" fmla="*/ 30 h 30"/>
                <a:gd name="T34" fmla="*/ 14 w 20"/>
                <a:gd name="T35" fmla="*/ 28 h 30"/>
                <a:gd name="T36" fmla="*/ 16 w 20"/>
                <a:gd name="T37" fmla="*/ 24 h 30"/>
                <a:gd name="T38" fmla="*/ 16 w 20"/>
                <a:gd name="T39" fmla="*/ 22 h 30"/>
                <a:gd name="T40" fmla="*/ 14 w 20"/>
                <a:gd name="T41" fmla="*/ 26 h 30"/>
                <a:gd name="T42" fmla="*/ 8 w 20"/>
                <a:gd name="T43" fmla="*/ 26 h 30"/>
                <a:gd name="T44" fmla="*/ 14 w 20"/>
                <a:gd name="T45" fmla="*/ 20 h 30"/>
                <a:gd name="T46" fmla="*/ 10 w 20"/>
                <a:gd name="T47" fmla="*/ 12 h 30"/>
                <a:gd name="T48" fmla="*/ 12 w 20"/>
                <a:gd name="T49" fmla="*/ 22 h 30"/>
                <a:gd name="T50" fmla="*/ 10 w 20"/>
                <a:gd name="T51" fmla="*/ 26 h 30"/>
                <a:gd name="T52" fmla="*/ 8 w 20"/>
                <a:gd name="T53" fmla="*/ 18 h 30"/>
                <a:gd name="T54" fmla="*/ 6 w 20"/>
                <a:gd name="T55" fmla="*/ 20 h 30"/>
                <a:gd name="T56" fmla="*/ 8 w 20"/>
                <a:gd name="T57" fmla="*/ 24 h 30"/>
                <a:gd name="T58" fmla="*/ 6 w 20"/>
                <a:gd name="T59" fmla="*/ 26 h 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 h="30">
                  <a:moveTo>
                    <a:pt x="6" y="26"/>
                  </a:moveTo>
                  <a:lnTo>
                    <a:pt x="0" y="22"/>
                  </a:lnTo>
                  <a:lnTo>
                    <a:pt x="4" y="18"/>
                  </a:lnTo>
                  <a:lnTo>
                    <a:pt x="4" y="14"/>
                  </a:lnTo>
                  <a:lnTo>
                    <a:pt x="2" y="12"/>
                  </a:lnTo>
                  <a:lnTo>
                    <a:pt x="4" y="10"/>
                  </a:lnTo>
                  <a:lnTo>
                    <a:pt x="0" y="10"/>
                  </a:lnTo>
                  <a:lnTo>
                    <a:pt x="6" y="6"/>
                  </a:lnTo>
                  <a:lnTo>
                    <a:pt x="0" y="4"/>
                  </a:lnTo>
                  <a:lnTo>
                    <a:pt x="6" y="4"/>
                  </a:lnTo>
                  <a:lnTo>
                    <a:pt x="4" y="2"/>
                  </a:lnTo>
                  <a:lnTo>
                    <a:pt x="12" y="0"/>
                  </a:lnTo>
                  <a:lnTo>
                    <a:pt x="20" y="12"/>
                  </a:lnTo>
                  <a:lnTo>
                    <a:pt x="20" y="22"/>
                  </a:lnTo>
                  <a:lnTo>
                    <a:pt x="18" y="20"/>
                  </a:lnTo>
                  <a:lnTo>
                    <a:pt x="20" y="26"/>
                  </a:lnTo>
                  <a:lnTo>
                    <a:pt x="18" y="30"/>
                  </a:lnTo>
                  <a:lnTo>
                    <a:pt x="14" y="28"/>
                  </a:lnTo>
                  <a:lnTo>
                    <a:pt x="16" y="24"/>
                  </a:lnTo>
                  <a:lnTo>
                    <a:pt x="16" y="22"/>
                  </a:lnTo>
                  <a:lnTo>
                    <a:pt x="14" y="26"/>
                  </a:lnTo>
                  <a:lnTo>
                    <a:pt x="8" y="26"/>
                  </a:lnTo>
                  <a:lnTo>
                    <a:pt x="14" y="20"/>
                  </a:lnTo>
                  <a:lnTo>
                    <a:pt x="10" y="12"/>
                  </a:lnTo>
                  <a:lnTo>
                    <a:pt x="12" y="22"/>
                  </a:lnTo>
                  <a:lnTo>
                    <a:pt x="10" y="26"/>
                  </a:lnTo>
                  <a:lnTo>
                    <a:pt x="8" y="18"/>
                  </a:lnTo>
                  <a:lnTo>
                    <a:pt x="6" y="20"/>
                  </a:lnTo>
                  <a:lnTo>
                    <a:pt x="8" y="24"/>
                  </a:lnTo>
                  <a:lnTo>
                    <a:pt x="6" y="26"/>
                  </a:lnTo>
                  <a:close/>
                </a:path>
              </a:pathLst>
            </a:custGeom>
            <a:grpFill/>
            <a:ln w="3175" cmpd="sng">
              <a:solidFill>
                <a:srgbClr val="808080"/>
              </a:solidFill>
              <a:round/>
              <a:headEnd/>
              <a:tailEnd/>
            </a:ln>
          </p:spPr>
          <p:txBody>
            <a:bodyPr/>
            <a:lstStyle/>
            <a:p>
              <a:pPr>
                <a:defRPr/>
              </a:pPr>
              <a:endParaRPr lang="en-US" dirty="0"/>
            </a:p>
          </p:txBody>
        </p:sp>
      </p:grpSp>
      <p:grpSp>
        <p:nvGrpSpPr>
          <p:cNvPr id="2111" name="Group 1147"/>
          <p:cNvGrpSpPr>
            <a:grpSpLocks/>
          </p:cNvGrpSpPr>
          <p:nvPr/>
        </p:nvGrpSpPr>
        <p:grpSpPr bwMode="auto">
          <a:xfrm>
            <a:off x="3440177" y="4660899"/>
            <a:ext cx="730250" cy="590550"/>
            <a:chOff x="1656" y="3298"/>
            <a:chExt cx="460" cy="372"/>
          </a:xfrm>
          <a:solidFill>
            <a:srgbClr val="FFFFAF"/>
          </a:solidFill>
        </p:grpSpPr>
        <p:sp>
          <p:nvSpPr>
            <p:cNvPr id="2164" name="Freeform 1148"/>
            <p:cNvSpPr>
              <a:spLocks/>
            </p:cNvSpPr>
            <p:nvPr/>
          </p:nvSpPr>
          <p:spPr bwMode="auto">
            <a:xfrm>
              <a:off x="1656" y="3298"/>
              <a:ext cx="54" cy="34"/>
            </a:xfrm>
            <a:custGeom>
              <a:avLst/>
              <a:gdLst>
                <a:gd name="T0" fmla="*/ 44 w 54"/>
                <a:gd name="T1" fmla="*/ 28 h 34"/>
                <a:gd name="T2" fmla="*/ 34 w 54"/>
                <a:gd name="T3" fmla="*/ 34 h 34"/>
                <a:gd name="T4" fmla="*/ 20 w 54"/>
                <a:gd name="T5" fmla="*/ 28 h 34"/>
                <a:gd name="T6" fmla="*/ 14 w 54"/>
                <a:gd name="T7" fmla="*/ 22 h 34"/>
                <a:gd name="T8" fmla="*/ 6 w 54"/>
                <a:gd name="T9" fmla="*/ 20 h 34"/>
                <a:gd name="T10" fmla="*/ 0 w 54"/>
                <a:gd name="T11" fmla="*/ 14 h 34"/>
                <a:gd name="T12" fmla="*/ 10 w 54"/>
                <a:gd name="T13" fmla="*/ 2 h 34"/>
                <a:gd name="T14" fmla="*/ 26 w 54"/>
                <a:gd name="T15" fmla="*/ 0 h 34"/>
                <a:gd name="T16" fmla="*/ 44 w 54"/>
                <a:gd name="T17" fmla="*/ 0 h 34"/>
                <a:gd name="T18" fmla="*/ 48 w 54"/>
                <a:gd name="T19" fmla="*/ 2 h 34"/>
                <a:gd name="T20" fmla="*/ 54 w 54"/>
                <a:gd name="T21" fmla="*/ 8 h 34"/>
                <a:gd name="T22" fmla="*/ 48 w 54"/>
                <a:gd name="T23" fmla="*/ 18 h 34"/>
                <a:gd name="T24" fmla="*/ 44 w 54"/>
                <a:gd name="T25" fmla="*/ 28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4" h="34">
                  <a:moveTo>
                    <a:pt x="44" y="28"/>
                  </a:moveTo>
                  <a:lnTo>
                    <a:pt x="34" y="34"/>
                  </a:lnTo>
                  <a:lnTo>
                    <a:pt x="20" y="28"/>
                  </a:lnTo>
                  <a:lnTo>
                    <a:pt x="14" y="22"/>
                  </a:lnTo>
                  <a:lnTo>
                    <a:pt x="6" y="20"/>
                  </a:lnTo>
                  <a:lnTo>
                    <a:pt x="0" y="14"/>
                  </a:lnTo>
                  <a:lnTo>
                    <a:pt x="10" y="2"/>
                  </a:lnTo>
                  <a:lnTo>
                    <a:pt x="26" y="0"/>
                  </a:lnTo>
                  <a:lnTo>
                    <a:pt x="44" y="0"/>
                  </a:lnTo>
                  <a:lnTo>
                    <a:pt x="48" y="2"/>
                  </a:lnTo>
                  <a:lnTo>
                    <a:pt x="54" y="8"/>
                  </a:lnTo>
                  <a:lnTo>
                    <a:pt x="48" y="18"/>
                  </a:lnTo>
                  <a:lnTo>
                    <a:pt x="44" y="28"/>
                  </a:lnTo>
                  <a:close/>
                </a:path>
              </a:pathLst>
            </a:custGeom>
            <a:grpFill/>
            <a:ln w="3175" cmpd="sng">
              <a:solidFill>
                <a:srgbClr val="808080"/>
              </a:solidFill>
              <a:round/>
              <a:headEnd/>
              <a:tailEnd/>
            </a:ln>
          </p:spPr>
          <p:txBody>
            <a:bodyPr/>
            <a:lstStyle/>
            <a:p>
              <a:pPr>
                <a:defRPr/>
              </a:pPr>
              <a:endParaRPr lang="en-US" dirty="0"/>
            </a:p>
          </p:txBody>
        </p:sp>
        <p:sp>
          <p:nvSpPr>
            <p:cNvPr id="2165" name="Freeform 1149"/>
            <p:cNvSpPr>
              <a:spLocks/>
            </p:cNvSpPr>
            <p:nvPr/>
          </p:nvSpPr>
          <p:spPr bwMode="auto">
            <a:xfrm>
              <a:off x="1798" y="3370"/>
              <a:ext cx="56" cy="48"/>
            </a:xfrm>
            <a:custGeom>
              <a:avLst/>
              <a:gdLst>
                <a:gd name="T0" fmla="*/ 56 w 56"/>
                <a:gd name="T1" fmla="*/ 44 h 48"/>
                <a:gd name="T2" fmla="*/ 50 w 56"/>
                <a:gd name="T3" fmla="*/ 42 h 48"/>
                <a:gd name="T4" fmla="*/ 38 w 56"/>
                <a:gd name="T5" fmla="*/ 48 h 48"/>
                <a:gd name="T6" fmla="*/ 34 w 56"/>
                <a:gd name="T7" fmla="*/ 36 h 48"/>
                <a:gd name="T8" fmla="*/ 30 w 56"/>
                <a:gd name="T9" fmla="*/ 38 h 48"/>
                <a:gd name="T10" fmla="*/ 14 w 56"/>
                <a:gd name="T11" fmla="*/ 38 h 48"/>
                <a:gd name="T12" fmla="*/ 12 w 56"/>
                <a:gd name="T13" fmla="*/ 32 h 48"/>
                <a:gd name="T14" fmla="*/ 2 w 56"/>
                <a:gd name="T15" fmla="*/ 18 h 48"/>
                <a:gd name="T16" fmla="*/ 2 w 56"/>
                <a:gd name="T17" fmla="*/ 12 h 48"/>
                <a:gd name="T18" fmla="*/ 0 w 56"/>
                <a:gd name="T19" fmla="*/ 6 h 48"/>
                <a:gd name="T20" fmla="*/ 18 w 56"/>
                <a:gd name="T21" fmla="*/ 12 h 48"/>
                <a:gd name="T22" fmla="*/ 26 w 56"/>
                <a:gd name="T23" fmla="*/ 0 h 48"/>
                <a:gd name="T24" fmla="*/ 32 w 56"/>
                <a:gd name="T25" fmla="*/ 0 h 48"/>
                <a:gd name="T26" fmla="*/ 36 w 56"/>
                <a:gd name="T27" fmla="*/ 6 h 48"/>
                <a:gd name="T28" fmla="*/ 42 w 56"/>
                <a:gd name="T29" fmla="*/ 22 h 48"/>
                <a:gd name="T30" fmla="*/ 46 w 56"/>
                <a:gd name="T31" fmla="*/ 30 h 48"/>
                <a:gd name="T32" fmla="*/ 50 w 56"/>
                <a:gd name="T33" fmla="*/ 26 h 48"/>
                <a:gd name="T34" fmla="*/ 50 w 56"/>
                <a:gd name="T35" fmla="*/ 34 h 48"/>
                <a:gd name="T36" fmla="*/ 56 w 56"/>
                <a:gd name="T37" fmla="*/ 44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56" h="48">
                  <a:moveTo>
                    <a:pt x="56" y="44"/>
                  </a:moveTo>
                  <a:lnTo>
                    <a:pt x="50" y="42"/>
                  </a:lnTo>
                  <a:lnTo>
                    <a:pt x="38" y="48"/>
                  </a:lnTo>
                  <a:lnTo>
                    <a:pt x="34" y="36"/>
                  </a:lnTo>
                  <a:lnTo>
                    <a:pt x="30" y="38"/>
                  </a:lnTo>
                  <a:lnTo>
                    <a:pt x="14" y="38"/>
                  </a:lnTo>
                  <a:lnTo>
                    <a:pt x="12" y="32"/>
                  </a:lnTo>
                  <a:lnTo>
                    <a:pt x="2" y="18"/>
                  </a:lnTo>
                  <a:lnTo>
                    <a:pt x="2" y="12"/>
                  </a:lnTo>
                  <a:lnTo>
                    <a:pt x="0" y="6"/>
                  </a:lnTo>
                  <a:lnTo>
                    <a:pt x="18" y="12"/>
                  </a:lnTo>
                  <a:lnTo>
                    <a:pt x="26" y="0"/>
                  </a:lnTo>
                  <a:lnTo>
                    <a:pt x="32" y="0"/>
                  </a:lnTo>
                  <a:lnTo>
                    <a:pt x="36" y="6"/>
                  </a:lnTo>
                  <a:lnTo>
                    <a:pt x="42" y="22"/>
                  </a:lnTo>
                  <a:lnTo>
                    <a:pt x="46" y="30"/>
                  </a:lnTo>
                  <a:lnTo>
                    <a:pt x="50" y="26"/>
                  </a:lnTo>
                  <a:lnTo>
                    <a:pt x="50" y="34"/>
                  </a:lnTo>
                  <a:lnTo>
                    <a:pt x="56" y="44"/>
                  </a:lnTo>
                  <a:close/>
                </a:path>
              </a:pathLst>
            </a:custGeom>
            <a:grpFill/>
            <a:ln w="3175" cmpd="sng">
              <a:solidFill>
                <a:srgbClr val="808080"/>
              </a:solidFill>
              <a:round/>
              <a:headEnd/>
              <a:tailEnd/>
            </a:ln>
          </p:spPr>
          <p:txBody>
            <a:bodyPr/>
            <a:lstStyle/>
            <a:p>
              <a:pPr>
                <a:defRPr/>
              </a:pPr>
              <a:endParaRPr lang="en-US" dirty="0"/>
            </a:p>
          </p:txBody>
        </p:sp>
        <p:sp>
          <p:nvSpPr>
            <p:cNvPr id="2166" name="Freeform 1150"/>
            <p:cNvSpPr>
              <a:spLocks/>
            </p:cNvSpPr>
            <p:nvPr/>
          </p:nvSpPr>
          <p:spPr bwMode="auto">
            <a:xfrm>
              <a:off x="1888" y="3424"/>
              <a:ext cx="58" cy="24"/>
            </a:xfrm>
            <a:custGeom>
              <a:avLst/>
              <a:gdLst>
                <a:gd name="T0" fmla="*/ 58 w 58"/>
                <a:gd name="T1" fmla="*/ 18 h 24"/>
                <a:gd name="T2" fmla="*/ 50 w 58"/>
                <a:gd name="T3" fmla="*/ 24 h 24"/>
                <a:gd name="T4" fmla="*/ 38 w 58"/>
                <a:gd name="T5" fmla="*/ 24 h 24"/>
                <a:gd name="T6" fmla="*/ 20 w 58"/>
                <a:gd name="T7" fmla="*/ 18 h 24"/>
                <a:gd name="T8" fmla="*/ 2 w 58"/>
                <a:gd name="T9" fmla="*/ 16 h 24"/>
                <a:gd name="T10" fmla="*/ 0 w 58"/>
                <a:gd name="T11" fmla="*/ 12 h 24"/>
                <a:gd name="T12" fmla="*/ 6 w 58"/>
                <a:gd name="T13" fmla="*/ 6 h 24"/>
                <a:gd name="T14" fmla="*/ 8 w 58"/>
                <a:gd name="T15" fmla="*/ 0 h 24"/>
                <a:gd name="T16" fmla="*/ 14 w 58"/>
                <a:gd name="T17" fmla="*/ 6 h 24"/>
                <a:gd name="T18" fmla="*/ 30 w 58"/>
                <a:gd name="T19" fmla="*/ 12 h 24"/>
                <a:gd name="T20" fmla="*/ 36 w 58"/>
                <a:gd name="T21" fmla="*/ 8 h 24"/>
                <a:gd name="T22" fmla="*/ 36 w 58"/>
                <a:gd name="T23" fmla="*/ 14 h 24"/>
                <a:gd name="T24" fmla="*/ 58 w 58"/>
                <a:gd name="T25" fmla="*/ 18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8" h="24">
                  <a:moveTo>
                    <a:pt x="58" y="18"/>
                  </a:moveTo>
                  <a:lnTo>
                    <a:pt x="50" y="24"/>
                  </a:lnTo>
                  <a:lnTo>
                    <a:pt x="38" y="24"/>
                  </a:lnTo>
                  <a:lnTo>
                    <a:pt x="20" y="18"/>
                  </a:lnTo>
                  <a:lnTo>
                    <a:pt x="2" y="16"/>
                  </a:lnTo>
                  <a:lnTo>
                    <a:pt x="0" y="12"/>
                  </a:lnTo>
                  <a:lnTo>
                    <a:pt x="6" y="6"/>
                  </a:lnTo>
                  <a:lnTo>
                    <a:pt x="8" y="0"/>
                  </a:lnTo>
                  <a:lnTo>
                    <a:pt x="14" y="6"/>
                  </a:lnTo>
                  <a:lnTo>
                    <a:pt x="30" y="12"/>
                  </a:lnTo>
                  <a:lnTo>
                    <a:pt x="36" y="8"/>
                  </a:lnTo>
                  <a:lnTo>
                    <a:pt x="36" y="14"/>
                  </a:lnTo>
                  <a:lnTo>
                    <a:pt x="58" y="18"/>
                  </a:lnTo>
                  <a:close/>
                </a:path>
              </a:pathLst>
            </a:custGeom>
            <a:grpFill/>
            <a:ln w="3175" cmpd="sng">
              <a:solidFill>
                <a:srgbClr val="808080"/>
              </a:solidFill>
              <a:round/>
              <a:headEnd/>
              <a:tailEnd/>
            </a:ln>
          </p:spPr>
          <p:txBody>
            <a:bodyPr/>
            <a:lstStyle/>
            <a:p>
              <a:pPr>
                <a:defRPr/>
              </a:pPr>
              <a:endParaRPr lang="en-US" dirty="0"/>
            </a:p>
          </p:txBody>
        </p:sp>
        <p:sp>
          <p:nvSpPr>
            <p:cNvPr id="2167" name="Freeform 1151"/>
            <p:cNvSpPr>
              <a:spLocks/>
            </p:cNvSpPr>
            <p:nvPr/>
          </p:nvSpPr>
          <p:spPr bwMode="auto">
            <a:xfrm>
              <a:off x="1946" y="3454"/>
              <a:ext cx="66" cy="48"/>
            </a:xfrm>
            <a:custGeom>
              <a:avLst/>
              <a:gdLst>
                <a:gd name="T0" fmla="*/ 44 w 66"/>
                <a:gd name="T1" fmla="*/ 44 h 48"/>
                <a:gd name="T2" fmla="*/ 38 w 66"/>
                <a:gd name="T3" fmla="*/ 48 h 48"/>
                <a:gd name="T4" fmla="*/ 24 w 66"/>
                <a:gd name="T5" fmla="*/ 46 h 48"/>
                <a:gd name="T6" fmla="*/ 20 w 66"/>
                <a:gd name="T7" fmla="*/ 42 h 48"/>
                <a:gd name="T8" fmla="*/ 20 w 66"/>
                <a:gd name="T9" fmla="*/ 30 h 48"/>
                <a:gd name="T10" fmla="*/ 16 w 66"/>
                <a:gd name="T11" fmla="*/ 26 h 48"/>
                <a:gd name="T12" fmla="*/ 14 w 66"/>
                <a:gd name="T13" fmla="*/ 24 h 48"/>
                <a:gd name="T14" fmla="*/ 2 w 66"/>
                <a:gd name="T15" fmla="*/ 22 h 48"/>
                <a:gd name="T16" fmla="*/ 0 w 66"/>
                <a:gd name="T17" fmla="*/ 10 h 48"/>
                <a:gd name="T18" fmla="*/ 4 w 66"/>
                <a:gd name="T19" fmla="*/ 0 h 48"/>
                <a:gd name="T20" fmla="*/ 12 w 66"/>
                <a:gd name="T21" fmla="*/ 0 h 48"/>
                <a:gd name="T22" fmla="*/ 18 w 66"/>
                <a:gd name="T23" fmla="*/ 4 h 48"/>
                <a:gd name="T24" fmla="*/ 20 w 66"/>
                <a:gd name="T25" fmla="*/ 16 h 48"/>
                <a:gd name="T26" fmla="*/ 32 w 66"/>
                <a:gd name="T27" fmla="*/ 10 h 48"/>
                <a:gd name="T28" fmla="*/ 42 w 66"/>
                <a:gd name="T29" fmla="*/ 16 h 48"/>
                <a:gd name="T30" fmla="*/ 64 w 66"/>
                <a:gd name="T31" fmla="*/ 30 h 48"/>
                <a:gd name="T32" fmla="*/ 66 w 66"/>
                <a:gd name="T33" fmla="*/ 36 h 48"/>
                <a:gd name="T34" fmla="*/ 60 w 66"/>
                <a:gd name="T35" fmla="*/ 42 h 48"/>
                <a:gd name="T36" fmla="*/ 52 w 66"/>
                <a:gd name="T37" fmla="*/ 46 h 48"/>
                <a:gd name="T38" fmla="*/ 44 w 66"/>
                <a:gd name="T39" fmla="*/ 44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6" h="48">
                  <a:moveTo>
                    <a:pt x="44" y="44"/>
                  </a:moveTo>
                  <a:lnTo>
                    <a:pt x="38" y="48"/>
                  </a:lnTo>
                  <a:lnTo>
                    <a:pt x="24" y="46"/>
                  </a:lnTo>
                  <a:lnTo>
                    <a:pt x="20" y="42"/>
                  </a:lnTo>
                  <a:lnTo>
                    <a:pt x="20" y="30"/>
                  </a:lnTo>
                  <a:lnTo>
                    <a:pt x="16" y="26"/>
                  </a:lnTo>
                  <a:lnTo>
                    <a:pt x="14" y="24"/>
                  </a:lnTo>
                  <a:lnTo>
                    <a:pt x="2" y="22"/>
                  </a:lnTo>
                  <a:lnTo>
                    <a:pt x="0" y="10"/>
                  </a:lnTo>
                  <a:lnTo>
                    <a:pt x="4" y="0"/>
                  </a:lnTo>
                  <a:lnTo>
                    <a:pt x="12" y="0"/>
                  </a:lnTo>
                  <a:lnTo>
                    <a:pt x="18" y="4"/>
                  </a:lnTo>
                  <a:lnTo>
                    <a:pt x="20" y="16"/>
                  </a:lnTo>
                  <a:lnTo>
                    <a:pt x="32" y="10"/>
                  </a:lnTo>
                  <a:lnTo>
                    <a:pt x="42" y="16"/>
                  </a:lnTo>
                  <a:lnTo>
                    <a:pt x="64" y="30"/>
                  </a:lnTo>
                  <a:lnTo>
                    <a:pt x="66" y="36"/>
                  </a:lnTo>
                  <a:lnTo>
                    <a:pt x="60" y="42"/>
                  </a:lnTo>
                  <a:lnTo>
                    <a:pt x="52" y="46"/>
                  </a:lnTo>
                  <a:lnTo>
                    <a:pt x="44" y="44"/>
                  </a:lnTo>
                  <a:close/>
                </a:path>
              </a:pathLst>
            </a:custGeom>
            <a:grpFill/>
            <a:ln w="3175" cmpd="sng">
              <a:solidFill>
                <a:srgbClr val="808080"/>
              </a:solidFill>
              <a:round/>
              <a:headEnd/>
              <a:tailEnd/>
            </a:ln>
          </p:spPr>
          <p:txBody>
            <a:bodyPr/>
            <a:lstStyle/>
            <a:p>
              <a:pPr>
                <a:defRPr/>
              </a:pPr>
              <a:endParaRPr lang="en-US" dirty="0"/>
            </a:p>
          </p:txBody>
        </p:sp>
        <p:sp>
          <p:nvSpPr>
            <p:cNvPr id="2168" name="Freeform 1152"/>
            <p:cNvSpPr>
              <a:spLocks/>
            </p:cNvSpPr>
            <p:nvPr/>
          </p:nvSpPr>
          <p:spPr bwMode="auto">
            <a:xfrm>
              <a:off x="1908" y="3458"/>
              <a:ext cx="26" cy="22"/>
            </a:xfrm>
            <a:custGeom>
              <a:avLst/>
              <a:gdLst>
                <a:gd name="T0" fmla="*/ 4 w 26"/>
                <a:gd name="T1" fmla="*/ 2 h 22"/>
                <a:gd name="T2" fmla="*/ 16 w 26"/>
                <a:gd name="T3" fmla="*/ 0 h 22"/>
                <a:gd name="T4" fmla="*/ 22 w 26"/>
                <a:gd name="T5" fmla="*/ 12 h 22"/>
                <a:gd name="T6" fmla="*/ 26 w 26"/>
                <a:gd name="T7" fmla="*/ 16 h 22"/>
                <a:gd name="T8" fmla="*/ 12 w 26"/>
                <a:gd name="T9" fmla="*/ 22 h 22"/>
                <a:gd name="T10" fmla="*/ 6 w 26"/>
                <a:gd name="T11" fmla="*/ 20 h 22"/>
                <a:gd name="T12" fmla="*/ 6 w 26"/>
                <a:gd name="T13" fmla="*/ 14 h 22"/>
                <a:gd name="T14" fmla="*/ 8 w 26"/>
                <a:gd name="T15" fmla="*/ 12 h 22"/>
                <a:gd name="T16" fmla="*/ 0 w 26"/>
                <a:gd name="T17" fmla="*/ 4 h 22"/>
                <a:gd name="T18" fmla="*/ 4 w 26"/>
                <a:gd name="T19" fmla="*/ 2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2">
                  <a:moveTo>
                    <a:pt x="4" y="2"/>
                  </a:moveTo>
                  <a:lnTo>
                    <a:pt x="16" y="0"/>
                  </a:lnTo>
                  <a:lnTo>
                    <a:pt x="22" y="12"/>
                  </a:lnTo>
                  <a:lnTo>
                    <a:pt x="26" y="16"/>
                  </a:lnTo>
                  <a:lnTo>
                    <a:pt x="12" y="22"/>
                  </a:lnTo>
                  <a:lnTo>
                    <a:pt x="6" y="20"/>
                  </a:lnTo>
                  <a:lnTo>
                    <a:pt x="6" y="14"/>
                  </a:lnTo>
                  <a:lnTo>
                    <a:pt x="8" y="12"/>
                  </a:lnTo>
                  <a:lnTo>
                    <a:pt x="0" y="4"/>
                  </a:lnTo>
                  <a:lnTo>
                    <a:pt x="4" y="2"/>
                  </a:lnTo>
                  <a:close/>
                </a:path>
              </a:pathLst>
            </a:custGeom>
            <a:grpFill/>
            <a:ln w="3175" cmpd="sng">
              <a:solidFill>
                <a:srgbClr val="808080"/>
              </a:solidFill>
              <a:round/>
              <a:headEnd/>
              <a:tailEnd/>
            </a:ln>
          </p:spPr>
          <p:txBody>
            <a:bodyPr/>
            <a:lstStyle/>
            <a:p>
              <a:pPr>
                <a:defRPr/>
              </a:pPr>
              <a:endParaRPr lang="en-US" dirty="0"/>
            </a:p>
          </p:txBody>
        </p:sp>
        <p:sp>
          <p:nvSpPr>
            <p:cNvPr id="2169" name="Freeform 1153"/>
            <p:cNvSpPr>
              <a:spLocks/>
            </p:cNvSpPr>
            <p:nvPr/>
          </p:nvSpPr>
          <p:spPr bwMode="auto">
            <a:xfrm>
              <a:off x="1994" y="3536"/>
              <a:ext cx="122" cy="134"/>
            </a:xfrm>
            <a:custGeom>
              <a:avLst/>
              <a:gdLst>
                <a:gd name="T0" fmla="*/ 26 w 122"/>
                <a:gd name="T1" fmla="*/ 134 h 134"/>
                <a:gd name="T2" fmla="*/ 14 w 122"/>
                <a:gd name="T3" fmla="*/ 124 h 134"/>
                <a:gd name="T4" fmla="*/ 6 w 122"/>
                <a:gd name="T5" fmla="*/ 122 h 134"/>
                <a:gd name="T6" fmla="*/ 2 w 122"/>
                <a:gd name="T7" fmla="*/ 110 h 134"/>
                <a:gd name="T8" fmla="*/ 12 w 122"/>
                <a:gd name="T9" fmla="*/ 86 h 134"/>
                <a:gd name="T10" fmla="*/ 4 w 122"/>
                <a:gd name="T11" fmla="*/ 76 h 134"/>
                <a:gd name="T12" fmla="*/ 4 w 122"/>
                <a:gd name="T13" fmla="*/ 62 h 134"/>
                <a:gd name="T14" fmla="*/ 0 w 122"/>
                <a:gd name="T15" fmla="*/ 46 h 134"/>
                <a:gd name="T16" fmla="*/ 6 w 122"/>
                <a:gd name="T17" fmla="*/ 42 h 134"/>
                <a:gd name="T18" fmla="*/ 18 w 122"/>
                <a:gd name="T19" fmla="*/ 34 h 134"/>
                <a:gd name="T20" fmla="*/ 24 w 122"/>
                <a:gd name="T21" fmla="*/ 28 h 134"/>
                <a:gd name="T22" fmla="*/ 24 w 122"/>
                <a:gd name="T23" fmla="*/ 22 h 134"/>
                <a:gd name="T24" fmla="*/ 20 w 122"/>
                <a:gd name="T25" fmla="*/ 10 h 134"/>
                <a:gd name="T26" fmla="*/ 26 w 122"/>
                <a:gd name="T27" fmla="*/ 0 h 134"/>
                <a:gd name="T28" fmla="*/ 36 w 122"/>
                <a:gd name="T29" fmla="*/ 10 h 134"/>
                <a:gd name="T30" fmla="*/ 54 w 122"/>
                <a:gd name="T31" fmla="*/ 18 h 134"/>
                <a:gd name="T32" fmla="*/ 86 w 122"/>
                <a:gd name="T33" fmla="*/ 36 h 134"/>
                <a:gd name="T34" fmla="*/ 96 w 122"/>
                <a:gd name="T35" fmla="*/ 48 h 134"/>
                <a:gd name="T36" fmla="*/ 96 w 122"/>
                <a:gd name="T37" fmla="*/ 64 h 134"/>
                <a:gd name="T38" fmla="*/ 104 w 122"/>
                <a:gd name="T39" fmla="*/ 64 h 134"/>
                <a:gd name="T40" fmla="*/ 108 w 122"/>
                <a:gd name="T41" fmla="*/ 70 h 134"/>
                <a:gd name="T42" fmla="*/ 122 w 122"/>
                <a:gd name="T43" fmla="*/ 84 h 134"/>
                <a:gd name="T44" fmla="*/ 120 w 122"/>
                <a:gd name="T45" fmla="*/ 94 h 134"/>
                <a:gd name="T46" fmla="*/ 108 w 122"/>
                <a:gd name="T47" fmla="*/ 96 h 134"/>
                <a:gd name="T48" fmla="*/ 96 w 122"/>
                <a:gd name="T49" fmla="*/ 102 h 134"/>
                <a:gd name="T50" fmla="*/ 84 w 122"/>
                <a:gd name="T51" fmla="*/ 106 h 134"/>
                <a:gd name="T52" fmla="*/ 66 w 122"/>
                <a:gd name="T53" fmla="*/ 106 h 134"/>
                <a:gd name="T54" fmla="*/ 42 w 122"/>
                <a:gd name="T55" fmla="*/ 116 h 134"/>
                <a:gd name="T56" fmla="*/ 40 w 122"/>
                <a:gd name="T57" fmla="*/ 124 h 134"/>
                <a:gd name="T58" fmla="*/ 26 w 122"/>
                <a:gd name="T59" fmla="*/ 134 h 1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2" h="134">
                  <a:moveTo>
                    <a:pt x="26" y="134"/>
                  </a:moveTo>
                  <a:lnTo>
                    <a:pt x="14" y="124"/>
                  </a:lnTo>
                  <a:lnTo>
                    <a:pt x="6" y="122"/>
                  </a:lnTo>
                  <a:lnTo>
                    <a:pt x="2" y="110"/>
                  </a:lnTo>
                  <a:lnTo>
                    <a:pt x="12" y="86"/>
                  </a:lnTo>
                  <a:lnTo>
                    <a:pt x="4" y="76"/>
                  </a:lnTo>
                  <a:lnTo>
                    <a:pt x="4" y="62"/>
                  </a:lnTo>
                  <a:lnTo>
                    <a:pt x="0" y="46"/>
                  </a:lnTo>
                  <a:lnTo>
                    <a:pt x="6" y="42"/>
                  </a:lnTo>
                  <a:lnTo>
                    <a:pt x="18" y="34"/>
                  </a:lnTo>
                  <a:lnTo>
                    <a:pt x="24" y="28"/>
                  </a:lnTo>
                  <a:lnTo>
                    <a:pt x="24" y="22"/>
                  </a:lnTo>
                  <a:lnTo>
                    <a:pt x="20" y="10"/>
                  </a:lnTo>
                  <a:lnTo>
                    <a:pt x="26" y="0"/>
                  </a:lnTo>
                  <a:lnTo>
                    <a:pt x="36" y="10"/>
                  </a:lnTo>
                  <a:lnTo>
                    <a:pt x="54" y="18"/>
                  </a:lnTo>
                  <a:lnTo>
                    <a:pt x="86" y="36"/>
                  </a:lnTo>
                  <a:lnTo>
                    <a:pt x="96" y="48"/>
                  </a:lnTo>
                  <a:lnTo>
                    <a:pt x="96" y="64"/>
                  </a:lnTo>
                  <a:lnTo>
                    <a:pt x="104" y="64"/>
                  </a:lnTo>
                  <a:lnTo>
                    <a:pt x="108" y="70"/>
                  </a:lnTo>
                  <a:lnTo>
                    <a:pt x="122" y="84"/>
                  </a:lnTo>
                  <a:lnTo>
                    <a:pt x="120" y="94"/>
                  </a:lnTo>
                  <a:lnTo>
                    <a:pt x="108" y="96"/>
                  </a:lnTo>
                  <a:lnTo>
                    <a:pt x="96" y="102"/>
                  </a:lnTo>
                  <a:lnTo>
                    <a:pt x="84" y="106"/>
                  </a:lnTo>
                  <a:lnTo>
                    <a:pt x="66" y="106"/>
                  </a:lnTo>
                  <a:lnTo>
                    <a:pt x="42" y="116"/>
                  </a:lnTo>
                  <a:lnTo>
                    <a:pt x="40" y="124"/>
                  </a:lnTo>
                  <a:lnTo>
                    <a:pt x="26" y="134"/>
                  </a:lnTo>
                  <a:close/>
                </a:path>
              </a:pathLst>
            </a:custGeom>
            <a:grpFill/>
            <a:ln w="3175" cmpd="sng">
              <a:solidFill>
                <a:srgbClr val="808080"/>
              </a:solidFill>
              <a:round/>
              <a:headEnd/>
              <a:tailEnd/>
            </a:ln>
          </p:spPr>
          <p:txBody>
            <a:bodyPr/>
            <a:lstStyle/>
            <a:p>
              <a:pPr>
                <a:defRPr/>
              </a:pPr>
              <a:endParaRPr lang="en-US" dirty="0"/>
            </a:p>
          </p:txBody>
        </p:sp>
      </p:grpSp>
      <p:sp>
        <p:nvSpPr>
          <p:cNvPr id="10" name="Rectangle 1157"/>
          <p:cNvSpPr>
            <a:spLocks noChangeArrowheads="1"/>
          </p:cNvSpPr>
          <p:nvPr/>
        </p:nvSpPr>
        <p:spPr bwMode="auto">
          <a:xfrm>
            <a:off x="2476501" y="5221289"/>
            <a:ext cx="34624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Alaska</a:t>
            </a:r>
            <a:endParaRPr lang="en-US" altLang="en-US" dirty="0"/>
          </a:p>
        </p:txBody>
      </p:sp>
      <p:sp>
        <p:nvSpPr>
          <p:cNvPr id="11" name="Rectangle 1158"/>
          <p:cNvSpPr>
            <a:spLocks noChangeArrowheads="1"/>
          </p:cNvSpPr>
          <p:nvPr/>
        </p:nvSpPr>
        <p:spPr bwMode="auto">
          <a:xfrm>
            <a:off x="5314951" y="4630739"/>
            <a:ext cx="31418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Texas</a:t>
            </a:r>
            <a:endParaRPr lang="en-US" altLang="en-US" dirty="0"/>
          </a:p>
        </p:txBody>
      </p:sp>
      <p:sp>
        <p:nvSpPr>
          <p:cNvPr id="2112" name="Rectangle 1159"/>
          <p:cNvSpPr>
            <a:spLocks noChangeArrowheads="1"/>
          </p:cNvSpPr>
          <p:nvPr/>
        </p:nvSpPr>
        <p:spPr bwMode="auto">
          <a:xfrm>
            <a:off x="3448050" y="2927351"/>
            <a:ext cx="24365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Utah</a:t>
            </a:r>
            <a:endParaRPr lang="en-US" altLang="en-US" dirty="0"/>
          </a:p>
        </p:txBody>
      </p:sp>
      <p:sp>
        <p:nvSpPr>
          <p:cNvPr id="2113" name="Rectangle 1160"/>
          <p:cNvSpPr>
            <a:spLocks noChangeArrowheads="1"/>
          </p:cNvSpPr>
          <p:nvPr/>
        </p:nvSpPr>
        <p:spPr bwMode="auto">
          <a:xfrm>
            <a:off x="3987801" y="1573214"/>
            <a:ext cx="44884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Montana</a:t>
            </a:r>
            <a:endParaRPr lang="en-US" altLang="en-US" dirty="0"/>
          </a:p>
        </p:txBody>
      </p:sp>
      <p:sp>
        <p:nvSpPr>
          <p:cNvPr id="2114" name="Rectangle 1161"/>
          <p:cNvSpPr>
            <a:spLocks noChangeArrowheads="1"/>
          </p:cNvSpPr>
          <p:nvPr/>
        </p:nvSpPr>
        <p:spPr bwMode="auto">
          <a:xfrm>
            <a:off x="2000251" y="3136901"/>
            <a:ext cx="48731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California</a:t>
            </a:r>
            <a:endParaRPr lang="en-US" altLang="en-US" dirty="0"/>
          </a:p>
        </p:txBody>
      </p:sp>
      <p:sp>
        <p:nvSpPr>
          <p:cNvPr id="2115" name="Rectangle 1162"/>
          <p:cNvSpPr>
            <a:spLocks noChangeArrowheads="1"/>
          </p:cNvSpPr>
          <p:nvPr/>
        </p:nvSpPr>
        <p:spPr bwMode="auto">
          <a:xfrm>
            <a:off x="3209926" y="3819526"/>
            <a:ext cx="39113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Arizona</a:t>
            </a:r>
            <a:endParaRPr lang="en-US" altLang="en-US" dirty="0"/>
          </a:p>
        </p:txBody>
      </p:sp>
      <p:sp>
        <p:nvSpPr>
          <p:cNvPr id="2116" name="Rectangle 1163"/>
          <p:cNvSpPr>
            <a:spLocks noChangeArrowheads="1"/>
          </p:cNvSpPr>
          <p:nvPr/>
        </p:nvSpPr>
        <p:spPr bwMode="auto">
          <a:xfrm>
            <a:off x="3240089" y="2109789"/>
            <a:ext cx="28854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Idaho</a:t>
            </a:r>
            <a:endParaRPr lang="en-US" altLang="en-US" dirty="0"/>
          </a:p>
        </p:txBody>
      </p:sp>
      <p:sp>
        <p:nvSpPr>
          <p:cNvPr id="2117" name="Rectangle 1164"/>
          <p:cNvSpPr>
            <a:spLocks noChangeArrowheads="1"/>
          </p:cNvSpPr>
          <p:nvPr/>
        </p:nvSpPr>
        <p:spPr bwMode="auto">
          <a:xfrm>
            <a:off x="2630489" y="2743201"/>
            <a:ext cx="39754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Nevada</a:t>
            </a:r>
            <a:endParaRPr lang="en-US" altLang="en-US" dirty="0"/>
          </a:p>
        </p:txBody>
      </p:sp>
      <p:sp>
        <p:nvSpPr>
          <p:cNvPr id="2118" name="Rectangle 1165"/>
          <p:cNvSpPr>
            <a:spLocks noChangeArrowheads="1"/>
          </p:cNvSpPr>
          <p:nvPr/>
        </p:nvSpPr>
        <p:spPr bwMode="auto">
          <a:xfrm>
            <a:off x="2308226" y="1825626"/>
            <a:ext cx="38472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Oregon</a:t>
            </a:r>
            <a:endParaRPr lang="en-US" altLang="en-US" dirty="0"/>
          </a:p>
        </p:txBody>
      </p:sp>
      <p:sp>
        <p:nvSpPr>
          <p:cNvPr id="2119" name="Rectangle 1166"/>
          <p:cNvSpPr>
            <a:spLocks noChangeArrowheads="1"/>
          </p:cNvSpPr>
          <p:nvPr/>
        </p:nvSpPr>
        <p:spPr bwMode="auto">
          <a:xfrm>
            <a:off x="6230938" y="2609851"/>
            <a:ext cx="24365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Iowa</a:t>
            </a:r>
            <a:endParaRPr lang="en-US" altLang="en-US" dirty="0"/>
          </a:p>
        </p:txBody>
      </p:sp>
      <p:sp>
        <p:nvSpPr>
          <p:cNvPr id="2120" name="Rectangle 1167"/>
          <p:cNvSpPr>
            <a:spLocks noChangeArrowheads="1"/>
          </p:cNvSpPr>
          <p:nvPr/>
        </p:nvSpPr>
        <p:spPr bwMode="auto">
          <a:xfrm>
            <a:off x="4256089" y="3071814"/>
            <a:ext cx="46807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Colorado</a:t>
            </a:r>
            <a:endParaRPr lang="en-US" altLang="en-US" dirty="0"/>
          </a:p>
        </p:txBody>
      </p:sp>
      <p:sp>
        <p:nvSpPr>
          <p:cNvPr id="2121" name="Rectangle 1168"/>
          <p:cNvSpPr>
            <a:spLocks noChangeArrowheads="1"/>
          </p:cNvSpPr>
          <p:nvPr/>
        </p:nvSpPr>
        <p:spPr bwMode="auto">
          <a:xfrm>
            <a:off x="5395914" y="3243264"/>
            <a:ext cx="38472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Kansas</a:t>
            </a:r>
            <a:endParaRPr lang="en-US" altLang="en-US" dirty="0"/>
          </a:p>
        </p:txBody>
      </p:sp>
      <p:sp>
        <p:nvSpPr>
          <p:cNvPr id="2122" name="Rectangle 1169"/>
          <p:cNvSpPr>
            <a:spLocks noChangeArrowheads="1"/>
          </p:cNvSpPr>
          <p:nvPr/>
        </p:nvSpPr>
        <p:spPr bwMode="auto">
          <a:xfrm>
            <a:off x="4095751" y="2297114"/>
            <a:ext cx="48090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Wyoming</a:t>
            </a:r>
            <a:endParaRPr lang="en-US" altLang="en-US" dirty="0"/>
          </a:p>
        </p:txBody>
      </p:sp>
      <p:sp>
        <p:nvSpPr>
          <p:cNvPr id="2123" name="Rectangle 1170"/>
          <p:cNvSpPr>
            <a:spLocks noChangeArrowheads="1"/>
          </p:cNvSpPr>
          <p:nvPr/>
        </p:nvSpPr>
        <p:spPr bwMode="auto">
          <a:xfrm>
            <a:off x="4011614" y="3916364"/>
            <a:ext cx="62837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New Mexico</a:t>
            </a:r>
            <a:endParaRPr lang="en-US" altLang="en-US" dirty="0"/>
          </a:p>
        </p:txBody>
      </p:sp>
      <p:sp>
        <p:nvSpPr>
          <p:cNvPr id="2124" name="Rectangle 1171"/>
          <p:cNvSpPr>
            <a:spLocks noChangeArrowheads="1"/>
          </p:cNvSpPr>
          <p:nvPr/>
        </p:nvSpPr>
        <p:spPr bwMode="auto">
          <a:xfrm>
            <a:off x="6337301" y="3273426"/>
            <a:ext cx="42960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Missouri</a:t>
            </a:r>
            <a:endParaRPr lang="en-US" altLang="en-US" dirty="0"/>
          </a:p>
        </p:txBody>
      </p:sp>
      <p:sp>
        <p:nvSpPr>
          <p:cNvPr id="2125" name="Rectangle 1172"/>
          <p:cNvSpPr>
            <a:spLocks noChangeArrowheads="1"/>
          </p:cNvSpPr>
          <p:nvPr/>
        </p:nvSpPr>
        <p:spPr bwMode="auto">
          <a:xfrm>
            <a:off x="5922964" y="1609726"/>
            <a:ext cx="53219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Minnesota</a:t>
            </a:r>
            <a:endParaRPr lang="en-US" altLang="en-US" dirty="0"/>
          </a:p>
        </p:txBody>
      </p:sp>
      <p:sp>
        <p:nvSpPr>
          <p:cNvPr id="2126" name="Rectangle 1173"/>
          <p:cNvSpPr>
            <a:spLocks noChangeArrowheads="1"/>
          </p:cNvSpPr>
          <p:nvPr/>
        </p:nvSpPr>
        <p:spPr bwMode="auto">
          <a:xfrm>
            <a:off x="5235576" y="2724151"/>
            <a:ext cx="4937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Nebraska</a:t>
            </a:r>
            <a:endParaRPr lang="en-US" altLang="en-US" dirty="0"/>
          </a:p>
        </p:txBody>
      </p:sp>
      <p:sp>
        <p:nvSpPr>
          <p:cNvPr id="2127" name="Rectangle 1174"/>
          <p:cNvSpPr>
            <a:spLocks noChangeArrowheads="1"/>
          </p:cNvSpPr>
          <p:nvPr/>
        </p:nvSpPr>
        <p:spPr bwMode="auto">
          <a:xfrm>
            <a:off x="5529264" y="3813176"/>
            <a:ext cx="52578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Oklahoma</a:t>
            </a:r>
            <a:endParaRPr lang="en-US" altLang="en-US" dirty="0"/>
          </a:p>
        </p:txBody>
      </p:sp>
      <p:sp>
        <p:nvSpPr>
          <p:cNvPr id="2128" name="Rectangle 1175"/>
          <p:cNvSpPr>
            <a:spLocks noChangeArrowheads="1"/>
          </p:cNvSpPr>
          <p:nvPr/>
        </p:nvSpPr>
        <p:spPr bwMode="auto">
          <a:xfrm>
            <a:off x="5016501" y="2146301"/>
            <a:ext cx="69890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South Dakota</a:t>
            </a:r>
            <a:endParaRPr lang="en-US" altLang="en-US" dirty="0"/>
          </a:p>
        </p:txBody>
      </p:sp>
      <p:sp>
        <p:nvSpPr>
          <p:cNvPr id="2129" name="Rectangle 1176"/>
          <p:cNvSpPr>
            <a:spLocks noChangeArrowheads="1"/>
          </p:cNvSpPr>
          <p:nvPr/>
        </p:nvSpPr>
        <p:spPr bwMode="auto">
          <a:xfrm>
            <a:off x="2395539" y="1222376"/>
            <a:ext cx="60914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Washington</a:t>
            </a:r>
            <a:endParaRPr lang="en-US" altLang="en-US" dirty="0"/>
          </a:p>
        </p:txBody>
      </p:sp>
      <p:sp>
        <p:nvSpPr>
          <p:cNvPr id="2130" name="Rectangle 1177"/>
          <p:cNvSpPr>
            <a:spLocks noChangeArrowheads="1"/>
          </p:cNvSpPr>
          <p:nvPr/>
        </p:nvSpPr>
        <p:spPr bwMode="auto">
          <a:xfrm>
            <a:off x="6300789" y="3916364"/>
            <a:ext cx="48090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Arkansas</a:t>
            </a:r>
            <a:endParaRPr lang="en-US" altLang="en-US" dirty="0"/>
          </a:p>
        </p:txBody>
      </p:sp>
      <p:sp>
        <p:nvSpPr>
          <p:cNvPr id="2131" name="Rectangle 1178"/>
          <p:cNvSpPr>
            <a:spLocks noChangeArrowheads="1"/>
          </p:cNvSpPr>
          <p:nvPr/>
        </p:nvSpPr>
        <p:spPr bwMode="auto">
          <a:xfrm>
            <a:off x="5051426" y="1609726"/>
            <a:ext cx="67967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North Dakota</a:t>
            </a:r>
            <a:endParaRPr lang="en-US" altLang="en-US" dirty="0"/>
          </a:p>
        </p:txBody>
      </p:sp>
      <p:sp>
        <p:nvSpPr>
          <p:cNvPr id="2132" name="Rectangle 1179"/>
          <p:cNvSpPr>
            <a:spLocks noChangeArrowheads="1"/>
          </p:cNvSpPr>
          <p:nvPr/>
        </p:nvSpPr>
        <p:spPr bwMode="auto">
          <a:xfrm>
            <a:off x="6438901" y="4695826"/>
            <a:ext cx="49372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Louisiana</a:t>
            </a:r>
            <a:endParaRPr lang="en-US" altLang="en-US" dirty="0"/>
          </a:p>
        </p:txBody>
      </p:sp>
      <p:sp>
        <p:nvSpPr>
          <p:cNvPr id="2133" name="Rectangle 1180"/>
          <p:cNvSpPr>
            <a:spLocks noChangeArrowheads="1"/>
          </p:cNvSpPr>
          <p:nvPr/>
        </p:nvSpPr>
        <p:spPr bwMode="auto">
          <a:xfrm>
            <a:off x="3513139" y="5016501"/>
            <a:ext cx="34624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Hawaii</a:t>
            </a:r>
            <a:endParaRPr lang="en-US" altLang="en-US" dirty="0"/>
          </a:p>
        </p:txBody>
      </p:sp>
      <p:sp>
        <p:nvSpPr>
          <p:cNvPr id="2134" name="Rectangle 1181"/>
          <p:cNvSpPr>
            <a:spLocks noChangeArrowheads="1"/>
          </p:cNvSpPr>
          <p:nvPr/>
        </p:nvSpPr>
        <p:spPr bwMode="auto">
          <a:xfrm>
            <a:off x="6804026" y="2908301"/>
            <a:ext cx="32060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Illinois</a:t>
            </a:r>
            <a:endParaRPr lang="en-US" altLang="en-US" dirty="0"/>
          </a:p>
        </p:txBody>
      </p:sp>
      <p:sp>
        <p:nvSpPr>
          <p:cNvPr id="2135" name="Rectangle 1182"/>
          <p:cNvSpPr>
            <a:spLocks noChangeArrowheads="1"/>
          </p:cNvSpPr>
          <p:nvPr/>
        </p:nvSpPr>
        <p:spPr bwMode="auto">
          <a:xfrm>
            <a:off x="7847013" y="2784476"/>
            <a:ext cx="243656"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Ohio</a:t>
            </a:r>
            <a:endParaRPr lang="en-US" altLang="en-US" dirty="0"/>
          </a:p>
        </p:txBody>
      </p:sp>
      <p:sp>
        <p:nvSpPr>
          <p:cNvPr id="2136" name="Rectangle 1183"/>
          <p:cNvSpPr>
            <a:spLocks noChangeArrowheads="1"/>
          </p:cNvSpPr>
          <p:nvPr/>
        </p:nvSpPr>
        <p:spPr bwMode="auto">
          <a:xfrm>
            <a:off x="8416926" y="5143501"/>
            <a:ext cx="35266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Florida</a:t>
            </a:r>
            <a:endParaRPr lang="en-US" altLang="en-US" dirty="0"/>
          </a:p>
        </p:txBody>
      </p:sp>
      <p:sp>
        <p:nvSpPr>
          <p:cNvPr id="2137" name="Rectangle 1184"/>
          <p:cNvSpPr>
            <a:spLocks noChangeArrowheads="1"/>
          </p:cNvSpPr>
          <p:nvPr/>
        </p:nvSpPr>
        <p:spPr bwMode="auto">
          <a:xfrm>
            <a:off x="7913689" y="4181476"/>
            <a:ext cx="41036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Georgia</a:t>
            </a:r>
            <a:endParaRPr lang="en-US" altLang="en-US" dirty="0"/>
          </a:p>
        </p:txBody>
      </p:sp>
      <p:sp>
        <p:nvSpPr>
          <p:cNvPr id="2138" name="Rectangle 1185"/>
          <p:cNvSpPr>
            <a:spLocks noChangeArrowheads="1"/>
          </p:cNvSpPr>
          <p:nvPr/>
        </p:nvSpPr>
        <p:spPr bwMode="auto">
          <a:xfrm>
            <a:off x="7289801" y="4186239"/>
            <a:ext cx="45525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Alabama</a:t>
            </a:r>
            <a:endParaRPr lang="en-US" altLang="en-US" dirty="0"/>
          </a:p>
        </p:txBody>
      </p:sp>
      <p:sp>
        <p:nvSpPr>
          <p:cNvPr id="2139" name="Rectangle 1186"/>
          <p:cNvSpPr>
            <a:spLocks noChangeArrowheads="1"/>
          </p:cNvSpPr>
          <p:nvPr/>
        </p:nvSpPr>
        <p:spPr bwMode="auto">
          <a:xfrm>
            <a:off x="6548439" y="2063751"/>
            <a:ext cx="52578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Wisconsin</a:t>
            </a:r>
            <a:endParaRPr lang="en-US" altLang="en-US" dirty="0"/>
          </a:p>
        </p:txBody>
      </p:sp>
      <p:sp>
        <p:nvSpPr>
          <p:cNvPr id="2140" name="Rectangle 1187"/>
          <p:cNvSpPr>
            <a:spLocks noChangeArrowheads="1"/>
          </p:cNvSpPr>
          <p:nvPr/>
        </p:nvSpPr>
        <p:spPr bwMode="auto">
          <a:xfrm>
            <a:off x="8496301" y="3189289"/>
            <a:ext cx="38472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Virginia</a:t>
            </a:r>
            <a:endParaRPr lang="en-US" altLang="en-US" dirty="0"/>
          </a:p>
        </p:txBody>
      </p:sp>
      <p:sp>
        <p:nvSpPr>
          <p:cNvPr id="2141" name="Rectangle 1188"/>
          <p:cNvSpPr>
            <a:spLocks noChangeArrowheads="1"/>
          </p:cNvSpPr>
          <p:nvPr/>
        </p:nvSpPr>
        <p:spPr bwMode="auto">
          <a:xfrm>
            <a:off x="7269164" y="2860676"/>
            <a:ext cx="37830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Indiana</a:t>
            </a:r>
            <a:endParaRPr lang="en-US" altLang="en-US" dirty="0"/>
          </a:p>
        </p:txBody>
      </p:sp>
      <p:sp>
        <p:nvSpPr>
          <p:cNvPr id="2142" name="Rectangle 1189"/>
          <p:cNvSpPr>
            <a:spLocks noChangeArrowheads="1"/>
          </p:cNvSpPr>
          <p:nvPr/>
        </p:nvSpPr>
        <p:spPr bwMode="auto">
          <a:xfrm>
            <a:off x="7424739" y="2290764"/>
            <a:ext cx="46166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Michigan</a:t>
            </a:r>
            <a:endParaRPr lang="en-US" altLang="en-US" dirty="0"/>
          </a:p>
        </p:txBody>
      </p:sp>
      <p:sp>
        <p:nvSpPr>
          <p:cNvPr id="2143" name="Rectangle 1190"/>
          <p:cNvSpPr>
            <a:spLocks noChangeArrowheads="1"/>
          </p:cNvSpPr>
          <p:nvPr/>
        </p:nvSpPr>
        <p:spPr bwMode="auto">
          <a:xfrm>
            <a:off x="6737351" y="4337051"/>
            <a:ext cx="55784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Mississippi</a:t>
            </a:r>
            <a:endParaRPr lang="en-US" altLang="en-US" dirty="0"/>
          </a:p>
        </p:txBody>
      </p:sp>
      <p:sp>
        <p:nvSpPr>
          <p:cNvPr id="2144" name="Rectangle 1191"/>
          <p:cNvSpPr>
            <a:spLocks noChangeArrowheads="1"/>
          </p:cNvSpPr>
          <p:nvPr/>
        </p:nvSpPr>
        <p:spPr bwMode="auto">
          <a:xfrm>
            <a:off x="7458076" y="3351214"/>
            <a:ext cx="47448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Kentucky</a:t>
            </a:r>
            <a:endParaRPr lang="en-US" altLang="en-US" dirty="0"/>
          </a:p>
        </p:txBody>
      </p:sp>
      <p:sp>
        <p:nvSpPr>
          <p:cNvPr id="2145" name="Rectangle 1192"/>
          <p:cNvSpPr>
            <a:spLocks noChangeArrowheads="1"/>
          </p:cNvSpPr>
          <p:nvPr/>
        </p:nvSpPr>
        <p:spPr bwMode="auto">
          <a:xfrm>
            <a:off x="7205664" y="3676651"/>
            <a:ext cx="57066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Tennessee</a:t>
            </a:r>
            <a:endParaRPr lang="en-US" altLang="en-US" dirty="0"/>
          </a:p>
        </p:txBody>
      </p:sp>
      <p:sp>
        <p:nvSpPr>
          <p:cNvPr id="2146" name="Rectangle 1193"/>
          <p:cNvSpPr>
            <a:spLocks noChangeArrowheads="1"/>
          </p:cNvSpPr>
          <p:nvPr/>
        </p:nvSpPr>
        <p:spPr bwMode="auto">
          <a:xfrm>
            <a:off x="8348664" y="2568576"/>
            <a:ext cx="68608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Pennsylvania</a:t>
            </a:r>
            <a:endParaRPr lang="en-US" altLang="en-US" dirty="0"/>
          </a:p>
        </p:txBody>
      </p:sp>
      <p:sp>
        <p:nvSpPr>
          <p:cNvPr id="2147" name="Rectangle 1200"/>
          <p:cNvSpPr>
            <a:spLocks noChangeArrowheads="1"/>
          </p:cNvSpPr>
          <p:nvPr/>
        </p:nvSpPr>
        <p:spPr bwMode="auto">
          <a:xfrm>
            <a:off x="9301164" y="2622551"/>
            <a:ext cx="60272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New Jersey</a:t>
            </a:r>
            <a:endParaRPr lang="en-US" altLang="en-US" dirty="0"/>
          </a:p>
        </p:txBody>
      </p:sp>
      <p:sp>
        <p:nvSpPr>
          <p:cNvPr id="2148" name="Rectangle 1201"/>
          <p:cNvSpPr>
            <a:spLocks noChangeArrowheads="1"/>
          </p:cNvSpPr>
          <p:nvPr/>
        </p:nvSpPr>
        <p:spPr bwMode="auto">
          <a:xfrm>
            <a:off x="9569451" y="1449389"/>
            <a:ext cx="31418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Maine</a:t>
            </a:r>
            <a:endParaRPr lang="en-US" altLang="en-US" dirty="0"/>
          </a:p>
        </p:txBody>
      </p:sp>
      <p:sp>
        <p:nvSpPr>
          <p:cNvPr id="2149" name="Rectangle 1204"/>
          <p:cNvSpPr>
            <a:spLocks noChangeArrowheads="1"/>
          </p:cNvSpPr>
          <p:nvPr/>
        </p:nvSpPr>
        <p:spPr bwMode="auto">
          <a:xfrm>
            <a:off x="9045576" y="1731964"/>
            <a:ext cx="43601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Vermont</a:t>
            </a:r>
            <a:endParaRPr lang="en-US" altLang="en-US" dirty="0"/>
          </a:p>
        </p:txBody>
      </p:sp>
      <p:sp>
        <p:nvSpPr>
          <p:cNvPr id="2150" name="Rectangle 1205"/>
          <p:cNvSpPr>
            <a:spLocks noChangeArrowheads="1"/>
          </p:cNvSpPr>
          <p:nvPr/>
        </p:nvSpPr>
        <p:spPr bwMode="auto">
          <a:xfrm>
            <a:off x="9183689" y="2992439"/>
            <a:ext cx="474489"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Maryland</a:t>
            </a:r>
            <a:endParaRPr lang="en-US" altLang="en-US" dirty="0"/>
          </a:p>
        </p:txBody>
      </p:sp>
      <p:sp>
        <p:nvSpPr>
          <p:cNvPr id="2151" name="Rectangle 1206"/>
          <p:cNvSpPr>
            <a:spLocks noChangeArrowheads="1"/>
          </p:cNvSpPr>
          <p:nvPr/>
        </p:nvSpPr>
        <p:spPr bwMode="auto">
          <a:xfrm>
            <a:off x="8788400" y="2830514"/>
            <a:ext cx="16671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DC</a:t>
            </a:r>
            <a:endParaRPr lang="en-US" altLang="en-US" dirty="0"/>
          </a:p>
        </p:txBody>
      </p:sp>
      <p:sp>
        <p:nvSpPr>
          <p:cNvPr id="2152" name="Rectangle 1207"/>
          <p:cNvSpPr>
            <a:spLocks noChangeArrowheads="1"/>
          </p:cNvSpPr>
          <p:nvPr/>
        </p:nvSpPr>
        <p:spPr bwMode="auto">
          <a:xfrm>
            <a:off x="9639300" y="1938339"/>
            <a:ext cx="82073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New Hampshire</a:t>
            </a:r>
            <a:endParaRPr lang="en-US" altLang="en-US" dirty="0"/>
          </a:p>
        </p:txBody>
      </p:sp>
      <p:sp>
        <p:nvSpPr>
          <p:cNvPr id="2153" name="Rectangle 1208"/>
          <p:cNvSpPr>
            <a:spLocks noChangeArrowheads="1"/>
          </p:cNvSpPr>
          <p:nvPr/>
        </p:nvSpPr>
        <p:spPr bwMode="auto">
          <a:xfrm>
            <a:off x="9358314" y="2378076"/>
            <a:ext cx="60914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Connecticut</a:t>
            </a:r>
            <a:endParaRPr lang="en-US" altLang="en-US" dirty="0"/>
          </a:p>
        </p:txBody>
      </p:sp>
      <p:sp>
        <p:nvSpPr>
          <p:cNvPr id="2154" name="Rectangle 1209"/>
          <p:cNvSpPr>
            <a:spLocks noChangeArrowheads="1"/>
          </p:cNvSpPr>
          <p:nvPr/>
        </p:nvSpPr>
        <p:spPr bwMode="auto">
          <a:xfrm>
            <a:off x="9204326" y="2857501"/>
            <a:ext cx="48731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Delaware</a:t>
            </a:r>
            <a:endParaRPr lang="en-US" altLang="en-US" dirty="0"/>
          </a:p>
        </p:txBody>
      </p:sp>
      <p:sp>
        <p:nvSpPr>
          <p:cNvPr id="2155" name="Rectangle 1210"/>
          <p:cNvSpPr>
            <a:spLocks noChangeArrowheads="1"/>
          </p:cNvSpPr>
          <p:nvPr/>
        </p:nvSpPr>
        <p:spPr bwMode="auto">
          <a:xfrm>
            <a:off x="9810751" y="2109789"/>
            <a:ext cx="769441"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Massachusetts</a:t>
            </a:r>
            <a:endParaRPr lang="en-US" altLang="en-US" dirty="0"/>
          </a:p>
        </p:txBody>
      </p:sp>
      <p:sp>
        <p:nvSpPr>
          <p:cNvPr id="2156" name="Rectangle 1211"/>
          <p:cNvSpPr>
            <a:spLocks noChangeArrowheads="1"/>
          </p:cNvSpPr>
          <p:nvPr/>
        </p:nvSpPr>
        <p:spPr bwMode="auto">
          <a:xfrm>
            <a:off x="9599614" y="2281239"/>
            <a:ext cx="67967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sz="900" dirty="0">
                <a:solidFill>
                  <a:srgbClr val="000000"/>
                </a:solidFill>
              </a:rPr>
              <a:t>Rhode Island</a:t>
            </a:r>
            <a:endParaRPr lang="en-US" altLang="en-US" dirty="0"/>
          </a:p>
        </p:txBody>
      </p:sp>
      <p:sp>
        <p:nvSpPr>
          <p:cNvPr id="2157" name="Rectangle 1213"/>
          <p:cNvSpPr>
            <a:spLocks noChangeArrowheads="1"/>
          </p:cNvSpPr>
          <p:nvPr/>
        </p:nvSpPr>
        <p:spPr bwMode="auto">
          <a:xfrm>
            <a:off x="8450263" y="3497264"/>
            <a:ext cx="4254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lnSpc>
                <a:spcPct val="75000"/>
              </a:lnSpc>
            </a:pPr>
            <a:r>
              <a:rPr lang="en-US" altLang="en-US" sz="900" dirty="0">
                <a:solidFill>
                  <a:srgbClr val="000000"/>
                </a:solidFill>
              </a:rPr>
              <a:t>North</a:t>
            </a:r>
          </a:p>
          <a:p>
            <a:pPr algn="ctr" eaLnBrk="1" hangingPunct="1">
              <a:lnSpc>
                <a:spcPct val="75000"/>
              </a:lnSpc>
            </a:pPr>
            <a:r>
              <a:rPr lang="en-US" altLang="en-US" sz="900" dirty="0">
                <a:solidFill>
                  <a:srgbClr val="000000"/>
                </a:solidFill>
              </a:rPr>
              <a:t>Carolina</a:t>
            </a:r>
            <a:endParaRPr lang="en-US" altLang="en-US" dirty="0"/>
          </a:p>
        </p:txBody>
      </p:sp>
      <p:sp>
        <p:nvSpPr>
          <p:cNvPr id="2158" name="Rectangle 1214"/>
          <p:cNvSpPr>
            <a:spLocks noChangeArrowheads="1"/>
          </p:cNvSpPr>
          <p:nvPr/>
        </p:nvSpPr>
        <p:spPr bwMode="auto">
          <a:xfrm>
            <a:off x="8275638" y="3838576"/>
            <a:ext cx="4254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lnSpc>
                <a:spcPct val="75000"/>
              </a:lnSpc>
            </a:pPr>
            <a:r>
              <a:rPr lang="en-US" altLang="en-US" sz="900" dirty="0">
                <a:solidFill>
                  <a:srgbClr val="000000"/>
                </a:solidFill>
              </a:rPr>
              <a:t>South</a:t>
            </a:r>
          </a:p>
          <a:p>
            <a:pPr algn="ctr" eaLnBrk="1" hangingPunct="1">
              <a:lnSpc>
                <a:spcPct val="75000"/>
              </a:lnSpc>
            </a:pPr>
            <a:r>
              <a:rPr lang="en-US" altLang="en-US" sz="900" dirty="0">
                <a:solidFill>
                  <a:srgbClr val="000000"/>
                </a:solidFill>
              </a:rPr>
              <a:t>Carolina</a:t>
            </a:r>
            <a:endParaRPr lang="en-US" altLang="en-US" dirty="0"/>
          </a:p>
        </p:txBody>
      </p:sp>
      <p:sp>
        <p:nvSpPr>
          <p:cNvPr id="2159" name="Rectangle 1215"/>
          <p:cNvSpPr>
            <a:spLocks noChangeArrowheads="1"/>
          </p:cNvSpPr>
          <p:nvPr/>
        </p:nvSpPr>
        <p:spPr bwMode="auto">
          <a:xfrm>
            <a:off x="8101013" y="2984501"/>
            <a:ext cx="38100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lnSpc>
                <a:spcPct val="75000"/>
              </a:lnSpc>
            </a:pPr>
            <a:r>
              <a:rPr lang="en-US" altLang="en-US" sz="900" dirty="0">
                <a:solidFill>
                  <a:srgbClr val="000000"/>
                </a:solidFill>
              </a:rPr>
              <a:t>West</a:t>
            </a:r>
          </a:p>
          <a:p>
            <a:pPr algn="ctr" eaLnBrk="1" hangingPunct="1">
              <a:lnSpc>
                <a:spcPct val="75000"/>
              </a:lnSpc>
            </a:pPr>
            <a:r>
              <a:rPr lang="en-US" altLang="en-US" sz="900" dirty="0">
                <a:solidFill>
                  <a:srgbClr val="000000"/>
                </a:solidFill>
              </a:rPr>
              <a:t>Virginia</a:t>
            </a:r>
            <a:endParaRPr lang="en-US" altLang="en-US" dirty="0"/>
          </a:p>
        </p:txBody>
      </p:sp>
      <p:sp>
        <p:nvSpPr>
          <p:cNvPr id="2160" name="Rectangle 1216"/>
          <p:cNvSpPr>
            <a:spLocks noChangeArrowheads="1"/>
          </p:cNvSpPr>
          <p:nvPr/>
        </p:nvSpPr>
        <p:spPr bwMode="auto">
          <a:xfrm>
            <a:off x="8839200" y="2058989"/>
            <a:ext cx="2349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ctr" eaLnBrk="1" hangingPunct="1">
              <a:lnSpc>
                <a:spcPct val="75000"/>
              </a:lnSpc>
            </a:pPr>
            <a:r>
              <a:rPr lang="en-US" altLang="en-US" sz="900" dirty="0">
                <a:solidFill>
                  <a:srgbClr val="000000"/>
                </a:solidFill>
              </a:rPr>
              <a:t>New</a:t>
            </a:r>
          </a:p>
          <a:p>
            <a:pPr algn="ctr" eaLnBrk="1" hangingPunct="1">
              <a:lnSpc>
                <a:spcPct val="75000"/>
              </a:lnSpc>
            </a:pPr>
            <a:r>
              <a:rPr lang="en-US" altLang="en-US" sz="900" dirty="0">
                <a:solidFill>
                  <a:srgbClr val="000000"/>
                </a:solidFill>
              </a:rPr>
              <a:t>York</a:t>
            </a:r>
            <a:endParaRPr lang="en-US" altLang="en-US" dirty="0"/>
          </a:p>
        </p:txBody>
      </p:sp>
      <p:sp>
        <p:nvSpPr>
          <p:cNvPr id="2161" name="TextBox 1"/>
          <p:cNvSpPr txBox="1">
            <a:spLocks noChangeArrowheads="1"/>
          </p:cNvSpPr>
          <p:nvPr/>
        </p:nvSpPr>
        <p:spPr bwMode="auto">
          <a:xfrm>
            <a:off x="1975984" y="69851"/>
            <a:ext cx="72263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algn="r" eaLnBrk="1" hangingPunct="1"/>
            <a:r>
              <a:rPr lang="en-US" altLang="en-US" sz="2400" b="1" dirty="0"/>
              <a:t>Direct State Liaison Model         </a:t>
            </a:r>
            <a:r>
              <a:rPr lang="en-US" altLang="en-US" b="1" dirty="0"/>
              <a:t>ASHA State Advocacy Team</a:t>
            </a:r>
          </a:p>
          <a:p>
            <a:pPr algn="r" eaLnBrk="1" hangingPunct="1"/>
            <a:r>
              <a:rPr lang="en-US" altLang="en-US" b="1" dirty="0"/>
              <a:t>2200 Research Boulevard</a:t>
            </a:r>
          </a:p>
          <a:p>
            <a:pPr algn="r" eaLnBrk="1" hangingPunct="1"/>
            <a:r>
              <a:rPr lang="en-US" altLang="en-US" b="1" dirty="0"/>
              <a:t>Rockville, Maryland 20850</a:t>
            </a:r>
          </a:p>
          <a:p>
            <a:pPr algn="r" eaLnBrk="1" hangingPunct="1"/>
            <a:r>
              <a:rPr lang="en-US" altLang="en-US" b="1" dirty="0"/>
              <a:t>800-498-2071 (toll free) 301-296-8577 (fax)</a:t>
            </a:r>
          </a:p>
          <a:p>
            <a:pPr algn="r" eaLnBrk="1" hangingPunct="1"/>
            <a:r>
              <a:rPr lang="en-US" altLang="en-US" b="1" dirty="0">
                <a:hlinkClick r:id="rId3"/>
              </a:rPr>
              <a:t>www.asha.org/uploadedFiles/Direct-State-Liaison-Model-Map.pdf</a:t>
            </a:r>
            <a:endParaRPr lang="en-US" altLang="en-US" b="1" dirty="0"/>
          </a:p>
        </p:txBody>
      </p:sp>
      <p:sp>
        <p:nvSpPr>
          <p:cNvPr id="2162" name="TextBox 2"/>
          <p:cNvSpPr txBox="1">
            <a:spLocks noChangeArrowheads="1"/>
          </p:cNvSpPr>
          <p:nvPr/>
        </p:nvSpPr>
        <p:spPr bwMode="auto">
          <a:xfrm>
            <a:off x="2000251" y="5524501"/>
            <a:ext cx="3235325"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b="1" dirty="0">
                <a:latin typeface="Calibri" pitchFamily="34" charset="0"/>
                <a:ea typeface="Calibri" pitchFamily="34" charset="0"/>
                <a:cs typeface="Calibri" pitchFamily="34" charset="0"/>
              </a:rPr>
              <a:t>Janet Deppe - jdeppe@asha.org, ext. 5668</a:t>
            </a:r>
          </a:p>
          <a:p>
            <a:pPr eaLnBrk="1" hangingPunct="1"/>
            <a:r>
              <a:rPr lang="en-US" altLang="en-US" dirty="0">
                <a:latin typeface="Calibri" pitchFamily="34" charset="0"/>
                <a:ea typeface="Calibri" pitchFamily="34" charset="0"/>
                <a:cs typeface="Calibri" pitchFamily="34" charset="0"/>
              </a:rPr>
              <a:t>CENTRAL REGION</a:t>
            </a:r>
          </a:p>
          <a:p>
            <a:pPr eaLnBrk="1" hangingPunct="1"/>
            <a:r>
              <a:rPr lang="it-IT" altLang="en-US">
                <a:latin typeface="Calibri" pitchFamily="34" charset="0"/>
                <a:ea typeface="Calibri" pitchFamily="34" charset="0"/>
                <a:cs typeface="Calibri" pitchFamily="34" charset="0"/>
              </a:rPr>
              <a:t>IL, IN, IA, KS, MO, MI, MN, NE, ND, OK, SD, TX, WI </a:t>
            </a:r>
            <a:br>
              <a:rPr lang="it-IT" altLang="en-US">
                <a:latin typeface="Calibri" pitchFamily="34" charset="0"/>
                <a:ea typeface="Calibri" pitchFamily="34" charset="0"/>
                <a:cs typeface="Calibri" pitchFamily="34" charset="0"/>
              </a:rPr>
            </a:br>
            <a:endParaRPr lang="it-IT" altLang="en-US">
              <a:latin typeface="Calibri" pitchFamily="34" charset="0"/>
            </a:endParaRPr>
          </a:p>
          <a:p>
            <a:pPr eaLnBrk="1" hangingPunct="1"/>
            <a:r>
              <a:rPr lang="en-US" altLang="en-US" b="1" dirty="0">
                <a:latin typeface="Calibri" pitchFamily="34" charset="0"/>
                <a:ea typeface="Calibri" pitchFamily="34" charset="0"/>
                <a:cs typeface="Calibri" pitchFamily="34" charset="0"/>
              </a:rPr>
              <a:t>Eileen Crowe - ecrowe@asha.org, ext. 5667</a:t>
            </a:r>
            <a:endParaRPr lang="en-US" altLang="en-US" dirty="0">
              <a:latin typeface="Calibri" pitchFamily="34" charset="0"/>
              <a:ea typeface="Calibri" pitchFamily="34" charset="0"/>
              <a:cs typeface="Calibri" pitchFamily="34" charset="0"/>
            </a:endParaRPr>
          </a:p>
          <a:p>
            <a:pPr eaLnBrk="1" hangingPunct="1"/>
            <a:r>
              <a:rPr lang="en-US" altLang="en-US" dirty="0">
                <a:latin typeface="Calibri" pitchFamily="34" charset="0"/>
                <a:ea typeface="Calibri" pitchFamily="34" charset="0"/>
                <a:cs typeface="Calibri" pitchFamily="34" charset="0"/>
              </a:rPr>
              <a:t>WESTERN REGION</a:t>
            </a:r>
          </a:p>
          <a:p>
            <a:pPr eaLnBrk="1" hangingPunct="1"/>
            <a:r>
              <a:rPr lang="en-US" altLang="en-US" dirty="0">
                <a:latin typeface="Calibri" pitchFamily="34" charset="0"/>
                <a:ea typeface="Calibri" pitchFamily="34" charset="0"/>
                <a:cs typeface="Calibri" pitchFamily="34" charset="0"/>
              </a:rPr>
              <a:t>AK, AZ, CA, CO, HI, ID, MT, NV, NM, OR, UT, WA, WY, Overseas</a:t>
            </a:r>
          </a:p>
        </p:txBody>
      </p:sp>
      <p:sp>
        <p:nvSpPr>
          <p:cNvPr id="2163" name="TextBox 3"/>
          <p:cNvSpPr txBox="1">
            <a:spLocks noChangeArrowheads="1"/>
          </p:cNvSpPr>
          <p:nvPr/>
        </p:nvSpPr>
        <p:spPr bwMode="auto">
          <a:xfrm>
            <a:off x="6616701" y="5559425"/>
            <a:ext cx="36544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hangingPunct="1"/>
            <a:r>
              <a:rPr lang="en-US" altLang="en-US" b="1" dirty="0">
                <a:latin typeface="Calibri" pitchFamily="34" charset="0"/>
                <a:ea typeface="Calibri" pitchFamily="34" charset="0"/>
                <a:cs typeface="Calibri" pitchFamily="34" charset="0"/>
              </a:rPr>
              <a:t>Susan Adams - sadams@asha.org, ext. 5665</a:t>
            </a:r>
          </a:p>
          <a:p>
            <a:pPr eaLnBrk="1" hangingPunct="1"/>
            <a:r>
              <a:rPr lang="en-US" altLang="en-US" dirty="0">
                <a:latin typeface="Calibri" pitchFamily="34" charset="0"/>
                <a:ea typeface="Calibri" pitchFamily="34" charset="0"/>
                <a:cs typeface="Calibri" pitchFamily="34" charset="0"/>
              </a:rPr>
              <a:t>NORTHEASTERN REGION</a:t>
            </a:r>
          </a:p>
          <a:p>
            <a:pPr eaLnBrk="1" hangingPunct="1"/>
            <a:r>
              <a:rPr lang="en-US" altLang="en-US" dirty="0">
                <a:latin typeface="Calibri" pitchFamily="34" charset="0"/>
                <a:ea typeface="Calibri" pitchFamily="34" charset="0"/>
                <a:cs typeface="Calibri" pitchFamily="34" charset="0"/>
              </a:rPr>
              <a:t>CT, DC, DE, MA, MD, ME, OH, NH, NJ, NY, PA, RI, VT </a:t>
            </a:r>
          </a:p>
          <a:p>
            <a:pPr eaLnBrk="1" hangingPunct="1"/>
            <a:endParaRPr lang="en-US" altLang="en-US" dirty="0">
              <a:latin typeface="Calibri" pitchFamily="34" charset="0"/>
              <a:ea typeface="Calibri" pitchFamily="34" charset="0"/>
              <a:cs typeface="Calibri" pitchFamily="34" charset="0"/>
            </a:endParaRPr>
          </a:p>
          <a:p>
            <a:pPr eaLnBrk="1" hangingPunct="1"/>
            <a:r>
              <a:rPr lang="en-US" altLang="en-US" b="1" dirty="0">
                <a:latin typeface="Calibri" pitchFamily="34" charset="0"/>
                <a:ea typeface="Calibri" pitchFamily="34" charset="0"/>
                <a:cs typeface="Calibri" pitchFamily="34" charset="0"/>
              </a:rPr>
              <a:t>Cheris Frailey – cfrailey@asha.org, ext. 5668</a:t>
            </a:r>
          </a:p>
          <a:p>
            <a:pPr eaLnBrk="1" hangingPunct="1"/>
            <a:r>
              <a:rPr lang="en-US" altLang="en-US" dirty="0">
                <a:latin typeface="Calibri" pitchFamily="34" charset="0"/>
                <a:ea typeface="Calibri" pitchFamily="34" charset="0"/>
                <a:cs typeface="Calibri" pitchFamily="34" charset="0"/>
              </a:rPr>
              <a:t>SOUTHERN REGION</a:t>
            </a:r>
          </a:p>
          <a:p>
            <a:pPr eaLnBrk="1" hangingPunct="1"/>
            <a:r>
              <a:rPr lang="en-US" altLang="en-US" dirty="0">
                <a:latin typeface="Calibri" pitchFamily="34" charset="0"/>
                <a:ea typeface="Calibri" pitchFamily="34" charset="0"/>
                <a:cs typeface="Calibri" pitchFamily="34" charset="0"/>
              </a:rPr>
              <a:t>AL, AR, FL, GA, KY, LA, MS, NC, SC, TN, VA, WV </a:t>
            </a:r>
          </a:p>
        </p:txBody>
      </p:sp>
      <p:sp>
        <p:nvSpPr>
          <p:cNvPr id="5" name="Rectangle 4"/>
          <p:cNvSpPr/>
          <p:nvPr/>
        </p:nvSpPr>
        <p:spPr>
          <a:xfrm>
            <a:off x="1833564" y="6259514"/>
            <a:ext cx="160337" cy="128587"/>
          </a:xfrm>
          <a:prstGeom prst="rect">
            <a:avLst/>
          </a:prstGeom>
          <a:solidFill>
            <a:srgbClr val="FFFFAF"/>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9" name="Rectangle 188"/>
          <p:cNvSpPr/>
          <p:nvPr/>
        </p:nvSpPr>
        <p:spPr>
          <a:xfrm>
            <a:off x="1827214" y="5630864"/>
            <a:ext cx="160337" cy="130175"/>
          </a:xfrm>
          <a:prstGeom prst="rect">
            <a:avLst/>
          </a:prstGeom>
          <a:solidFill>
            <a:srgbClr val="CEEAB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0" name="Rectangle 189"/>
          <p:cNvSpPr/>
          <p:nvPr/>
        </p:nvSpPr>
        <p:spPr>
          <a:xfrm>
            <a:off x="6488114" y="6259514"/>
            <a:ext cx="160337" cy="128587"/>
          </a:xfrm>
          <a:prstGeom prst="rect">
            <a:avLst/>
          </a:prstGeom>
          <a:solidFill>
            <a:srgbClr val="FFB3B3"/>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1" name="Rectangle 190"/>
          <p:cNvSpPr/>
          <p:nvPr/>
        </p:nvSpPr>
        <p:spPr>
          <a:xfrm>
            <a:off x="6488114" y="5664200"/>
            <a:ext cx="160337" cy="128588"/>
          </a:xfrm>
          <a:prstGeom prst="rect">
            <a:avLst/>
          </a:prstGeom>
          <a:solidFill>
            <a:srgbClr val="CDEAFF"/>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139801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046" y="-1570892"/>
            <a:ext cx="10410092" cy="7655169"/>
          </a:xfrm>
        </p:spPr>
        <p:txBody>
          <a:bodyPr>
            <a:normAutofit/>
          </a:bodyPr>
          <a:lstStyle/>
          <a:p>
            <a:r>
              <a:rPr lang="en-US" sz="4000" dirty="0"/>
              <a:t>ASHA State Outreach Model</a:t>
            </a:r>
          </a:p>
        </p:txBody>
      </p:sp>
      <p:sp>
        <p:nvSpPr>
          <p:cNvPr id="3" name="Content Placeholder 2"/>
          <p:cNvSpPr>
            <a:spLocks noGrp="1"/>
          </p:cNvSpPr>
          <p:nvPr>
            <p:ph idx="1"/>
          </p:nvPr>
        </p:nvSpPr>
        <p:spPr>
          <a:xfrm>
            <a:off x="1981200" y="2819400"/>
            <a:ext cx="7620000" cy="3523844"/>
          </a:xfrm>
        </p:spPr>
        <p:txBody>
          <a:bodyPr>
            <a:normAutofit fontScale="25000" lnSpcReduction="20000"/>
          </a:bodyPr>
          <a:lstStyle/>
          <a:p>
            <a:pPr marL="137160" indent="0">
              <a:buClr>
                <a:schemeClr val="tx1">
                  <a:shade val="95000"/>
                </a:schemeClr>
              </a:buClr>
              <a:buNone/>
              <a:defRPr/>
            </a:pPr>
            <a:endParaRPr lang="en-US" b="1" dirty="0">
              <a:sym typeface="Wingdings 2"/>
            </a:endParaRPr>
          </a:p>
          <a:p>
            <a:pPr marL="137160" indent="0">
              <a:buClr>
                <a:schemeClr val="tx1">
                  <a:shade val="95000"/>
                </a:schemeClr>
              </a:buClr>
              <a:buNone/>
              <a:defRPr/>
            </a:pPr>
            <a:endParaRPr lang="en-US" b="1" dirty="0">
              <a:sym typeface="Wingdings 2"/>
            </a:endParaRPr>
          </a:p>
          <a:p>
            <a:pPr marL="137160" indent="0">
              <a:buClr>
                <a:schemeClr val="tx1">
                  <a:shade val="95000"/>
                </a:schemeClr>
              </a:buClr>
              <a:buNone/>
              <a:defRPr/>
            </a:pPr>
            <a:endParaRPr lang="en-US" b="1" dirty="0">
              <a:sym typeface="Wingdings 2"/>
            </a:endParaRPr>
          </a:p>
          <a:p>
            <a:pPr marL="137160" indent="0">
              <a:buClr>
                <a:schemeClr val="tx1">
                  <a:shade val="95000"/>
                </a:schemeClr>
              </a:buClr>
              <a:buNone/>
              <a:defRPr/>
            </a:pPr>
            <a:r>
              <a:rPr lang="en-US" sz="5600" b="1" dirty="0">
                <a:sym typeface="Wingdings 2"/>
              </a:rPr>
              <a:t></a:t>
            </a:r>
            <a:r>
              <a:rPr lang="en-US" sz="5600" b="1" dirty="0"/>
              <a:t>  Northeast Region – MA, NH, VT, NY, RI, CT, NJ, PA, DE, MD, OH, ME, DC</a:t>
            </a:r>
            <a:endParaRPr lang="en-US" sz="5600" dirty="0"/>
          </a:p>
          <a:p>
            <a:pPr marL="137160" indent="0">
              <a:buClr>
                <a:schemeClr val="tx1">
                  <a:shade val="95000"/>
                </a:schemeClr>
              </a:buClr>
              <a:buNone/>
              <a:defRPr/>
            </a:pPr>
            <a:r>
              <a:rPr lang="en-US" sz="5600" b="1" dirty="0"/>
              <a:t>Susan Adams </a:t>
            </a:r>
            <a:r>
              <a:rPr lang="en-US" sz="5600" b="1" u="sng" dirty="0">
                <a:hlinkClick r:id="rId3"/>
              </a:rPr>
              <a:t>sadams@asha.org</a:t>
            </a:r>
            <a:r>
              <a:rPr lang="en-US" sz="5600" b="1" dirty="0"/>
              <a:t>, 800-4   800-498-2071, ext. 5665</a:t>
            </a:r>
            <a:endParaRPr lang="en-US" sz="5600" dirty="0"/>
          </a:p>
          <a:p>
            <a:pPr marL="137160" indent="0">
              <a:buClr>
                <a:schemeClr val="tx1">
                  <a:shade val="95000"/>
                </a:schemeClr>
              </a:buClr>
              <a:buNone/>
              <a:defRPr/>
            </a:pPr>
            <a:r>
              <a:rPr lang="en-US" sz="5600" b="1" dirty="0"/>
              <a:t> </a:t>
            </a:r>
          </a:p>
          <a:p>
            <a:pPr marL="137160" indent="0">
              <a:buClr>
                <a:schemeClr val="tx1">
                  <a:shade val="95000"/>
                </a:schemeClr>
              </a:buClr>
              <a:buNone/>
              <a:defRPr/>
            </a:pPr>
            <a:endParaRPr lang="en-US" sz="5600" b="1" dirty="0"/>
          </a:p>
          <a:p>
            <a:pPr marL="137160" indent="0">
              <a:buClr>
                <a:schemeClr val="tx1">
                  <a:shade val="95000"/>
                </a:schemeClr>
              </a:buClr>
              <a:buNone/>
              <a:defRPr/>
            </a:pPr>
            <a:r>
              <a:rPr lang="en-US" sz="5600" b="1" dirty="0">
                <a:sym typeface="Wingdings 2"/>
              </a:rPr>
              <a:t></a:t>
            </a:r>
            <a:r>
              <a:rPr lang="en-US" sz="5600" b="1" dirty="0"/>
              <a:t>  South Region – VA, WV, KY, NC, TN, SC, GA, FL, AL, MS, LA, AR</a:t>
            </a:r>
            <a:endParaRPr lang="en-US" sz="5600" dirty="0"/>
          </a:p>
          <a:p>
            <a:pPr marL="137160" indent="0">
              <a:buClr>
                <a:schemeClr val="tx1">
                  <a:shade val="95000"/>
                </a:schemeClr>
              </a:buClr>
              <a:buNone/>
              <a:defRPr/>
            </a:pPr>
            <a:r>
              <a:rPr lang="en-US" sz="5600" b="1" dirty="0"/>
              <a:t>Cheris Frailey </a:t>
            </a:r>
            <a:r>
              <a:rPr lang="en-US" sz="5600" b="1" dirty="0">
                <a:hlinkClick r:id="rId4"/>
              </a:rPr>
              <a:t>cfrailey@asha.org</a:t>
            </a:r>
            <a:r>
              <a:rPr lang="en-US" sz="5600" b="1" dirty="0"/>
              <a:t>, 800-498-2071, ext. 5666</a:t>
            </a:r>
            <a:endParaRPr lang="en-US" sz="5600" dirty="0"/>
          </a:p>
          <a:p>
            <a:pPr marL="137160" indent="0">
              <a:buClr>
                <a:schemeClr val="tx1">
                  <a:shade val="95000"/>
                </a:schemeClr>
              </a:buClr>
              <a:buNone/>
              <a:defRPr/>
            </a:pPr>
            <a:r>
              <a:rPr lang="en-US" sz="5600" b="1" dirty="0"/>
              <a:t>			</a:t>
            </a:r>
          </a:p>
          <a:p>
            <a:pPr marL="137160" indent="0">
              <a:buClr>
                <a:schemeClr val="tx1">
                  <a:shade val="95000"/>
                </a:schemeClr>
              </a:buClr>
              <a:buNone/>
              <a:defRPr/>
            </a:pPr>
            <a:endParaRPr lang="en-US" sz="5600" b="1" dirty="0"/>
          </a:p>
          <a:p>
            <a:pPr marL="137160" indent="0">
              <a:buClr>
                <a:schemeClr val="tx1">
                  <a:shade val="95000"/>
                </a:schemeClr>
              </a:buClr>
              <a:buNone/>
              <a:defRPr/>
            </a:pPr>
            <a:r>
              <a:rPr lang="en-US" sz="5600" b="1" dirty="0">
                <a:sym typeface="Wingdings 2"/>
              </a:rPr>
              <a:t></a:t>
            </a:r>
            <a:r>
              <a:rPr lang="en-US" sz="5600" b="1" dirty="0"/>
              <a:t>  Central Region – ND, SD, NE, KS, OK, TX, MO, IA, MN, WI, IL, IN, MI</a:t>
            </a:r>
            <a:endParaRPr lang="en-US" sz="5600" dirty="0"/>
          </a:p>
          <a:p>
            <a:pPr marL="137160" indent="0">
              <a:buClr>
                <a:schemeClr val="tx1">
                  <a:shade val="95000"/>
                </a:schemeClr>
              </a:buClr>
              <a:buNone/>
              <a:defRPr/>
            </a:pPr>
            <a:r>
              <a:rPr lang="en-US" sz="5600" b="1" dirty="0"/>
              <a:t>Janet Deppe </a:t>
            </a:r>
            <a:r>
              <a:rPr lang="en-US" sz="5600" b="1" u="sng" dirty="0">
                <a:hlinkClick r:id="rId5"/>
              </a:rPr>
              <a:t>jdeppe@asha.org</a:t>
            </a:r>
            <a:r>
              <a:rPr lang="en-US" sz="5600" b="1" dirty="0"/>
              <a:t>, 800-498-2071, ext. 5668</a:t>
            </a:r>
            <a:endParaRPr lang="en-US" sz="5600" dirty="0"/>
          </a:p>
          <a:p>
            <a:pPr marL="137160" indent="0">
              <a:buClr>
                <a:schemeClr val="tx1">
                  <a:shade val="95000"/>
                </a:schemeClr>
              </a:buClr>
              <a:buNone/>
              <a:defRPr/>
            </a:pPr>
            <a:r>
              <a:rPr lang="en-US" sz="5600" b="1" dirty="0"/>
              <a:t> </a:t>
            </a:r>
          </a:p>
          <a:p>
            <a:pPr marL="137160" indent="0">
              <a:buClr>
                <a:schemeClr val="tx1">
                  <a:shade val="95000"/>
                </a:schemeClr>
              </a:buClr>
              <a:buNone/>
              <a:defRPr/>
            </a:pPr>
            <a:endParaRPr lang="en-US" sz="5600" b="1" dirty="0"/>
          </a:p>
          <a:p>
            <a:pPr marL="137160" indent="0">
              <a:buClr>
                <a:schemeClr val="tx1">
                  <a:shade val="95000"/>
                </a:schemeClr>
              </a:buClr>
              <a:buNone/>
              <a:defRPr/>
            </a:pPr>
            <a:r>
              <a:rPr lang="en-US" sz="5600" b="1" dirty="0">
                <a:effectLst>
                  <a:outerShdw blurRad="50800" dist="38100" algn="tr" rotWithShape="0">
                    <a:prstClr val="black">
                      <a:alpha val="40000"/>
                    </a:prstClr>
                  </a:outerShdw>
                </a:effectLst>
                <a:sym typeface="Wingdings 2"/>
              </a:rPr>
              <a:t></a:t>
            </a:r>
            <a:r>
              <a:rPr lang="en-US" sz="5600" b="1" dirty="0">
                <a:effectLst>
                  <a:outerShdw blurRad="50800" dist="38100" algn="tr" rotWithShape="0">
                    <a:prstClr val="black">
                      <a:alpha val="40000"/>
                    </a:prstClr>
                  </a:outerShdw>
                </a:effectLst>
              </a:rPr>
              <a:t>  </a:t>
            </a:r>
            <a:r>
              <a:rPr lang="en-US" sz="5600" b="1" dirty="0"/>
              <a:t>West Region – HI, AK, CA, OR, WA, NV, ID, UT, AZ, NM, CO, WY, MT, Overseas			       	</a:t>
            </a:r>
            <a:endParaRPr lang="en-US" sz="5600" dirty="0"/>
          </a:p>
          <a:p>
            <a:pPr marL="137160" indent="0">
              <a:buClr>
                <a:schemeClr val="tx1">
                  <a:shade val="95000"/>
                </a:schemeClr>
              </a:buClr>
              <a:buNone/>
              <a:defRPr/>
            </a:pPr>
            <a:r>
              <a:rPr lang="en-US" sz="5600" b="1" dirty="0"/>
              <a:t>Eileen Crowe </a:t>
            </a:r>
            <a:r>
              <a:rPr lang="en-US" sz="5600" b="1" u="sng" dirty="0">
                <a:hlinkClick r:id="rId6"/>
              </a:rPr>
              <a:t>ecrowe@asha.org</a:t>
            </a:r>
            <a:r>
              <a:rPr lang="en-US" sz="5600" b="1" dirty="0"/>
              <a:t>, 800-498-2071, ext. 5667</a:t>
            </a:r>
            <a:endParaRPr lang="en-US" sz="5600" dirty="0"/>
          </a:p>
          <a:p>
            <a:endParaRPr lang="en-US" dirty="0"/>
          </a:p>
        </p:txBody>
      </p:sp>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5000" y="2713891"/>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5000" y="4407876"/>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25000" y="5322276"/>
            <a:ext cx="762000" cy="76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25000" y="3552091"/>
            <a:ext cx="76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666759"/>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0283" y="293077"/>
            <a:ext cx="7120467" cy="504091"/>
          </a:xfrm>
        </p:spPr>
        <p:txBody>
          <a:bodyPr>
            <a:normAutofit/>
          </a:bodyPr>
          <a:lstStyle/>
          <a:p>
            <a:r>
              <a:rPr lang="en-US" sz="2800" dirty="0" smtClean="0"/>
              <a:t>State Outreach Initiative</a:t>
            </a:r>
            <a:endParaRPr lang="en-US" sz="2800" dirty="0"/>
          </a:p>
        </p:txBody>
      </p:sp>
      <p:sp>
        <p:nvSpPr>
          <p:cNvPr id="3" name="Content Placeholder 2"/>
          <p:cNvSpPr>
            <a:spLocks noGrp="1"/>
          </p:cNvSpPr>
          <p:nvPr>
            <p:ph idx="1"/>
          </p:nvPr>
        </p:nvSpPr>
        <p:spPr>
          <a:xfrm>
            <a:off x="914400" y="797168"/>
            <a:ext cx="10363200" cy="5298831"/>
          </a:xfrm>
        </p:spPr>
        <p:txBody>
          <a:bodyPr/>
          <a:lstStyle/>
          <a:p>
            <a:pPr marL="0" indent="0">
              <a:buNone/>
            </a:pPr>
            <a:r>
              <a:rPr lang="en-US" sz="2800" dirty="0" smtClean="0"/>
              <a:t>Divides the country into 4 regions</a:t>
            </a:r>
          </a:p>
          <a:p>
            <a:r>
              <a:rPr lang="en-US" sz="2800" dirty="0" smtClean="0"/>
              <a:t>Assign state liaison for each region</a:t>
            </a:r>
          </a:p>
          <a:p>
            <a:r>
              <a:rPr lang="en-US" sz="2800" dirty="0" smtClean="0"/>
              <a:t>Responsible to communicate with leadership in states in the region</a:t>
            </a:r>
          </a:p>
          <a:p>
            <a:r>
              <a:rPr lang="en-US" sz="2800" dirty="0" smtClean="0"/>
              <a:t>Provider resources and assistance to leaders and members</a:t>
            </a:r>
          </a:p>
          <a:p>
            <a:r>
              <a:rPr lang="en-US" sz="2800" dirty="0" smtClean="0"/>
              <a:t>Attend state conventions/meets with board and members and delivers presentations</a:t>
            </a:r>
          </a:p>
          <a:p>
            <a:r>
              <a:rPr lang="en-US" sz="2800" dirty="0" smtClean="0"/>
              <a:t>Tracks legislation and regulations in the states and provides talking points and testimony to help members advocate in favor of or opposition to legislation and regulation that impact members and individuals we serve</a:t>
            </a:r>
          </a:p>
          <a:p>
            <a:endParaRPr lang="en-US" dirty="0"/>
          </a:p>
        </p:txBody>
      </p:sp>
    </p:spTree>
    <p:extLst>
      <p:ext uri="{BB962C8B-B14F-4D97-AF65-F5344CB8AC3E}">
        <p14:creationId xmlns:p14="http://schemas.microsoft.com/office/powerpoint/2010/main" val="61658549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914400" y="1981200"/>
            <a:ext cx="10363200" cy="2129793"/>
          </a:xfrm>
        </p:spPr>
        <p:txBody>
          <a:bodyPr/>
          <a:lstStyle/>
          <a:p>
            <a:r>
              <a:rPr lang="en-US" sz="6600" dirty="0"/>
              <a:t>State Advocacy Hot Topics</a:t>
            </a:r>
          </a:p>
        </p:txBody>
      </p:sp>
    </p:spTree>
    <p:extLst>
      <p:ext uri="{BB962C8B-B14F-4D97-AF65-F5344CB8AC3E}">
        <p14:creationId xmlns:p14="http://schemas.microsoft.com/office/powerpoint/2010/main" val="3231496228"/>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Advocacy - Hot Topics in the States </a:t>
            </a:r>
          </a:p>
        </p:txBody>
      </p:sp>
      <p:pic>
        <p:nvPicPr>
          <p:cNvPr id="5" name="Picture 4"/>
          <p:cNvPicPr>
            <a:picLocks noChangeAspect="1"/>
          </p:cNvPicPr>
          <p:nvPr/>
        </p:nvPicPr>
        <p:blipFill>
          <a:blip r:embed="rId3"/>
          <a:stretch>
            <a:fillRect/>
          </a:stretch>
        </p:blipFill>
        <p:spPr>
          <a:xfrm>
            <a:off x="1532468" y="977030"/>
            <a:ext cx="9014448" cy="4692412"/>
          </a:xfrm>
          <a:prstGeom prst="rect">
            <a:avLst/>
          </a:prstGeom>
        </p:spPr>
      </p:pic>
    </p:spTree>
    <p:extLst>
      <p:ext uri="{BB962C8B-B14F-4D97-AF65-F5344CB8AC3E}">
        <p14:creationId xmlns:p14="http://schemas.microsoft.com/office/powerpoint/2010/main" val="2863793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72861" y="726832"/>
            <a:ext cx="6482861" cy="5357446"/>
          </a:xfrm>
          <a:prstGeom prst="rect">
            <a:avLst/>
          </a:prstGeom>
        </p:spPr>
      </p:pic>
      <p:sp>
        <p:nvSpPr>
          <p:cNvPr id="2" name="Title 1"/>
          <p:cNvSpPr>
            <a:spLocks noGrp="1"/>
          </p:cNvSpPr>
          <p:nvPr>
            <p:ph type="title"/>
          </p:nvPr>
        </p:nvSpPr>
        <p:spPr>
          <a:xfrm>
            <a:off x="1532467" y="586154"/>
            <a:ext cx="9991318" cy="5498123"/>
          </a:xfrm>
        </p:spPr>
        <p:txBody>
          <a:bodyPr/>
          <a:lstStyle/>
          <a:p>
            <a:endParaRPr lang="en-US" dirty="0"/>
          </a:p>
        </p:txBody>
      </p:sp>
    </p:spTree>
    <p:extLst>
      <p:ext uri="{BB962C8B-B14F-4D97-AF65-F5344CB8AC3E}">
        <p14:creationId xmlns:p14="http://schemas.microsoft.com/office/powerpoint/2010/main" val="24490278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585" y="293077"/>
            <a:ext cx="7162800" cy="550986"/>
          </a:xfrm>
        </p:spPr>
        <p:txBody>
          <a:bodyPr>
            <a:normAutofit/>
          </a:bodyPr>
          <a:lstStyle/>
          <a:p>
            <a:r>
              <a:rPr lang="en-US" sz="2800" dirty="0" smtClean="0"/>
              <a:t>ABA Therapists</a:t>
            </a:r>
            <a:endParaRPr lang="en-US" sz="2800" dirty="0"/>
          </a:p>
        </p:txBody>
      </p:sp>
      <p:sp>
        <p:nvSpPr>
          <p:cNvPr id="3" name="Content Placeholder 2"/>
          <p:cNvSpPr>
            <a:spLocks noGrp="1"/>
          </p:cNvSpPr>
          <p:nvPr>
            <p:ph idx="1"/>
          </p:nvPr>
        </p:nvSpPr>
        <p:spPr>
          <a:xfrm>
            <a:off x="914400" y="1676400"/>
            <a:ext cx="10363200" cy="4419600"/>
          </a:xfrm>
        </p:spPr>
        <p:txBody>
          <a:bodyPr/>
          <a:lstStyle/>
          <a:p>
            <a:r>
              <a:rPr lang="en-US" sz="2400" b="1" dirty="0"/>
              <a:t>Organizations representing ABA therapists are supporting Licensure for </a:t>
            </a:r>
            <a:r>
              <a:rPr lang="en-US" sz="2400" b="1" dirty="0" smtClean="0"/>
              <a:t>ABA therapists </a:t>
            </a:r>
            <a:r>
              <a:rPr lang="en-US" sz="2400" b="1" dirty="0"/>
              <a:t>and </a:t>
            </a:r>
            <a:r>
              <a:rPr lang="en-US" sz="2400" b="1" dirty="0" smtClean="0"/>
              <a:t>assistants-Currently </a:t>
            </a:r>
            <a:r>
              <a:rPr lang="en-US" sz="2400" b="1" dirty="0"/>
              <a:t>2</a:t>
            </a:r>
            <a:r>
              <a:rPr lang="en-US" sz="2400" b="1" dirty="0" smtClean="0"/>
              <a:t>4 </a:t>
            </a:r>
            <a:r>
              <a:rPr lang="en-US" sz="2400" b="1" dirty="0"/>
              <a:t>states license ABA </a:t>
            </a:r>
            <a:r>
              <a:rPr lang="en-US" sz="2400" b="1" dirty="0" smtClean="0"/>
              <a:t>therapists</a:t>
            </a:r>
            <a:r>
              <a:rPr lang="en-US" b="1" dirty="0"/>
              <a:t> </a:t>
            </a:r>
            <a:endParaRPr lang="en-US" b="1" dirty="0" smtClean="0"/>
          </a:p>
          <a:p>
            <a:r>
              <a:rPr lang="en-US" sz="2400" b="1" dirty="0" smtClean="0"/>
              <a:t>ASHA </a:t>
            </a:r>
            <a:r>
              <a:rPr lang="en-US" sz="2400" b="1" dirty="0"/>
              <a:t>has developed a whitepaper which we shared with the US DOE indicating that some students with ASD are being denied FAPE because ABA therapists are acting as gatekeepers in the IEP and IFSP process, restricting access to SLPs and other service </a:t>
            </a:r>
            <a:r>
              <a:rPr lang="en-US" sz="2400" b="1" dirty="0" smtClean="0"/>
              <a:t>providers</a:t>
            </a:r>
          </a:p>
          <a:p>
            <a:r>
              <a:rPr lang="en-US" sz="2400" b="1" dirty="0" smtClean="0"/>
              <a:t>Both CMS and US Dept. of ED issued guidance letters to states on the appropriate use of ABA therapy. See the </a:t>
            </a:r>
            <a:r>
              <a:rPr lang="en-US" sz="2400" b="1" dirty="0"/>
              <a:t>letters </a:t>
            </a:r>
            <a:r>
              <a:rPr lang="en-US" sz="2400" b="1" dirty="0" smtClean="0"/>
              <a:t>referenced here: </a:t>
            </a:r>
            <a:r>
              <a:rPr lang="en-US" sz="2400" b="1" dirty="0" smtClean="0">
                <a:hlinkClick r:id="rId3"/>
              </a:rPr>
              <a:t>http</a:t>
            </a:r>
            <a:r>
              <a:rPr lang="en-US" sz="2400" b="1" dirty="0">
                <a:hlinkClick r:id="rId3"/>
              </a:rPr>
              <a:t>://www.asha.org/News/2015/ED-Issues-Guidance-to-Ensure-Access-to-Speech-Language-Pathology-Services-for-Children-with-Autism</a:t>
            </a:r>
            <a:r>
              <a:rPr lang="en-US" sz="2400" b="1" dirty="0" smtClean="0">
                <a:hlinkClick r:id="rId3"/>
              </a:rPr>
              <a:t>/</a:t>
            </a:r>
            <a:r>
              <a:rPr lang="en-US" sz="2400" b="1" dirty="0" smtClean="0"/>
              <a:t>  </a:t>
            </a:r>
            <a:endParaRPr lang="en-US" sz="2400" dirty="0"/>
          </a:p>
          <a:p>
            <a:endParaRPr lang="en-US" dirty="0"/>
          </a:p>
        </p:txBody>
      </p:sp>
    </p:spTree>
    <p:extLst>
      <p:ext uri="{BB962C8B-B14F-4D97-AF65-F5344CB8AC3E}">
        <p14:creationId xmlns:p14="http://schemas.microsoft.com/office/powerpoint/2010/main" val="13647601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3"/>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2400" b="1">
                <a:solidFill>
                  <a:schemeClr val="accent2"/>
                </a:solidFill>
                <a:latin typeface="Lucida Sans" pitchFamily="34" charset="0"/>
              </a:defRPr>
            </a:lvl1pPr>
            <a:lvl2pPr marL="557213" indent="-214313">
              <a:defRPr sz="2400" b="1">
                <a:solidFill>
                  <a:schemeClr val="accent2"/>
                </a:solidFill>
                <a:latin typeface="Lucida Sans" pitchFamily="34" charset="0"/>
              </a:defRPr>
            </a:lvl2pPr>
            <a:lvl3pPr marL="857250" indent="-171450">
              <a:defRPr sz="2400" b="1">
                <a:solidFill>
                  <a:schemeClr val="accent2"/>
                </a:solidFill>
                <a:latin typeface="Lucida Sans" pitchFamily="34" charset="0"/>
              </a:defRPr>
            </a:lvl3pPr>
            <a:lvl4pPr marL="1200150" indent="-171450">
              <a:defRPr sz="2400" b="1">
                <a:solidFill>
                  <a:schemeClr val="accent2"/>
                </a:solidFill>
                <a:latin typeface="Lucida Sans" pitchFamily="34" charset="0"/>
              </a:defRPr>
            </a:lvl4pPr>
            <a:lvl5pPr marL="1543050" indent="-171450">
              <a:defRPr sz="2400" b="1">
                <a:solidFill>
                  <a:schemeClr val="accent2"/>
                </a:solidFill>
                <a:latin typeface="Lucida Sans" pitchFamily="34" charset="0"/>
              </a:defRPr>
            </a:lvl5pPr>
            <a:lvl6pPr marL="1885950" indent="-171450" eaLnBrk="0" fontAlgn="base" hangingPunct="0">
              <a:spcBef>
                <a:spcPct val="0"/>
              </a:spcBef>
              <a:spcAft>
                <a:spcPct val="0"/>
              </a:spcAft>
              <a:defRPr sz="2400" b="1">
                <a:solidFill>
                  <a:schemeClr val="accent2"/>
                </a:solidFill>
                <a:latin typeface="Lucida Sans" pitchFamily="34" charset="0"/>
              </a:defRPr>
            </a:lvl6pPr>
            <a:lvl7pPr marL="2228850" indent="-171450" eaLnBrk="0" fontAlgn="base" hangingPunct="0">
              <a:spcBef>
                <a:spcPct val="0"/>
              </a:spcBef>
              <a:spcAft>
                <a:spcPct val="0"/>
              </a:spcAft>
              <a:defRPr sz="2400" b="1">
                <a:solidFill>
                  <a:schemeClr val="accent2"/>
                </a:solidFill>
                <a:latin typeface="Lucida Sans" pitchFamily="34" charset="0"/>
              </a:defRPr>
            </a:lvl7pPr>
            <a:lvl8pPr marL="2571750" indent="-171450" eaLnBrk="0" fontAlgn="base" hangingPunct="0">
              <a:spcBef>
                <a:spcPct val="0"/>
              </a:spcBef>
              <a:spcAft>
                <a:spcPct val="0"/>
              </a:spcAft>
              <a:defRPr sz="2400" b="1">
                <a:solidFill>
                  <a:schemeClr val="accent2"/>
                </a:solidFill>
                <a:latin typeface="Lucida Sans" pitchFamily="34" charset="0"/>
              </a:defRPr>
            </a:lvl8pPr>
            <a:lvl9pPr marL="2914650" indent="-171450" eaLnBrk="0" fontAlgn="base" hangingPunct="0">
              <a:spcBef>
                <a:spcPct val="0"/>
              </a:spcBef>
              <a:spcAft>
                <a:spcPct val="0"/>
              </a:spcAft>
              <a:defRPr sz="2400" b="1">
                <a:solidFill>
                  <a:schemeClr val="accent2"/>
                </a:solidFill>
                <a:latin typeface="Lucida Sans" pitchFamily="34" charset="0"/>
              </a:defRPr>
            </a:lvl9pPr>
          </a:lstStyle>
          <a:p>
            <a:fld id="{177F9DC6-5648-4E57-90A6-AB27A669FEC3}" type="slidenum">
              <a:rPr lang="en-US" altLang="en-US" sz="1350">
                <a:solidFill>
                  <a:srgbClr val="FFFFFF"/>
                </a:solidFill>
              </a:rPr>
              <a:pPr/>
              <a:t>5</a:t>
            </a:fld>
            <a:endParaRPr lang="en-US" altLang="en-US" sz="1350">
              <a:solidFill>
                <a:srgbClr val="FFFFFF"/>
              </a:solidFill>
            </a:endParaRPr>
          </a:p>
        </p:txBody>
      </p:sp>
      <p:sp>
        <p:nvSpPr>
          <p:cNvPr id="4" name="Freeform 3"/>
          <p:cNvSpPr/>
          <p:nvPr/>
        </p:nvSpPr>
        <p:spPr>
          <a:xfrm>
            <a:off x="4251927" y="2248835"/>
            <a:ext cx="1788831" cy="410751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0" tIns="720090" rIns="116228" bIns="720090" numCol="1" spcCol="1270" anchor="ctr" anchorCtr="0">
            <a:noAutofit/>
          </a:bodyPr>
          <a:lstStyle/>
          <a:p>
            <a:pPr algn="ctr" defTabSz="800100">
              <a:lnSpc>
                <a:spcPct val="90000"/>
              </a:lnSpc>
              <a:spcBef>
                <a:spcPct val="0"/>
              </a:spcBef>
              <a:spcAft>
                <a:spcPct val="35000"/>
              </a:spcAft>
            </a:pPr>
            <a:r>
              <a:rPr lang="en-US" sz="2000">
                <a:effectLst>
                  <a:outerShdw blurRad="38100" dist="38100" dir="2700000" algn="tl">
                    <a:srgbClr val="000000">
                      <a:alpha val="43137"/>
                    </a:srgbClr>
                  </a:outerShdw>
                </a:effectLst>
              </a:rPr>
              <a:t>Developed by the 2016 Government Relations and Public Policy Board (GRPPB</a:t>
            </a:r>
            <a:r>
              <a:rPr lang="en-US" sz="2000"/>
              <a:t>)</a:t>
            </a:r>
          </a:p>
        </p:txBody>
      </p:sp>
      <p:sp>
        <p:nvSpPr>
          <p:cNvPr id="5" name="Freeform 4"/>
          <p:cNvSpPr/>
          <p:nvPr/>
        </p:nvSpPr>
        <p:spPr>
          <a:xfrm>
            <a:off x="2150462" y="2248835"/>
            <a:ext cx="1880579" cy="410751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0" tIns="720090" rIns="116228" bIns="720090" numCol="1" spcCol="1270" anchor="ctr" anchorCtr="0">
            <a:noAutofit/>
          </a:bodyPr>
          <a:lstStyle/>
          <a:p>
            <a:pPr algn="ctr" defTabSz="800100">
              <a:lnSpc>
                <a:spcPct val="90000"/>
              </a:lnSpc>
              <a:spcBef>
                <a:spcPct val="0"/>
              </a:spcBef>
              <a:spcAft>
                <a:spcPct val="35000"/>
              </a:spcAft>
            </a:pPr>
            <a:r>
              <a:rPr lang="en-US" sz="2000">
                <a:effectLst>
                  <a:outerShdw blurRad="38100" dist="38100" dir="2700000" algn="tl">
                    <a:srgbClr val="000000">
                      <a:alpha val="43137"/>
                    </a:srgbClr>
                  </a:outerShdw>
                </a:effectLst>
              </a:rPr>
              <a:t>Developed annually by the GRPPB and guides the advocacy efforts taken on by the Association and its members. </a:t>
            </a:r>
          </a:p>
        </p:txBody>
      </p:sp>
      <p:sp>
        <p:nvSpPr>
          <p:cNvPr id="6" name="Freeform 5"/>
          <p:cNvSpPr/>
          <p:nvPr/>
        </p:nvSpPr>
        <p:spPr>
          <a:xfrm>
            <a:off x="6261645" y="2248835"/>
            <a:ext cx="1750921" cy="410751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0" tIns="720090" rIns="116228" bIns="720090" numCol="1" spcCol="1270" anchor="ctr" anchorCtr="0">
            <a:noAutofit/>
          </a:bodyPr>
          <a:lstStyle/>
          <a:p>
            <a:pPr algn="ctr" defTabSz="800100">
              <a:lnSpc>
                <a:spcPct val="90000"/>
              </a:lnSpc>
              <a:spcBef>
                <a:spcPct val="0"/>
              </a:spcBef>
              <a:spcAft>
                <a:spcPct val="35000"/>
              </a:spcAft>
            </a:pPr>
            <a:r>
              <a:rPr lang="en-US" sz="2000">
                <a:effectLst>
                  <a:outerShdw blurRad="38100" dist="38100" dir="2700000" algn="tl">
                    <a:srgbClr val="000000">
                      <a:alpha val="43137"/>
                    </a:srgbClr>
                  </a:outerShdw>
                </a:effectLst>
              </a:rPr>
              <a:t>Includes the most pressing policy issues facing our members at the federal and state levels. </a:t>
            </a:r>
          </a:p>
        </p:txBody>
      </p:sp>
      <p:sp>
        <p:nvSpPr>
          <p:cNvPr id="8" name="Freeform 7"/>
          <p:cNvSpPr/>
          <p:nvPr/>
        </p:nvSpPr>
        <p:spPr>
          <a:xfrm>
            <a:off x="8275106" y="2096435"/>
            <a:ext cx="1783295" cy="410751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0" tIns="720090" rIns="116228" bIns="720090" numCol="1" spcCol="1270" anchor="ctr" anchorCtr="0">
            <a:noAutofit/>
          </a:bodyPr>
          <a:lstStyle/>
          <a:p>
            <a:pPr algn="ctr" defTabSz="800100">
              <a:lnSpc>
                <a:spcPct val="90000"/>
              </a:lnSpc>
              <a:spcBef>
                <a:spcPct val="0"/>
              </a:spcBef>
              <a:spcAft>
                <a:spcPct val="35000"/>
              </a:spcAft>
            </a:pPr>
            <a:r>
              <a:rPr lang="en-US" sz="2000">
                <a:effectLst>
                  <a:outerShdw blurRad="38100" dist="38100" dir="2700000" algn="tl">
                    <a:srgbClr val="000000">
                      <a:alpha val="43137"/>
                    </a:srgbClr>
                  </a:outerShdw>
                </a:effectLst>
              </a:rPr>
              <a:t>Presents ASHA’s plan for legislative and regulatory advocacy and action for 2017 to the BOD for approval. </a:t>
            </a:r>
          </a:p>
        </p:txBody>
      </p:sp>
      <p:sp>
        <p:nvSpPr>
          <p:cNvPr id="9" name="Title 2"/>
          <p:cNvSpPr txBox="1">
            <a:spLocks/>
          </p:cNvSpPr>
          <p:nvPr/>
        </p:nvSpPr>
        <p:spPr>
          <a:xfrm>
            <a:off x="4103641" y="241837"/>
            <a:ext cx="6224213" cy="1511301"/>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b="1" kern="1200">
                <a:solidFill>
                  <a:srgbClr val="1C174D"/>
                </a:solidFill>
                <a:latin typeface="+mj-lt"/>
                <a:ea typeface="+mj-ea"/>
                <a:cs typeface="+mj-cs"/>
              </a:defRPr>
            </a:lvl1pPr>
          </a:lstStyle>
          <a:p>
            <a:r>
              <a:rPr lang="en-US"/>
              <a:t>ASHA Public Policy Agenda</a:t>
            </a:r>
          </a:p>
        </p:txBody>
      </p:sp>
    </p:spTree>
    <p:extLst>
      <p:ext uri="{BB962C8B-B14F-4D97-AF65-F5344CB8AC3E}">
        <p14:creationId xmlns:p14="http://schemas.microsoft.com/office/powerpoint/2010/main" val="32472407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554" y="1"/>
            <a:ext cx="5628380" cy="996462"/>
          </a:xfrm>
        </p:spPr>
        <p:txBody>
          <a:bodyPr>
            <a:normAutofit/>
          </a:bodyPr>
          <a:lstStyle/>
          <a:p>
            <a:r>
              <a:rPr lang="en-US" sz="2800" dirty="0" smtClean="0"/>
              <a:t>Hearing Aid Dispenser Scope of Practice</a:t>
            </a:r>
            <a:endParaRPr lang="en-US" sz="2800" dirty="0"/>
          </a:p>
        </p:txBody>
      </p:sp>
      <p:sp>
        <p:nvSpPr>
          <p:cNvPr id="3" name="Content Placeholder 2"/>
          <p:cNvSpPr>
            <a:spLocks noGrp="1"/>
          </p:cNvSpPr>
          <p:nvPr>
            <p:ph idx="1"/>
          </p:nvPr>
        </p:nvSpPr>
        <p:spPr>
          <a:xfrm>
            <a:off x="879231" y="996464"/>
            <a:ext cx="10363200" cy="5251936"/>
          </a:xfrm>
        </p:spPr>
        <p:txBody>
          <a:bodyPr/>
          <a:lstStyle/>
          <a:p>
            <a:r>
              <a:rPr lang="en-US" sz="2400" dirty="0" smtClean="0"/>
              <a:t>Hearing Aid Dispenser Scope of Practice</a:t>
            </a:r>
          </a:p>
          <a:p>
            <a:r>
              <a:rPr lang="en-US" sz="2400" dirty="0" smtClean="0"/>
              <a:t>North </a:t>
            </a:r>
            <a:r>
              <a:rPr lang="en-US" sz="2400" dirty="0"/>
              <a:t>Carolina expanded the Scope of Practice for HADs</a:t>
            </a:r>
          </a:p>
          <a:p>
            <a:pPr lvl="1"/>
            <a:r>
              <a:rPr lang="en-US" sz="2400" dirty="0"/>
              <a:t>Changes include allowing: </a:t>
            </a:r>
          </a:p>
          <a:p>
            <a:pPr lvl="2"/>
            <a:r>
              <a:rPr lang="en-US" sz="2400" dirty="0"/>
              <a:t>hearing aid specialists to interpret certain tests</a:t>
            </a:r>
          </a:p>
          <a:p>
            <a:pPr lvl="2"/>
            <a:r>
              <a:rPr lang="en-US" sz="2400" dirty="0"/>
              <a:t>refer for cochlear implants, rehab and medical intervention</a:t>
            </a:r>
          </a:p>
          <a:p>
            <a:pPr lvl="2"/>
            <a:r>
              <a:rPr lang="en-US" sz="2400" dirty="0"/>
              <a:t>determine candidacy for tinnitus management</a:t>
            </a:r>
          </a:p>
          <a:p>
            <a:pPr lvl="2"/>
            <a:r>
              <a:rPr lang="en-US" sz="2400" dirty="0"/>
              <a:t>provide tinnitus management</a:t>
            </a:r>
          </a:p>
          <a:p>
            <a:pPr lvl="2"/>
            <a:r>
              <a:rPr lang="en-US" sz="2400" dirty="0"/>
              <a:t>administer cerumen management</a:t>
            </a:r>
          </a:p>
          <a:p>
            <a:pPr lvl="2"/>
            <a:r>
              <a:rPr lang="en-US" sz="2400" dirty="0"/>
              <a:t>provide community services to individuals with hearing loss</a:t>
            </a:r>
          </a:p>
          <a:p>
            <a:pPr marL="411480" lvl="1" indent="0">
              <a:buNone/>
            </a:pPr>
            <a:r>
              <a:rPr lang="en-US" sz="2000" dirty="0"/>
              <a:t>ASHA is concerned about proposals to expand HAD scope of practice and has opposed bills in other states. HADs have an aggressive campaign to expand their scope arguing that the shortage of audiologists necessitates the expansion. We believe that other bills will surface in state legislatures in the coming years </a:t>
            </a:r>
          </a:p>
          <a:p>
            <a:endParaRPr lang="en-US" dirty="0"/>
          </a:p>
        </p:txBody>
      </p:sp>
    </p:spTree>
    <p:extLst>
      <p:ext uri="{BB962C8B-B14F-4D97-AF65-F5344CB8AC3E}">
        <p14:creationId xmlns:p14="http://schemas.microsoft.com/office/powerpoint/2010/main" val="3486103986"/>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575" y="386862"/>
            <a:ext cx="7120467" cy="492369"/>
          </a:xfrm>
        </p:spPr>
        <p:txBody>
          <a:bodyPr>
            <a:normAutofit/>
          </a:bodyPr>
          <a:lstStyle/>
          <a:p>
            <a:r>
              <a:rPr lang="en-US" sz="2800" dirty="0" smtClean="0"/>
              <a:t>Federal Loan Forgiveness Programs</a:t>
            </a:r>
            <a:endParaRPr lang="en-US" sz="2800" dirty="0"/>
          </a:p>
        </p:txBody>
      </p:sp>
      <p:sp>
        <p:nvSpPr>
          <p:cNvPr id="3" name="Content Placeholder 2"/>
          <p:cNvSpPr>
            <a:spLocks noGrp="1"/>
          </p:cNvSpPr>
          <p:nvPr>
            <p:ph idx="1"/>
          </p:nvPr>
        </p:nvSpPr>
        <p:spPr>
          <a:xfrm>
            <a:off x="914400" y="973016"/>
            <a:ext cx="10363200" cy="5122984"/>
          </a:xfrm>
        </p:spPr>
        <p:txBody>
          <a:bodyPr/>
          <a:lstStyle/>
          <a:p>
            <a:r>
              <a:rPr lang="en-US" sz="2800" dirty="0" smtClean="0"/>
              <a:t>Two types of federal programs SLPs and audiologists may qualify for:</a:t>
            </a:r>
          </a:p>
          <a:p>
            <a:pPr lvl="1"/>
            <a:r>
              <a:rPr lang="en-US" sz="2400" dirty="0" smtClean="0"/>
              <a:t>Public Service Loans</a:t>
            </a:r>
          </a:p>
          <a:p>
            <a:pPr lvl="1"/>
            <a:r>
              <a:rPr lang="en-US" sz="2400" dirty="0" smtClean="0"/>
              <a:t>Teacher loan forgiveness</a:t>
            </a:r>
            <a:endParaRPr lang="en-US" sz="2400" dirty="0"/>
          </a:p>
        </p:txBody>
      </p:sp>
    </p:spTree>
    <p:extLst>
      <p:ext uri="{BB962C8B-B14F-4D97-AF65-F5344CB8AC3E}">
        <p14:creationId xmlns:p14="http://schemas.microsoft.com/office/powerpoint/2010/main" val="4213930012"/>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4739" y="1019908"/>
            <a:ext cx="10363200" cy="5181600"/>
          </a:xfrm>
        </p:spPr>
        <p:txBody>
          <a:bodyPr/>
          <a:lstStyle/>
          <a:p>
            <a:r>
              <a:rPr lang="en-US" sz="2000" dirty="0" smtClean="0"/>
              <a:t>Texas </a:t>
            </a:r>
            <a:r>
              <a:rPr lang="en-US" sz="2000" dirty="0"/>
              <a:t>passed legislation authorizing loan forgiveness for school based audiologists and speech-language pathologists and PhD students in communication sciences and disorders who commit working in higher education in 2013.</a:t>
            </a:r>
          </a:p>
          <a:p>
            <a:pPr lvl="1"/>
            <a:r>
              <a:rPr lang="en-US" sz="1800" dirty="0"/>
              <a:t>No funds were appropriated by the legislature</a:t>
            </a:r>
          </a:p>
          <a:p>
            <a:pPr lvl="1"/>
            <a:r>
              <a:rPr lang="en-US" sz="1800" dirty="0"/>
              <a:t>TSHA committed $300,000 to jump start the loan repayment law and plans to join with other donors to increase the amount of available funds beyond the $300,000 contribution</a:t>
            </a:r>
          </a:p>
          <a:p>
            <a:pPr lvl="1"/>
            <a:r>
              <a:rPr lang="en-US" sz="1800" dirty="0"/>
              <a:t>The Texas Council of Administrators in Special Education (TCASE) is joining with TSHA in supporting this funding effort.</a:t>
            </a:r>
          </a:p>
          <a:p>
            <a:pPr lvl="1"/>
            <a:r>
              <a:rPr lang="en-US" sz="1800" dirty="0" smtClean="0"/>
              <a:t>Mississippi </a:t>
            </a:r>
            <a:r>
              <a:rPr lang="en-US" sz="1800" dirty="0"/>
              <a:t>established a master’s degree loan forgiveness scholarship program for SLPs working in MS schools</a:t>
            </a:r>
          </a:p>
          <a:p>
            <a:pPr lvl="2"/>
            <a:r>
              <a:rPr lang="en-US" sz="1600" dirty="0"/>
              <a:t>In 2014, funds were appropriated by the MS legislature to support the school loan forgiveness </a:t>
            </a:r>
            <a:r>
              <a:rPr lang="en-US" sz="1600" dirty="0" smtClean="0"/>
              <a:t>program</a:t>
            </a:r>
          </a:p>
          <a:p>
            <a:endParaRPr lang="en-US" dirty="0"/>
          </a:p>
        </p:txBody>
      </p:sp>
      <p:sp>
        <p:nvSpPr>
          <p:cNvPr id="4" name="Title 3"/>
          <p:cNvSpPr>
            <a:spLocks noGrp="1"/>
          </p:cNvSpPr>
          <p:nvPr>
            <p:ph type="title"/>
          </p:nvPr>
        </p:nvSpPr>
        <p:spPr>
          <a:xfrm>
            <a:off x="2965938" y="117230"/>
            <a:ext cx="5686996" cy="691661"/>
          </a:xfrm>
        </p:spPr>
        <p:txBody>
          <a:bodyPr>
            <a:normAutofit/>
          </a:bodyPr>
          <a:lstStyle/>
          <a:p>
            <a:r>
              <a:rPr lang="en-US" sz="2800" dirty="0" smtClean="0"/>
              <a:t>State Loan Forgiveness</a:t>
            </a:r>
            <a:endParaRPr lang="en-US" sz="2800" dirty="0"/>
          </a:p>
        </p:txBody>
      </p:sp>
    </p:spTree>
    <p:extLst>
      <p:ext uri="{BB962C8B-B14F-4D97-AF65-F5344CB8AC3E}">
        <p14:creationId xmlns:p14="http://schemas.microsoft.com/office/powerpoint/2010/main" val="3331866552"/>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9944" y="474997"/>
            <a:ext cx="7120467" cy="978666"/>
          </a:xfrm>
        </p:spPr>
        <p:txBody>
          <a:bodyPr>
            <a:normAutofit/>
          </a:bodyPr>
          <a:lstStyle/>
          <a:p>
            <a:r>
              <a:rPr lang="en-US" sz="3600" dirty="0" smtClean="0"/>
              <a:t>Music Therapy Licensure</a:t>
            </a:r>
            <a:endParaRPr lang="en-US" sz="3600" dirty="0"/>
          </a:p>
        </p:txBody>
      </p:sp>
      <p:sp>
        <p:nvSpPr>
          <p:cNvPr id="3" name="Content Placeholder 2"/>
          <p:cNvSpPr>
            <a:spLocks noGrp="1"/>
          </p:cNvSpPr>
          <p:nvPr>
            <p:ph idx="1"/>
          </p:nvPr>
        </p:nvSpPr>
        <p:spPr>
          <a:xfrm>
            <a:off x="914400" y="1863970"/>
            <a:ext cx="10363200" cy="4232030"/>
          </a:xfrm>
        </p:spPr>
        <p:txBody>
          <a:bodyPr/>
          <a:lstStyle/>
          <a:p>
            <a:r>
              <a:rPr lang="en-US" sz="2800" dirty="0" smtClean="0"/>
              <a:t>Music </a:t>
            </a:r>
            <a:r>
              <a:rPr lang="en-US" sz="2800" dirty="0"/>
              <a:t>therapy (MT) licensure bills were proposed in  IA, IL, MO, CA, CO and FL </a:t>
            </a:r>
          </a:p>
          <a:p>
            <a:r>
              <a:rPr lang="en-US" sz="2800" dirty="0"/>
              <a:t>ASHA opposed these proposals due to the broad scope of MT practice, including assessment and treatment of communication disorders </a:t>
            </a:r>
          </a:p>
          <a:p>
            <a:r>
              <a:rPr lang="en-US" sz="2800" dirty="0"/>
              <a:t>Currently five states GA (limited provisions), ND, NV, RI and UT regulate MTs through licensure</a:t>
            </a:r>
          </a:p>
          <a:p>
            <a:r>
              <a:rPr lang="en-US" sz="2800" dirty="0"/>
              <a:t>WI registers MTs </a:t>
            </a:r>
          </a:p>
          <a:p>
            <a:r>
              <a:rPr lang="en-US" sz="2800" dirty="0"/>
              <a:t>NY recognizes MT as a sub-specialty under creative arts</a:t>
            </a:r>
          </a:p>
          <a:p>
            <a:pPr marL="0" indent="0">
              <a:buNone/>
            </a:pPr>
            <a:endParaRPr lang="en-US" sz="2800" dirty="0"/>
          </a:p>
        </p:txBody>
      </p:sp>
    </p:spTree>
    <p:extLst>
      <p:ext uri="{BB962C8B-B14F-4D97-AF65-F5344CB8AC3E}">
        <p14:creationId xmlns:p14="http://schemas.microsoft.com/office/powerpoint/2010/main" val="3777215252"/>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9944" y="351695"/>
            <a:ext cx="7120467" cy="504091"/>
          </a:xfrm>
        </p:spPr>
        <p:txBody>
          <a:bodyPr>
            <a:normAutofit/>
          </a:bodyPr>
          <a:lstStyle/>
          <a:p>
            <a:r>
              <a:rPr lang="en-US" sz="2800" dirty="0" smtClean="0"/>
              <a:t>PACE</a:t>
            </a:r>
            <a:endParaRPr lang="en-US" sz="2800" dirty="0"/>
          </a:p>
        </p:txBody>
      </p:sp>
      <p:pic>
        <p:nvPicPr>
          <p:cNvPr id="4" name="Content Placeholder 3"/>
          <p:cNvPicPr>
            <a:picLocks noGrp="1" noChangeAspect="1"/>
          </p:cNvPicPr>
          <p:nvPr>
            <p:ph idx="1"/>
          </p:nvPr>
        </p:nvPicPr>
        <p:blipFill>
          <a:blip r:embed="rId2"/>
          <a:stretch>
            <a:fillRect/>
          </a:stretch>
        </p:blipFill>
        <p:spPr>
          <a:xfrm>
            <a:off x="1817077" y="855786"/>
            <a:ext cx="5861538" cy="6002214"/>
          </a:xfrm>
          <a:prstGeom prst="rect">
            <a:avLst/>
          </a:prstGeom>
        </p:spPr>
      </p:pic>
    </p:spTree>
    <p:extLst>
      <p:ext uri="{BB962C8B-B14F-4D97-AF65-F5344CB8AC3E}">
        <p14:creationId xmlns:p14="http://schemas.microsoft.com/office/powerpoint/2010/main" val="1879609336"/>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554" y="-1254369"/>
            <a:ext cx="6625817" cy="3868615"/>
          </a:xfrm>
        </p:spPr>
        <p:txBody>
          <a:bodyPr>
            <a:normAutofit/>
          </a:bodyPr>
          <a:lstStyle/>
          <a:p>
            <a:r>
              <a:rPr lang="en-US" sz="2800" dirty="0" smtClean="0"/>
              <a:t>PACE: Performance Assessment of the Contributions and Effectiveness of SLPs</a:t>
            </a:r>
            <a:endParaRPr lang="en-US" sz="2800" dirty="0"/>
          </a:p>
        </p:txBody>
      </p:sp>
      <p:sp>
        <p:nvSpPr>
          <p:cNvPr id="3" name="Content Placeholder 2"/>
          <p:cNvSpPr>
            <a:spLocks noGrp="1"/>
          </p:cNvSpPr>
          <p:nvPr>
            <p:ph idx="1"/>
          </p:nvPr>
        </p:nvSpPr>
        <p:spPr>
          <a:xfrm>
            <a:off x="914400" y="1559169"/>
            <a:ext cx="10351477" cy="4536832"/>
          </a:xfrm>
        </p:spPr>
        <p:txBody>
          <a:bodyPr/>
          <a:lstStyle/>
          <a:p>
            <a:r>
              <a:rPr lang="en-US" sz="2400" dirty="0" smtClean="0"/>
              <a:t>ASHA’s  </a:t>
            </a:r>
            <a:r>
              <a:rPr lang="en-US" sz="2400" dirty="0"/>
              <a:t>(PACE) is comprised of </a:t>
            </a:r>
            <a:r>
              <a:rPr lang="en-US" sz="2400" b="1" dirty="0"/>
              <a:t>a Self‐Reflection Tool</a:t>
            </a:r>
            <a:r>
              <a:rPr lang="en-US" sz="2400" dirty="0"/>
              <a:t>, the </a:t>
            </a:r>
            <a:r>
              <a:rPr lang="en-US" sz="2400" b="1" dirty="0"/>
              <a:t>PACE Observation Form</a:t>
            </a:r>
            <a:r>
              <a:rPr lang="en-US" sz="2400" dirty="0"/>
              <a:t>, and the </a:t>
            </a:r>
            <a:r>
              <a:rPr lang="en-US" sz="2400" b="1" dirty="0"/>
              <a:t>PACE Matrix</a:t>
            </a:r>
            <a:endParaRPr lang="en-US" sz="2400" dirty="0"/>
          </a:p>
          <a:p>
            <a:r>
              <a:rPr lang="en-US" sz="2400" dirty="0"/>
              <a:t>Based on ASHA’s Roles and Responsibilities of Speech‐Language Pathologists in Schools policy document and used to evaluate the portfolio and findings on the </a:t>
            </a:r>
            <a:r>
              <a:rPr lang="en-US" sz="2400" b="1" dirty="0"/>
              <a:t>PACE Observation Form</a:t>
            </a:r>
            <a:r>
              <a:rPr lang="en-US" sz="2400" dirty="0"/>
              <a:t>. </a:t>
            </a:r>
            <a:endParaRPr lang="en-US" sz="2400" b="1" dirty="0" smtClean="0"/>
          </a:p>
          <a:p>
            <a:r>
              <a:rPr lang="en-US" sz="2400" b="1" dirty="0" smtClean="0"/>
              <a:t>In 2015 </a:t>
            </a:r>
            <a:r>
              <a:rPr lang="en-US" sz="2400" dirty="0" smtClean="0"/>
              <a:t>PACE </a:t>
            </a:r>
            <a:r>
              <a:rPr lang="en-US" sz="2400" dirty="0"/>
              <a:t>was  revised and streamlined </a:t>
            </a:r>
          </a:p>
          <a:p>
            <a:pPr lvl="1"/>
            <a:r>
              <a:rPr lang="en-US" sz="2400" dirty="0"/>
              <a:t>PACE is being adapted and piloted in several states and school districts </a:t>
            </a:r>
          </a:p>
          <a:p>
            <a:pPr lvl="1"/>
            <a:r>
              <a:rPr lang="en-US" sz="2400" dirty="0"/>
              <a:t>The PACE is being modified for SLPs engaged in </a:t>
            </a:r>
            <a:r>
              <a:rPr lang="en-US" sz="2400" dirty="0" err="1"/>
              <a:t>asessment</a:t>
            </a:r>
            <a:r>
              <a:rPr lang="en-US" sz="2400" dirty="0"/>
              <a:t> only</a:t>
            </a:r>
          </a:p>
          <a:p>
            <a:pPr lvl="1"/>
            <a:r>
              <a:rPr lang="en-US" sz="2000" dirty="0" smtClean="0"/>
              <a:t>An MOU was </a:t>
            </a:r>
            <a:r>
              <a:rPr lang="en-US" sz="2000" dirty="0"/>
              <a:t>developed with the University of Missouri NEE Center which </a:t>
            </a:r>
            <a:r>
              <a:rPr lang="en-US" sz="2000" dirty="0" smtClean="0"/>
              <a:t>allows </a:t>
            </a:r>
            <a:r>
              <a:rPr lang="en-US" sz="2000" dirty="0"/>
              <a:t>them to expand the use of the NEE teacher evaluation tool which includes the PACE matrix into other states. For more information on the MO model go to: </a:t>
            </a:r>
            <a:r>
              <a:rPr lang="en-US" sz="2000" dirty="0">
                <a:hlinkClick r:id="rId2"/>
              </a:rPr>
              <a:t>http://nee.missouri.edu/resources.aspx</a:t>
            </a:r>
            <a:r>
              <a:rPr lang="en-US" sz="2000" dirty="0"/>
              <a:t> </a:t>
            </a:r>
          </a:p>
          <a:p>
            <a:pPr marL="411480" lvl="1" indent="0">
              <a:buNone/>
            </a:pPr>
            <a:endParaRPr lang="en-US" dirty="0"/>
          </a:p>
          <a:p>
            <a:pPr lvl="0"/>
            <a:r>
              <a:rPr lang="en-US" sz="2400" dirty="0"/>
              <a:t>Oklahoma’s HB 1142, introduced in 2015, instructs the State Board of Education to adopt the PACE for school based SLPs</a:t>
            </a:r>
          </a:p>
          <a:p>
            <a:pPr lvl="0"/>
            <a:r>
              <a:rPr lang="en-US" sz="2400" dirty="0"/>
              <a:t>See ASHA’s Performance Assessment of Contributions and Effectiveness of Speech-Language Pathologists (</a:t>
            </a:r>
            <a:r>
              <a:rPr lang="en-US" sz="2400" u="sng" dirty="0">
                <a:hlinkClick r:id="rId3"/>
              </a:rPr>
              <a:t>www.asha.org/Advocacy/state/Performance-Assessment-of-Contributions-and-Effectiveness/</a:t>
            </a:r>
            <a:r>
              <a:rPr lang="en-US" sz="2400" dirty="0"/>
              <a:t>).</a:t>
            </a:r>
          </a:p>
          <a:p>
            <a:pPr lvl="1"/>
            <a:endParaRPr lang="en-US" sz="2500" dirty="0"/>
          </a:p>
          <a:p>
            <a:endParaRPr lang="en-US" dirty="0"/>
          </a:p>
        </p:txBody>
      </p:sp>
    </p:spTree>
    <p:extLst>
      <p:ext uri="{BB962C8B-B14F-4D97-AF65-F5344CB8AC3E}">
        <p14:creationId xmlns:p14="http://schemas.microsoft.com/office/powerpoint/2010/main" val="78325668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421" y="736711"/>
            <a:ext cx="7120467" cy="2053381"/>
          </a:xfrm>
        </p:spPr>
        <p:txBody>
          <a:bodyPr>
            <a:normAutofit/>
          </a:bodyPr>
          <a:lstStyle/>
          <a:p>
            <a:r>
              <a:rPr lang="en-US" sz="3600" dirty="0" smtClean="0"/>
              <a:t>Telepractice</a:t>
            </a:r>
            <a:endParaRPr lang="en-US" sz="3600" dirty="0"/>
          </a:p>
        </p:txBody>
      </p:sp>
      <p:sp>
        <p:nvSpPr>
          <p:cNvPr id="3" name="Content Placeholder 2"/>
          <p:cNvSpPr>
            <a:spLocks noGrp="1"/>
          </p:cNvSpPr>
          <p:nvPr>
            <p:ph idx="1"/>
          </p:nvPr>
        </p:nvSpPr>
        <p:spPr>
          <a:xfrm>
            <a:off x="914400" y="2790092"/>
            <a:ext cx="10363200" cy="3305908"/>
          </a:xfrm>
        </p:spPr>
        <p:txBody>
          <a:bodyPr/>
          <a:lstStyle/>
          <a:p>
            <a:r>
              <a:rPr lang="en-US" sz="2800" dirty="0" smtClean="0"/>
              <a:t>ASHA </a:t>
            </a:r>
            <a:r>
              <a:rPr lang="en-US" sz="2800" dirty="0"/>
              <a:t>has been actively involved in promoting the use and appropriate regulation of telepractice.</a:t>
            </a:r>
          </a:p>
          <a:p>
            <a:pPr lvl="1"/>
            <a:r>
              <a:rPr lang="en-US" sz="2400" dirty="0"/>
              <a:t>Currently, 19 states regulate telepractice services and six states reimburse speech-language pathology services delivered via telepractice in education settings.</a:t>
            </a:r>
          </a:p>
          <a:p>
            <a:pPr marL="0" indent="0">
              <a:buNone/>
            </a:pPr>
            <a:endParaRPr lang="en-US" sz="2400" dirty="0"/>
          </a:p>
        </p:txBody>
      </p:sp>
    </p:spTree>
    <p:extLst>
      <p:ext uri="{BB962C8B-B14F-4D97-AF65-F5344CB8AC3E}">
        <p14:creationId xmlns:p14="http://schemas.microsoft.com/office/powerpoint/2010/main" val="1986472792"/>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0431" y="234462"/>
            <a:ext cx="5792503" cy="703384"/>
          </a:xfrm>
        </p:spPr>
        <p:txBody>
          <a:bodyPr>
            <a:normAutofit/>
          </a:bodyPr>
          <a:lstStyle/>
          <a:p>
            <a:r>
              <a:rPr lang="en-US" sz="2800" dirty="0" smtClean="0"/>
              <a:t>Telepractice Licensure</a:t>
            </a:r>
            <a:endParaRPr lang="en-US" sz="2800" dirty="0"/>
          </a:p>
        </p:txBody>
      </p:sp>
      <p:pic>
        <p:nvPicPr>
          <p:cNvPr id="4" name="Content Placeholder 3"/>
          <p:cNvPicPr>
            <a:picLocks noGrp="1" noChangeAspect="1"/>
          </p:cNvPicPr>
          <p:nvPr>
            <p:ph idx="1"/>
          </p:nvPr>
        </p:nvPicPr>
        <p:blipFill>
          <a:blip r:embed="rId2"/>
          <a:stretch>
            <a:fillRect/>
          </a:stretch>
        </p:blipFill>
        <p:spPr>
          <a:xfrm>
            <a:off x="515815" y="937846"/>
            <a:ext cx="8137119" cy="5650523"/>
          </a:xfrm>
          <a:prstGeom prst="rect">
            <a:avLst/>
          </a:prstGeom>
        </p:spPr>
      </p:pic>
    </p:spTree>
    <p:extLst>
      <p:ext uri="{BB962C8B-B14F-4D97-AF65-F5344CB8AC3E}">
        <p14:creationId xmlns:p14="http://schemas.microsoft.com/office/powerpoint/2010/main" val="1117162433"/>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262" y="339969"/>
            <a:ext cx="5827672" cy="1301262"/>
          </a:xfrm>
        </p:spPr>
        <p:txBody>
          <a:bodyPr>
            <a:normAutofit/>
          </a:bodyPr>
          <a:lstStyle/>
          <a:p>
            <a:r>
              <a:rPr lang="en-US" sz="3100" dirty="0"/>
              <a:t>Hearing Health Care Issues</a:t>
            </a:r>
            <a:r>
              <a:rPr lang="en-US" dirty="0"/>
              <a:t/>
            </a:r>
            <a:br>
              <a:rPr lang="en-US" dirty="0"/>
            </a:br>
            <a:endParaRPr lang="en-US" dirty="0"/>
          </a:p>
        </p:txBody>
      </p:sp>
      <p:sp>
        <p:nvSpPr>
          <p:cNvPr id="3" name="Content Placeholder 2"/>
          <p:cNvSpPr>
            <a:spLocks noGrp="1"/>
          </p:cNvSpPr>
          <p:nvPr>
            <p:ph idx="1"/>
          </p:nvPr>
        </p:nvSpPr>
        <p:spPr>
          <a:xfrm>
            <a:off x="937846" y="1441938"/>
            <a:ext cx="10363200" cy="4724401"/>
          </a:xfrm>
        </p:spPr>
        <p:txBody>
          <a:bodyPr/>
          <a:lstStyle/>
          <a:p>
            <a:pPr lvl="1"/>
            <a:r>
              <a:rPr lang="en-US" dirty="0" smtClean="0"/>
              <a:t>Hearing </a:t>
            </a:r>
            <a:r>
              <a:rPr lang="en-US" dirty="0"/>
              <a:t>Aid Dispensers Scope Expansion</a:t>
            </a:r>
          </a:p>
          <a:p>
            <a:pPr lvl="1"/>
            <a:r>
              <a:rPr lang="en-US" dirty="0"/>
              <a:t>Over the Counter Hearing Aids (OTC)</a:t>
            </a:r>
          </a:p>
          <a:p>
            <a:pPr lvl="1"/>
            <a:r>
              <a:rPr lang="en-US" dirty="0"/>
              <a:t>Tinnitus Management course-sponsored by the International Hearing Society (IHS)</a:t>
            </a:r>
          </a:p>
          <a:p>
            <a:pPr lvl="1"/>
            <a:r>
              <a:rPr lang="en-US" dirty="0"/>
              <a:t>Veteran’s Administration’s Fit to Serve</a:t>
            </a:r>
          </a:p>
          <a:p>
            <a:pPr lvl="1"/>
            <a:endParaRPr lang="en-US" dirty="0"/>
          </a:p>
        </p:txBody>
      </p:sp>
    </p:spTree>
    <p:extLst>
      <p:ext uri="{BB962C8B-B14F-4D97-AF65-F5344CB8AC3E}">
        <p14:creationId xmlns:p14="http://schemas.microsoft.com/office/powerpoint/2010/main" val="1645649306"/>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2154" y="1"/>
            <a:ext cx="5780780" cy="1477107"/>
          </a:xfrm>
        </p:spPr>
        <p:txBody>
          <a:bodyPr>
            <a:normAutofit/>
          </a:bodyPr>
          <a:lstStyle/>
          <a:p>
            <a:r>
              <a:rPr lang="en-US" sz="2800" dirty="0"/>
              <a:t>LEAD-K Campaign</a:t>
            </a:r>
            <a:br>
              <a:rPr lang="en-US" sz="2800" dirty="0"/>
            </a:br>
            <a:endParaRPr lang="en-US" sz="2800" dirty="0"/>
          </a:p>
        </p:txBody>
      </p:sp>
      <p:sp>
        <p:nvSpPr>
          <p:cNvPr id="3" name="Content Placeholder 2"/>
          <p:cNvSpPr>
            <a:spLocks noGrp="1"/>
          </p:cNvSpPr>
          <p:nvPr>
            <p:ph idx="1"/>
          </p:nvPr>
        </p:nvSpPr>
        <p:spPr>
          <a:xfrm>
            <a:off x="914400" y="1254369"/>
            <a:ext cx="10363200" cy="4841632"/>
          </a:xfrm>
        </p:spPr>
        <p:txBody>
          <a:bodyPr/>
          <a:lstStyle/>
          <a:p>
            <a:r>
              <a:rPr lang="en-US" sz="2800" dirty="0" smtClean="0"/>
              <a:t>LEAD-K </a:t>
            </a:r>
            <a:r>
              <a:rPr lang="en-US" sz="2800" dirty="0"/>
              <a:t>is a campaign sponsored by National Association for the Deaf to ensure that children who are deaf or hard of hearing have early access to American Sign Language (ASL)</a:t>
            </a:r>
          </a:p>
          <a:p>
            <a:r>
              <a:rPr lang="en-US" sz="2800" dirty="0"/>
              <a:t>LEAD-K believes that deaf children are not </a:t>
            </a:r>
            <a:r>
              <a:rPr lang="en-US" sz="2800"/>
              <a:t>kindergarten </a:t>
            </a:r>
            <a:r>
              <a:rPr lang="en-US" sz="2800" smtClean="0"/>
              <a:t>ready because </a:t>
            </a:r>
            <a:r>
              <a:rPr lang="en-US" sz="2800" dirty="0"/>
              <a:t>they do not have foundational visual language  </a:t>
            </a:r>
          </a:p>
        </p:txBody>
      </p:sp>
    </p:spTree>
    <p:extLst>
      <p:ext uri="{BB962C8B-B14F-4D97-AF65-F5344CB8AC3E}">
        <p14:creationId xmlns:p14="http://schemas.microsoft.com/office/powerpoint/2010/main" val="255510836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
        <p:nvSpPr>
          <p:cNvPr id="3" name="Content Placeholder 2"/>
          <p:cNvSpPr>
            <a:spLocks noGrp="1"/>
          </p:cNvSpPr>
          <p:nvPr>
            <p:ph idx="1"/>
          </p:nvPr>
        </p:nvSpPr>
        <p:spPr>
          <a:xfrm>
            <a:off x="489857" y="1012372"/>
            <a:ext cx="10702834" cy="5143500"/>
          </a:xfrm>
          <a:prstGeom prst="rect">
            <a:avLst/>
          </a:prstGeom>
        </p:spPr>
        <p:txBody>
          <a:bodyPr/>
          <a:lstStyle/>
          <a:p>
            <a:endParaRPr lang="en-US" sz="3260" dirty="0">
              <a:cs typeface="Myriad Pro"/>
            </a:endParaRPr>
          </a:p>
          <a:p>
            <a:endParaRPr lang="en-US" sz="3260" dirty="0">
              <a:cs typeface="Myriad Pro"/>
            </a:endParaRPr>
          </a:p>
        </p:txBody>
      </p:sp>
      <p:sp>
        <p:nvSpPr>
          <p:cNvPr id="6" name="Text Placeholder 8"/>
          <p:cNvSpPr txBox="1">
            <a:spLocks/>
          </p:cNvSpPr>
          <p:nvPr/>
        </p:nvSpPr>
        <p:spPr>
          <a:xfrm>
            <a:off x="2598822" y="281835"/>
            <a:ext cx="8382000" cy="609036"/>
          </a:xfrm>
          <a:prstGeom prst="rect">
            <a:avLst/>
          </a:prstGeom>
        </p:spPr>
        <p:txBody>
          <a:bodyPr/>
          <a:lstStyle>
            <a:lvl1pPr marL="456777" indent="-456777" algn="l" defTabSz="609036" rtl="0" eaLnBrk="1" latinLnBrk="0" hangingPunct="1">
              <a:spcBef>
                <a:spcPct val="20000"/>
              </a:spcBef>
              <a:buFont typeface="Arial"/>
              <a:buChar char="•"/>
              <a:defRPr sz="4263" kern="1200">
                <a:solidFill>
                  <a:schemeClr val="tx1"/>
                </a:solidFill>
                <a:latin typeface="+mn-lt"/>
                <a:ea typeface="+mn-ea"/>
                <a:cs typeface="+mn-cs"/>
              </a:defRPr>
            </a:lvl1pPr>
            <a:lvl2pPr marL="989684" indent="-380648" algn="l" defTabSz="609036" rtl="0" eaLnBrk="1" latinLnBrk="0" hangingPunct="1">
              <a:spcBef>
                <a:spcPct val="20000"/>
              </a:spcBef>
              <a:buFont typeface="Arial"/>
              <a:buChar char="–"/>
              <a:defRPr sz="3730" kern="1200">
                <a:solidFill>
                  <a:schemeClr val="tx1"/>
                </a:solidFill>
                <a:latin typeface="+mn-lt"/>
                <a:ea typeface="+mn-ea"/>
                <a:cs typeface="+mn-cs"/>
              </a:defRPr>
            </a:lvl2pPr>
            <a:lvl3pPr marL="1522590" indent="-304518" algn="l" defTabSz="609036" rtl="0" eaLnBrk="1" latinLnBrk="0" hangingPunct="1">
              <a:spcBef>
                <a:spcPct val="20000"/>
              </a:spcBef>
              <a:buFont typeface="Arial"/>
              <a:buChar char="•"/>
              <a:defRPr sz="3197" kern="1200">
                <a:solidFill>
                  <a:schemeClr val="tx1"/>
                </a:solidFill>
                <a:latin typeface="+mn-lt"/>
                <a:ea typeface="+mn-ea"/>
                <a:cs typeface="+mn-cs"/>
              </a:defRPr>
            </a:lvl3pPr>
            <a:lvl4pPr marL="2131626" indent="-304518" algn="l" defTabSz="609036" rtl="0" eaLnBrk="1" latinLnBrk="0" hangingPunct="1">
              <a:spcBef>
                <a:spcPct val="20000"/>
              </a:spcBef>
              <a:buFont typeface="Arial"/>
              <a:buChar char="–"/>
              <a:defRPr sz="2664" kern="1200">
                <a:solidFill>
                  <a:schemeClr val="tx1"/>
                </a:solidFill>
                <a:latin typeface="+mn-lt"/>
                <a:ea typeface="+mn-ea"/>
                <a:cs typeface="+mn-cs"/>
              </a:defRPr>
            </a:lvl4pPr>
            <a:lvl5pPr marL="2740663" indent="-304518" algn="l" defTabSz="609036" rtl="0" eaLnBrk="1" latinLnBrk="0" hangingPunct="1">
              <a:spcBef>
                <a:spcPct val="20000"/>
              </a:spcBef>
              <a:buFont typeface="Arial"/>
              <a:buChar char="»"/>
              <a:defRPr sz="2664" kern="1200">
                <a:solidFill>
                  <a:schemeClr val="tx1"/>
                </a:solidFill>
                <a:latin typeface="+mn-lt"/>
                <a:ea typeface="+mn-ea"/>
                <a:cs typeface="+mn-cs"/>
              </a:defRPr>
            </a:lvl5pPr>
            <a:lvl6pPr marL="3349699" indent="-304518" algn="l" defTabSz="609036" rtl="0" eaLnBrk="1" latinLnBrk="0" hangingPunct="1">
              <a:spcBef>
                <a:spcPct val="20000"/>
              </a:spcBef>
              <a:buFont typeface="Arial"/>
              <a:buChar char="•"/>
              <a:defRPr sz="2664" kern="1200">
                <a:solidFill>
                  <a:schemeClr val="tx1"/>
                </a:solidFill>
                <a:latin typeface="+mn-lt"/>
                <a:ea typeface="+mn-ea"/>
                <a:cs typeface="+mn-cs"/>
              </a:defRPr>
            </a:lvl6pPr>
            <a:lvl7pPr marL="3958735" indent="-304518" algn="l" defTabSz="609036" rtl="0" eaLnBrk="1" latinLnBrk="0" hangingPunct="1">
              <a:spcBef>
                <a:spcPct val="20000"/>
              </a:spcBef>
              <a:buFont typeface="Arial"/>
              <a:buChar char="•"/>
              <a:defRPr sz="2664" kern="1200">
                <a:solidFill>
                  <a:schemeClr val="tx1"/>
                </a:solidFill>
                <a:latin typeface="+mn-lt"/>
                <a:ea typeface="+mn-ea"/>
                <a:cs typeface="+mn-cs"/>
              </a:defRPr>
            </a:lvl7pPr>
            <a:lvl8pPr marL="4567771" indent="-304518" algn="l" defTabSz="609036" rtl="0" eaLnBrk="1" latinLnBrk="0" hangingPunct="1">
              <a:spcBef>
                <a:spcPct val="20000"/>
              </a:spcBef>
              <a:buFont typeface="Arial"/>
              <a:buChar char="•"/>
              <a:defRPr sz="2664" kern="1200">
                <a:solidFill>
                  <a:schemeClr val="tx1"/>
                </a:solidFill>
                <a:latin typeface="+mn-lt"/>
                <a:ea typeface="+mn-ea"/>
                <a:cs typeface="+mn-cs"/>
              </a:defRPr>
            </a:lvl8pPr>
            <a:lvl9pPr marL="5176807" indent="-304518" algn="l" defTabSz="609036" rtl="0" eaLnBrk="1" latinLnBrk="0" hangingPunct="1">
              <a:spcBef>
                <a:spcPct val="20000"/>
              </a:spcBef>
              <a:buFont typeface="Arial"/>
              <a:buChar char="•"/>
              <a:defRPr sz="2664" kern="1200">
                <a:solidFill>
                  <a:schemeClr val="tx1"/>
                </a:solidFill>
                <a:latin typeface="+mn-lt"/>
                <a:ea typeface="+mn-ea"/>
                <a:cs typeface="+mn-cs"/>
              </a:defRPr>
            </a:lvl9pPr>
          </a:lstStyle>
          <a:p>
            <a:pPr marL="0" indent="0">
              <a:buNone/>
            </a:pPr>
            <a:r>
              <a:rPr lang="en-US" sz="3000" dirty="0">
                <a:solidFill>
                  <a:schemeClr val="tx1">
                    <a:lumMod val="50000"/>
                    <a:lumOff val="50000"/>
                  </a:schemeClr>
                </a:solidFill>
                <a:latin typeface="Franklin Gothic Book" panose="020B0503020102020204" pitchFamily="34" charset="0"/>
              </a:rPr>
              <a:t>Development of 2017 PPA</a:t>
            </a:r>
          </a:p>
        </p:txBody>
      </p:sp>
      <p:graphicFrame>
        <p:nvGraphicFramePr>
          <p:cNvPr id="9" name="Table 8"/>
          <p:cNvGraphicFramePr>
            <a:graphicFrameLocks noGrp="1"/>
          </p:cNvGraphicFramePr>
          <p:nvPr>
            <p:extLst/>
          </p:nvPr>
        </p:nvGraphicFramePr>
        <p:xfrm>
          <a:off x="489857" y="914400"/>
          <a:ext cx="11292412" cy="5153878"/>
        </p:xfrm>
        <a:graphic>
          <a:graphicData uri="http://schemas.openxmlformats.org/drawingml/2006/table">
            <a:tbl>
              <a:tblPr firstRow="1" bandRow="1">
                <a:tableStyleId>{9D7B26C5-4107-4FEC-AEDC-1716B250A1EF}</a:tableStyleId>
              </a:tblPr>
              <a:tblGrid>
                <a:gridCol w="2823103">
                  <a:extLst>
                    <a:ext uri="{9D8B030D-6E8A-4147-A177-3AD203B41FA5}">
                      <a16:colId xmlns:a16="http://schemas.microsoft.com/office/drawing/2014/main" val="3739274756"/>
                    </a:ext>
                  </a:extLst>
                </a:gridCol>
                <a:gridCol w="2797708">
                  <a:extLst>
                    <a:ext uri="{9D8B030D-6E8A-4147-A177-3AD203B41FA5}">
                      <a16:colId xmlns:a16="http://schemas.microsoft.com/office/drawing/2014/main" val="1757910699"/>
                    </a:ext>
                  </a:extLst>
                </a:gridCol>
                <a:gridCol w="2848498">
                  <a:extLst>
                    <a:ext uri="{9D8B030D-6E8A-4147-A177-3AD203B41FA5}">
                      <a16:colId xmlns:a16="http://schemas.microsoft.com/office/drawing/2014/main" val="742743668"/>
                    </a:ext>
                  </a:extLst>
                </a:gridCol>
                <a:gridCol w="2823103">
                  <a:extLst>
                    <a:ext uri="{9D8B030D-6E8A-4147-A177-3AD203B41FA5}">
                      <a16:colId xmlns:a16="http://schemas.microsoft.com/office/drawing/2014/main" val="2463263703"/>
                    </a:ext>
                  </a:extLst>
                </a:gridCol>
              </a:tblGrid>
              <a:tr h="720205">
                <a:tc>
                  <a:txBody>
                    <a:bodyPr/>
                    <a:lstStyle/>
                    <a:p>
                      <a:endParaRPr lang="en-US" dirty="0"/>
                    </a:p>
                  </a:txBody>
                  <a:tcPr/>
                </a:tc>
                <a:tc>
                  <a:txBody>
                    <a:bodyPr/>
                    <a:lstStyle/>
                    <a:p>
                      <a:r>
                        <a:rPr lang="en-US" dirty="0"/>
                        <a:t>HEALTH</a:t>
                      </a:r>
                      <a:r>
                        <a:rPr lang="en-US" baseline="0" dirty="0"/>
                        <a:t> CARE</a:t>
                      </a:r>
                      <a:endParaRPr lang="en-US" dirty="0"/>
                    </a:p>
                  </a:txBody>
                  <a:tcPr/>
                </a:tc>
                <a:tc>
                  <a:txBody>
                    <a:bodyPr/>
                    <a:lstStyle/>
                    <a:p>
                      <a:r>
                        <a:rPr lang="en-US" dirty="0"/>
                        <a:t>EDUCATION</a:t>
                      </a:r>
                    </a:p>
                  </a:txBody>
                  <a:tcPr/>
                </a:tc>
                <a:tc>
                  <a:txBody>
                    <a:bodyPr/>
                    <a:lstStyle/>
                    <a:p>
                      <a:r>
                        <a:rPr lang="en-US" dirty="0"/>
                        <a:t>PROFESSIONAL</a:t>
                      </a:r>
                    </a:p>
                  </a:txBody>
                  <a:tcPr/>
                </a:tc>
                <a:extLst>
                  <a:ext uri="{0D108BD9-81ED-4DB2-BD59-A6C34878D82A}">
                    <a16:rowId xmlns:a16="http://schemas.microsoft.com/office/drawing/2014/main" val="1220409508"/>
                  </a:ext>
                </a:extLst>
              </a:tr>
              <a:tr h="799241">
                <a:tc>
                  <a:txBody>
                    <a:bodyPr/>
                    <a:lstStyle/>
                    <a:p>
                      <a:r>
                        <a:rPr lang="en-US" dirty="0"/>
                        <a:t>FEDERAL</a:t>
                      </a:r>
                    </a:p>
                  </a:txBody>
                  <a:tcPr>
                    <a:solidFill>
                      <a:schemeClr val="tx2">
                        <a:lumMod val="60000"/>
                        <a:lumOff val="40000"/>
                        <a:alpha val="20000"/>
                      </a:schemeClr>
                    </a:solidFill>
                  </a:tcPr>
                </a:tc>
                <a:tc>
                  <a:txBody>
                    <a:bodyPr/>
                    <a:lstStyle/>
                    <a:p>
                      <a:r>
                        <a:rPr lang="en-US" dirty="0"/>
                        <a:t>Medicare Reimbursement</a:t>
                      </a:r>
                    </a:p>
                  </a:txBody>
                  <a:tcPr>
                    <a:solidFill>
                      <a:schemeClr val="tx2">
                        <a:lumMod val="60000"/>
                        <a:lumOff val="40000"/>
                        <a:alpha val="20000"/>
                      </a:schemeClr>
                    </a:solidFill>
                  </a:tcPr>
                </a:tc>
                <a:tc>
                  <a:txBody>
                    <a:bodyPr/>
                    <a:lstStyle/>
                    <a:p>
                      <a:endParaRPr lang="en-US" dirty="0"/>
                    </a:p>
                  </a:txBody>
                  <a:tcPr>
                    <a:solidFill>
                      <a:schemeClr val="tx2">
                        <a:lumMod val="60000"/>
                        <a:lumOff val="40000"/>
                        <a:alpha val="20000"/>
                      </a:schemeClr>
                    </a:solidFill>
                  </a:tcPr>
                </a:tc>
                <a:tc>
                  <a:txBody>
                    <a:bodyPr/>
                    <a:lstStyle/>
                    <a:p>
                      <a:r>
                        <a:rPr lang="en-US" dirty="0"/>
                        <a:t>Social Security</a:t>
                      </a:r>
                      <a:r>
                        <a:rPr lang="en-US" baseline="0" dirty="0"/>
                        <a:t> Benefit Offsets</a:t>
                      </a:r>
                      <a:endParaRPr lang="en-US" dirty="0"/>
                    </a:p>
                  </a:txBody>
                  <a:tcPr>
                    <a:solidFill>
                      <a:schemeClr val="tx2">
                        <a:lumMod val="60000"/>
                        <a:lumOff val="40000"/>
                        <a:alpha val="20000"/>
                      </a:schemeClr>
                    </a:solidFill>
                  </a:tcPr>
                </a:tc>
                <a:extLst>
                  <a:ext uri="{0D108BD9-81ED-4DB2-BD59-A6C34878D82A}">
                    <a16:rowId xmlns:a16="http://schemas.microsoft.com/office/drawing/2014/main" val="3403298622"/>
                  </a:ext>
                </a:extLst>
              </a:tr>
              <a:tr h="2219976">
                <a:tc>
                  <a:txBody>
                    <a:bodyPr/>
                    <a:lstStyle/>
                    <a:p>
                      <a:r>
                        <a:rPr lang="en-US" dirty="0"/>
                        <a:t>FEDERAL-STATE</a:t>
                      </a:r>
                    </a:p>
                  </a:txBody>
                  <a:tcPr/>
                </a:tc>
                <a:tc>
                  <a:txBody>
                    <a:bodyPr/>
                    <a:lstStyle/>
                    <a:p>
                      <a:r>
                        <a:rPr lang="en-US" dirty="0"/>
                        <a:t>Medicaid Reimbursement</a:t>
                      </a:r>
                    </a:p>
                    <a:p>
                      <a:r>
                        <a:rPr lang="en-US" dirty="0"/>
                        <a:t>ACA</a:t>
                      </a:r>
                    </a:p>
                    <a:p>
                      <a:r>
                        <a:rPr lang="en-US" dirty="0"/>
                        <a:t>Private Health Plans</a:t>
                      </a:r>
                    </a:p>
                    <a:p>
                      <a:r>
                        <a:rPr lang="en-US" dirty="0"/>
                        <a:t>Hearing Health care</a:t>
                      </a:r>
                    </a:p>
                    <a:p>
                      <a:r>
                        <a:rPr lang="en-US" dirty="0" err="1"/>
                        <a:t>Telepractice</a:t>
                      </a:r>
                      <a:endParaRPr lang="en-US" dirty="0"/>
                    </a:p>
                  </a:txBody>
                  <a:tcPr/>
                </a:tc>
                <a:tc>
                  <a:txBody>
                    <a:bodyPr/>
                    <a:lstStyle/>
                    <a:p>
                      <a:r>
                        <a:rPr lang="en-US" dirty="0"/>
                        <a:t>Legislation &amp; Regulations</a:t>
                      </a:r>
                    </a:p>
                    <a:p>
                      <a:r>
                        <a:rPr lang="en-US" dirty="0"/>
                        <a:t>Funding &amp; Practice</a:t>
                      </a:r>
                    </a:p>
                  </a:txBody>
                  <a:tcPr/>
                </a:tc>
                <a:tc>
                  <a:txBody>
                    <a:bodyPr/>
                    <a:lstStyle/>
                    <a:p>
                      <a:r>
                        <a:rPr lang="en-US" dirty="0"/>
                        <a:t>Loan Forgiveness</a:t>
                      </a:r>
                    </a:p>
                    <a:p>
                      <a:r>
                        <a:rPr lang="en-US" dirty="0"/>
                        <a:t>Demonstrated</a:t>
                      </a:r>
                      <a:r>
                        <a:rPr lang="en-US" baseline="0" dirty="0"/>
                        <a:t> Value</a:t>
                      </a:r>
                    </a:p>
                    <a:p>
                      <a:r>
                        <a:rPr lang="en-US" baseline="0" dirty="0"/>
                        <a:t>Scope of Practice</a:t>
                      </a:r>
                      <a:endParaRPr lang="en-US" dirty="0"/>
                    </a:p>
                  </a:txBody>
                  <a:tcPr/>
                </a:tc>
                <a:extLst>
                  <a:ext uri="{0D108BD9-81ED-4DB2-BD59-A6C34878D82A}">
                    <a16:rowId xmlns:a16="http://schemas.microsoft.com/office/drawing/2014/main" val="712655092"/>
                  </a:ext>
                </a:extLst>
              </a:tr>
              <a:tr h="1327253">
                <a:tc>
                  <a:txBody>
                    <a:bodyPr/>
                    <a:lstStyle/>
                    <a:p>
                      <a:r>
                        <a:rPr lang="en-US" dirty="0"/>
                        <a:t>STATE</a:t>
                      </a:r>
                    </a:p>
                  </a:txBody>
                  <a:tcPr>
                    <a:solidFill>
                      <a:schemeClr val="tx2">
                        <a:lumMod val="60000"/>
                        <a:lumOff val="40000"/>
                        <a:alpha val="20000"/>
                      </a:schemeClr>
                    </a:solidFill>
                  </a:tcPr>
                </a:tc>
                <a:tc>
                  <a:txBody>
                    <a:bodyPr/>
                    <a:lstStyle/>
                    <a:p>
                      <a:endParaRPr lang="en-US" dirty="0"/>
                    </a:p>
                  </a:txBody>
                  <a:tcPr>
                    <a:solidFill>
                      <a:schemeClr val="tx2">
                        <a:lumMod val="60000"/>
                        <a:lumOff val="40000"/>
                        <a:alpha val="20000"/>
                      </a:schemeClr>
                    </a:solidFill>
                  </a:tcPr>
                </a:tc>
                <a:tc>
                  <a:txBody>
                    <a:bodyPr/>
                    <a:lstStyle/>
                    <a:p>
                      <a:endParaRPr lang="en-US" dirty="0"/>
                    </a:p>
                  </a:txBody>
                  <a:tcPr>
                    <a:solidFill>
                      <a:schemeClr val="tx2">
                        <a:lumMod val="60000"/>
                        <a:lumOff val="40000"/>
                        <a:alpha val="20000"/>
                      </a:schemeClr>
                    </a:solidFill>
                  </a:tcPr>
                </a:tc>
                <a:tc>
                  <a:txBody>
                    <a:bodyPr/>
                    <a:lstStyle/>
                    <a:p>
                      <a:r>
                        <a:rPr lang="en-US" dirty="0"/>
                        <a:t>Licensure</a:t>
                      </a:r>
                    </a:p>
                    <a:p>
                      <a:r>
                        <a:rPr lang="en-US" dirty="0" err="1"/>
                        <a:t>Aud</a:t>
                      </a:r>
                      <a:r>
                        <a:rPr lang="en-US" dirty="0"/>
                        <a:t>/SLP Assistants</a:t>
                      </a:r>
                    </a:p>
                    <a:p>
                      <a:r>
                        <a:rPr lang="en-US" dirty="0"/>
                        <a:t>State Consultants</a:t>
                      </a:r>
                    </a:p>
                  </a:txBody>
                  <a:tcPr>
                    <a:solidFill>
                      <a:schemeClr val="tx2">
                        <a:lumMod val="60000"/>
                        <a:lumOff val="40000"/>
                        <a:alpha val="20000"/>
                      </a:schemeClr>
                    </a:solidFill>
                  </a:tcPr>
                </a:tc>
                <a:extLst>
                  <a:ext uri="{0D108BD9-81ED-4DB2-BD59-A6C34878D82A}">
                    <a16:rowId xmlns:a16="http://schemas.microsoft.com/office/drawing/2014/main" val="2184128181"/>
                  </a:ext>
                </a:extLst>
              </a:tr>
            </a:tbl>
          </a:graphicData>
        </a:graphic>
      </p:graphicFrame>
    </p:spTree>
    <p:extLst>
      <p:ext uri="{BB962C8B-B14F-4D97-AF65-F5344CB8AC3E}">
        <p14:creationId xmlns:p14="http://schemas.microsoft.com/office/powerpoint/2010/main" val="1192315040"/>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5262" y="140677"/>
            <a:ext cx="5827672" cy="937846"/>
          </a:xfrm>
        </p:spPr>
        <p:txBody>
          <a:bodyPr>
            <a:normAutofit/>
          </a:bodyPr>
          <a:lstStyle/>
          <a:p>
            <a:r>
              <a:rPr lang="en-US" sz="3200" dirty="0"/>
              <a:t>LEAD-K bills in states</a:t>
            </a:r>
          </a:p>
        </p:txBody>
      </p:sp>
      <p:sp>
        <p:nvSpPr>
          <p:cNvPr id="3" name="Content Placeholder 2"/>
          <p:cNvSpPr>
            <a:spLocks noGrp="1"/>
          </p:cNvSpPr>
          <p:nvPr>
            <p:ph idx="1"/>
          </p:nvPr>
        </p:nvSpPr>
        <p:spPr>
          <a:xfrm>
            <a:off x="557498" y="949569"/>
            <a:ext cx="10363200" cy="5111262"/>
          </a:xfrm>
        </p:spPr>
        <p:txBody>
          <a:bodyPr/>
          <a:lstStyle/>
          <a:p>
            <a:pPr marL="0" indent="0">
              <a:buNone/>
            </a:pPr>
            <a:r>
              <a:rPr lang="en-US" dirty="0"/>
              <a:t> </a:t>
            </a:r>
          </a:p>
          <a:p>
            <a:pPr marL="0" indent="0">
              <a:buNone/>
            </a:pPr>
            <a:r>
              <a:rPr lang="en-US" sz="2800" dirty="0" smtClean="0"/>
              <a:t>Nine </a:t>
            </a:r>
            <a:r>
              <a:rPr lang="en-US" sz="2800" dirty="0"/>
              <a:t>states have introduced lead-K bills this year. Some examples;</a:t>
            </a:r>
          </a:p>
          <a:p>
            <a:pPr lvl="1"/>
            <a:r>
              <a:rPr lang="en-US" sz="2400" dirty="0" smtClean="0"/>
              <a:t>Alabama</a:t>
            </a:r>
            <a:endParaRPr lang="en-US" sz="2400" dirty="0"/>
          </a:p>
          <a:p>
            <a:pPr lvl="1"/>
            <a:r>
              <a:rPr lang="en-US" sz="2400" dirty="0" smtClean="0"/>
              <a:t>West Virginia</a:t>
            </a:r>
            <a:endParaRPr lang="en-US" sz="2400" dirty="0"/>
          </a:p>
          <a:p>
            <a:pPr lvl="1"/>
            <a:r>
              <a:rPr lang="en-US" sz="2400" dirty="0" smtClean="0"/>
              <a:t>Michigan</a:t>
            </a:r>
            <a:endParaRPr lang="en-US" sz="2400" dirty="0"/>
          </a:p>
          <a:p>
            <a:pPr lvl="1"/>
            <a:endParaRPr lang="en-US" dirty="0"/>
          </a:p>
        </p:txBody>
      </p:sp>
    </p:spTree>
    <p:extLst>
      <p:ext uri="{BB962C8B-B14F-4D97-AF65-F5344CB8AC3E}">
        <p14:creationId xmlns:p14="http://schemas.microsoft.com/office/powerpoint/2010/main" val="686285796"/>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sz="3200" b="1">
                <a:solidFill>
                  <a:schemeClr val="accent2"/>
                </a:solidFill>
                <a:latin typeface="Lucida Sans" pitchFamily="34" charset="0"/>
              </a:defRPr>
            </a:lvl1pPr>
            <a:lvl2pPr marL="742950" indent="-285750">
              <a:defRPr sz="3200" b="1">
                <a:solidFill>
                  <a:schemeClr val="accent2"/>
                </a:solidFill>
                <a:latin typeface="Lucida Sans" pitchFamily="34" charset="0"/>
              </a:defRPr>
            </a:lvl2pPr>
            <a:lvl3pPr marL="1143000" indent="-228600">
              <a:defRPr sz="3200" b="1">
                <a:solidFill>
                  <a:schemeClr val="accent2"/>
                </a:solidFill>
                <a:latin typeface="Lucida Sans" pitchFamily="34" charset="0"/>
              </a:defRPr>
            </a:lvl3pPr>
            <a:lvl4pPr marL="1600200" indent="-228600">
              <a:defRPr sz="3200" b="1">
                <a:solidFill>
                  <a:schemeClr val="accent2"/>
                </a:solidFill>
                <a:latin typeface="Lucida Sans" pitchFamily="34" charset="0"/>
              </a:defRPr>
            </a:lvl4pPr>
            <a:lvl5pPr marL="2057400" indent="-228600">
              <a:defRPr sz="3200" b="1">
                <a:solidFill>
                  <a:schemeClr val="accent2"/>
                </a:solidFill>
                <a:latin typeface="Lucida Sans" pitchFamily="34" charset="0"/>
              </a:defRPr>
            </a:lvl5pPr>
            <a:lvl6pPr marL="2514600" indent="-228600" eaLnBrk="0" fontAlgn="base" hangingPunct="0">
              <a:spcBef>
                <a:spcPct val="0"/>
              </a:spcBef>
              <a:spcAft>
                <a:spcPct val="0"/>
              </a:spcAft>
              <a:defRPr sz="3200" b="1">
                <a:solidFill>
                  <a:schemeClr val="accent2"/>
                </a:solidFill>
                <a:latin typeface="Lucida Sans" pitchFamily="34" charset="0"/>
              </a:defRPr>
            </a:lvl6pPr>
            <a:lvl7pPr marL="2971800" indent="-228600" eaLnBrk="0" fontAlgn="base" hangingPunct="0">
              <a:spcBef>
                <a:spcPct val="0"/>
              </a:spcBef>
              <a:spcAft>
                <a:spcPct val="0"/>
              </a:spcAft>
              <a:defRPr sz="3200" b="1">
                <a:solidFill>
                  <a:schemeClr val="accent2"/>
                </a:solidFill>
                <a:latin typeface="Lucida Sans" pitchFamily="34" charset="0"/>
              </a:defRPr>
            </a:lvl7pPr>
            <a:lvl8pPr marL="3429000" indent="-228600" eaLnBrk="0" fontAlgn="base" hangingPunct="0">
              <a:spcBef>
                <a:spcPct val="0"/>
              </a:spcBef>
              <a:spcAft>
                <a:spcPct val="0"/>
              </a:spcAft>
              <a:defRPr sz="3200" b="1">
                <a:solidFill>
                  <a:schemeClr val="accent2"/>
                </a:solidFill>
                <a:latin typeface="Lucida Sans" pitchFamily="34" charset="0"/>
              </a:defRPr>
            </a:lvl8pPr>
            <a:lvl9pPr marL="3886200" indent="-228600" eaLnBrk="0" fontAlgn="base" hangingPunct="0">
              <a:spcBef>
                <a:spcPct val="0"/>
              </a:spcBef>
              <a:spcAft>
                <a:spcPct val="0"/>
              </a:spcAft>
              <a:defRPr sz="3200" b="1">
                <a:solidFill>
                  <a:schemeClr val="accent2"/>
                </a:solidFill>
                <a:latin typeface="Lucida Sans" pitchFamily="34" charset="0"/>
              </a:defRPr>
            </a:lvl9pPr>
          </a:lstStyle>
          <a:p>
            <a:fld id="{7E7F73CB-82E9-47AD-B989-2F2E7561A1AF}" type="slidenum">
              <a:rPr lang="en-US" altLang="en-US" sz="1800" smtClean="0">
                <a:solidFill>
                  <a:srgbClr val="FFFFFF"/>
                </a:solidFill>
              </a:rPr>
              <a:pPr/>
              <a:t>61</a:t>
            </a:fld>
            <a:endParaRPr lang="en-US" altLang="en-US" sz="1800">
              <a:solidFill>
                <a:srgbClr val="FFFFFF"/>
              </a:solidFill>
            </a:endParaRPr>
          </a:p>
        </p:txBody>
      </p:sp>
      <p:graphicFrame>
        <p:nvGraphicFramePr>
          <p:cNvPr id="11" name="Diagram 10"/>
          <p:cNvGraphicFramePr/>
          <p:nvPr/>
        </p:nvGraphicFramePr>
        <p:xfrm>
          <a:off x="203201" y="914400"/>
          <a:ext cx="10798628"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4" name="TextBox 5"/>
          <p:cNvSpPr txBox="1">
            <a:spLocks noChangeArrowheads="1"/>
          </p:cNvSpPr>
          <p:nvPr/>
        </p:nvSpPr>
        <p:spPr bwMode="auto">
          <a:xfrm>
            <a:off x="3312826" y="76201"/>
            <a:ext cx="706095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accent2"/>
                </a:solidFill>
                <a:latin typeface="Lucida Sans" pitchFamily="34" charset="0"/>
              </a:defRPr>
            </a:lvl1pPr>
            <a:lvl2pPr marL="742950" indent="-285750">
              <a:defRPr sz="3200" b="1">
                <a:solidFill>
                  <a:schemeClr val="accent2"/>
                </a:solidFill>
                <a:latin typeface="Lucida Sans" pitchFamily="34" charset="0"/>
              </a:defRPr>
            </a:lvl2pPr>
            <a:lvl3pPr marL="1143000" indent="-228600">
              <a:defRPr sz="3200" b="1">
                <a:solidFill>
                  <a:schemeClr val="accent2"/>
                </a:solidFill>
                <a:latin typeface="Lucida Sans" pitchFamily="34" charset="0"/>
              </a:defRPr>
            </a:lvl3pPr>
            <a:lvl4pPr marL="1600200" indent="-228600">
              <a:defRPr sz="3200" b="1">
                <a:solidFill>
                  <a:schemeClr val="accent2"/>
                </a:solidFill>
                <a:latin typeface="Lucida Sans" pitchFamily="34" charset="0"/>
              </a:defRPr>
            </a:lvl4pPr>
            <a:lvl5pPr marL="2057400" indent="-228600">
              <a:defRPr sz="3200" b="1">
                <a:solidFill>
                  <a:schemeClr val="accent2"/>
                </a:solidFill>
                <a:latin typeface="Lucida Sans" pitchFamily="34" charset="0"/>
              </a:defRPr>
            </a:lvl5pPr>
            <a:lvl6pPr marL="2514600" indent="-228600" eaLnBrk="0" fontAlgn="base" hangingPunct="0">
              <a:spcBef>
                <a:spcPct val="0"/>
              </a:spcBef>
              <a:spcAft>
                <a:spcPct val="0"/>
              </a:spcAft>
              <a:defRPr sz="3200" b="1">
                <a:solidFill>
                  <a:schemeClr val="accent2"/>
                </a:solidFill>
                <a:latin typeface="Lucida Sans" pitchFamily="34" charset="0"/>
              </a:defRPr>
            </a:lvl6pPr>
            <a:lvl7pPr marL="2971800" indent="-228600" eaLnBrk="0" fontAlgn="base" hangingPunct="0">
              <a:spcBef>
                <a:spcPct val="0"/>
              </a:spcBef>
              <a:spcAft>
                <a:spcPct val="0"/>
              </a:spcAft>
              <a:defRPr sz="3200" b="1">
                <a:solidFill>
                  <a:schemeClr val="accent2"/>
                </a:solidFill>
                <a:latin typeface="Lucida Sans" pitchFamily="34" charset="0"/>
              </a:defRPr>
            </a:lvl7pPr>
            <a:lvl8pPr marL="3429000" indent="-228600" eaLnBrk="0" fontAlgn="base" hangingPunct="0">
              <a:spcBef>
                <a:spcPct val="0"/>
              </a:spcBef>
              <a:spcAft>
                <a:spcPct val="0"/>
              </a:spcAft>
              <a:defRPr sz="3200" b="1">
                <a:solidFill>
                  <a:schemeClr val="accent2"/>
                </a:solidFill>
                <a:latin typeface="Lucida Sans" pitchFamily="34" charset="0"/>
              </a:defRPr>
            </a:lvl8pPr>
            <a:lvl9pPr marL="3886200" indent="-228600" eaLnBrk="0" fontAlgn="base" hangingPunct="0">
              <a:spcBef>
                <a:spcPct val="0"/>
              </a:spcBef>
              <a:spcAft>
                <a:spcPct val="0"/>
              </a:spcAft>
              <a:defRPr sz="3200" b="1">
                <a:solidFill>
                  <a:schemeClr val="accent2"/>
                </a:solidFill>
                <a:latin typeface="Lucida Sans" pitchFamily="34" charset="0"/>
              </a:defRPr>
            </a:lvl9pPr>
          </a:lstStyle>
          <a:p>
            <a:r>
              <a:rPr lang="en-US" altLang="en-US" dirty="0">
                <a:solidFill>
                  <a:schemeClr val="bg1">
                    <a:lumMod val="50000"/>
                  </a:schemeClr>
                </a:solidFill>
              </a:rPr>
              <a:t>Connect with States </a:t>
            </a:r>
            <a:endParaRPr lang="en-US" altLang="en-US" b="0" dirty="0">
              <a:solidFill>
                <a:schemeClr val="bg1">
                  <a:lumMod val="50000"/>
                </a:schemeClr>
              </a:solidFill>
            </a:endParaRPr>
          </a:p>
          <a:p>
            <a:endParaRPr lang="en-US" altLang="en-US" dirty="0"/>
          </a:p>
        </p:txBody>
      </p:sp>
    </p:spTree>
    <p:extLst>
      <p:ext uri="{BB962C8B-B14F-4D97-AF65-F5344CB8AC3E}">
        <p14:creationId xmlns:p14="http://schemas.microsoft.com/office/powerpoint/2010/main" val="3494168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1798320"/>
            <a:ext cx="10271760" cy="2308324"/>
          </a:xfrm>
          <a:prstGeom prst="rect">
            <a:avLst/>
          </a:prstGeom>
          <a:noFill/>
        </p:spPr>
        <p:txBody>
          <a:bodyPr wrap="square" rtlCol="0">
            <a:spAutoFit/>
          </a:bodyPr>
          <a:lstStyle/>
          <a:p>
            <a:pPr algn="ctr"/>
            <a:endParaRPr lang="en-US" sz="3600" dirty="0" smtClean="0"/>
          </a:p>
          <a:p>
            <a:pPr algn="ctr"/>
            <a:r>
              <a:rPr lang="en-US" sz="3600" dirty="0" smtClean="0"/>
              <a:t>Questions?</a:t>
            </a:r>
          </a:p>
          <a:p>
            <a:pPr algn="ctr"/>
            <a:r>
              <a:rPr lang="en-US" sz="3600" dirty="0" smtClean="0"/>
              <a:t>Janet Deppe , </a:t>
            </a:r>
            <a:r>
              <a:rPr lang="en-US" sz="3600" dirty="0" smtClean="0"/>
              <a:t>KS</a:t>
            </a:r>
            <a:r>
              <a:rPr lang="en-US" sz="3600" dirty="0" smtClean="0"/>
              <a:t> </a:t>
            </a:r>
            <a:r>
              <a:rPr lang="en-US" sz="3600" dirty="0" smtClean="0"/>
              <a:t>State Liaison</a:t>
            </a:r>
          </a:p>
          <a:p>
            <a:pPr algn="ctr"/>
            <a:r>
              <a:rPr lang="en-US" sz="3600" dirty="0" smtClean="0">
                <a:hlinkClick r:id="rId2"/>
              </a:rPr>
              <a:t>jdeppe@asha.org</a:t>
            </a:r>
            <a:r>
              <a:rPr lang="en-US" sz="3600" dirty="0" smtClean="0"/>
              <a:t> </a:t>
            </a:r>
            <a:endParaRPr lang="en-US" dirty="0"/>
          </a:p>
        </p:txBody>
      </p:sp>
    </p:spTree>
    <p:extLst>
      <p:ext uri="{BB962C8B-B14F-4D97-AF65-F5344CB8AC3E}">
        <p14:creationId xmlns:p14="http://schemas.microsoft.com/office/powerpoint/2010/main" val="164364290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524106" y="1828800"/>
            <a:ext cx="3635894" cy="4267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260600" y="3118536"/>
            <a:ext cx="4076700" cy="1384995"/>
          </a:xfrm>
          <a:prstGeom prst="rect">
            <a:avLst/>
          </a:prstGeom>
        </p:spPr>
        <p:txBody>
          <a:bodyPr wrap="square">
            <a:spAutoFit/>
          </a:bodyPr>
          <a:lstStyle/>
          <a:p>
            <a:r>
              <a:rPr lang="en-US" sz="2800" b="1">
                <a:hlinkClick r:id="rId4"/>
              </a:rPr>
              <a:t>www.asha.org/uploadedFiles/2017-Public-Policy-Agenda.pdf</a:t>
            </a:r>
            <a:endParaRPr lang="en-US" sz="2800" b="1"/>
          </a:p>
        </p:txBody>
      </p:sp>
    </p:spTree>
    <p:extLst>
      <p:ext uri="{BB962C8B-B14F-4D97-AF65-F5344CB8AC3E}">
        <p14:creationId xmlns:p14="http://schemas.microsoft.com/office/powerpoint/2010/main" val="308503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107237" y="644770"/>
            <a:ext cx="6224213" cy="844062"/>
          </a:xfrm>
        </p:spPr>
        <p:txBody>
          <a:bodyPr>
            <a:noAutofit/>
          </a:bodyPr>
          <a:lstStyle/>
          <a:p>
            <a:r>
              <a:rPr lang="en-US" sz="4800" dirty="0"/>
              <a:t>The new administration and ASHA PPA</a:t>
            </a:r>
          </a:p>
        </p:txBody>
      </p:sp>
      <p:sp>
        <p:nvSpPr>
          <p:cNvPr id="2" name="Content Placeholder 1"/>
          <p:cNvSpPr>
            <a:spLocks noGrp="1"/>
          </p:cNvSpPr>
          <p:nvPr>
            <p:ph idx="1"/>
          </p:nvPr>
        </p:nvSpPr>
        <p:spPr>
          <a:xfrm>
            <a:off x="2152649" y="2400299"/>
            <a:ext cx="8178801" cy="3531577"/>
          </a:xfrm>
        </p:spPr>
        <p:txBody>
          <a:bodyPr/>
          <a:lstStyle/>
          <a:p>
            <a:pPr marL="0" indent="0">
              <a:buNone/>
            </a:pPr>
            <a:r>
              <a:rPr lang="en-US" sz="4400" dirty="0"/>
              <a:t>Will our advocacy issues change?</a:t>
            </a:r>
          </a:p>
          <a:p>
            <a:pPr marL="0" indent="0">
              <a:buNone/>
            </a:pPr>
            <a:r>
              <a:rPr lang="en-US" sz="4000" dirty="0"/>
              <a:t>ASHA is a respected organization in Congress and Federal Agencies – we will work aggressively to remain at the table as key policy initiatives are being developed</a:t>
            </a:r>
          </a:p>
        </p:txBody>
      </p:sp>
    </p:spTree>
    <p:extLst>
      <p:ext uri="{BB962C8B-B14F-4D97-AF65-F5344CB8AC3E}">
        <p14:creationId xmlns:p14="http://schemas.microsoft.com/office/powerpoint/2010/main" val="2398708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1283" y="754957"/>
            <a:ext cx="8205850" cy="646331"/>
          </a:xfrm>
          <a:prstGeom prst="rect">
            <a:avLst/>
          </a:prstGeom>
          <a:noFill/>
        </p:spPr>
        <p:txBody>
          <a:bodyPr wrap="square" rtlCol="0">
            <a:spAutoFit/>
          </a:bodyPr>
          <a:lstStyle/>
          <a:p>
            <a:r>
              <a:rPr lang="en-US" sz="3600" dirty="0"/>
              <a:t>Key Principles to Remember</a:t>
            </a:r>
          </a:p>
        </p:txBody>
      </p:sp>
      <p:sp>
        <p:nvSpPr>
          <p:cNvPr id="3" name="TextBox 2"/>
          <p:cNvSpPr txBox="1"/>
          <p:nvPr/>
        </p:nvSpPr>
        <p:spPr>
          <a:xfrm>
            <a:off x="534390" y="1484415"/>
            <a:ext cx="10830296" cy="5632311"/>
          </a:xfrm>
          <a:prstGeom prst="rect">
            <a:avLst/>
          </a:prstGeom>
          <a:noFill/>
        </p:spPr>
        <p:txBody>
          <a:bodyPr wrap="square" rtlCol="0">
            <a:spAutoFit/>
          </a:bodyPr>
          <a:lstStyle/>
          <a:p>
            <a:r>
              <a:rPr lang="en-US" sz="2400" dirty="0"/>
              <a:t>There are many unknowns with the new Administration about the future implications of existing laws, regulations, and policies—as well as ones that may be introduced—that could impact ASHA members and those we serve.</a:t>
            </a:r>
          </a:p>
          <a:p>
            <a:endParaRPr lang="en-US" sz="2400" dirty="0"/>
          </a:p>
          <a:p>
            <a:r>
              <a:rPr lang="en-US" sz="2400" dirty="0"/>
              <a:t>ASHA staff will work with the incoming Administration, Congress and our state association partners as we have in the past, and will determine what changes we may need to make in our advocacy strategies as we pursue our 2017 Public Policy Agenda What remains the same, is ASHA's steadfast commitment to ensuring access and opportunity for all ASHA constituents, as well as all of our clients, patients, and students. </a:t>
            </a:r>
          </a:p>
          <a:p>
            <a:r>
              <a:rPr lang="en-US" sz="2400" dirty="0"/>
              <a:t>Our commitment to diversity and inclusion is unwavering; we will remain vigilant in serving the underserved, advancing cultural competence for our members, advocating for all of our members, and for access to services </a:t>
            </a:r>
          </a:p>
          <a:p>
            <a:r>
              <a:rPr lang="en-US" sz="2400" dirty="0"/>
              <a:t>for all who need them.</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3172461558"/>
      </p:ext>
    </p:extLst>
  </p:cSld>
  <p:clrMapOvr>
    <a:masterClrMapping/>
  </p:clrMapOvr>
  <p:transition>
    <p:fade/>
  </p:transition>
</p:sld>
</file>

<file path=ppt/theme/theme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Owner xmlns="6acc7de3-86db-434b-800e-95bc068f4d77">Graphics Team</Owner>
    <Status xmlns="6acc7de3-86db-434b-800e-95bc068f4d77">Final</Status>
    <SPSDescription xmlns="6acc7de3-86db-434b-800e-95bc068f4d7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5F5266FCC9574CB7E833F54BCC2BEE" ma:contentTypeVersion="9" ma:contentTypeDescription="Create a new document." ma:contentTypeScope="" ma:versionID="4d59228778fb804c7073f720ef2513a8">
  <xsd:schema xmlns:xsd="http://www.w3.org/2001/XMLSchema" xmlns:xs="http://www.w3.org/2001/XMLSchema" xmlns:p="http://schemas.microsoft.com/office/2006/metadata/properties" xmlns:ns2="6acc7de3-86db-434b-800e-95bc068f4d77" xmlns:ns3="ecfffc30-660d-42cd-a6bd-965e888aac42" targetNamespace="http://schemas.microsoft.com/office/2006/metadata/properties" ma:root="true" ma:fieldsID="8d1ff5d7dff8d81f214572f87fefebfe" ns2:_="" ns3:_="">
    <xsd:import namespace="6acc7de3-86db-434b-800e-95bc068f4d77"/>
    <xsd:import namespace="ecfffc30-660d-42cd-a6bd-965e888aac42"/>
    <xsd:element name="properties">
      <xsd:complexType>
        <xsd:sequence>
          <xsd:element name="documentManagement">
            <xsd:complexType>
              <xsd:all>
                <xsd:element ref="ns2:Owner" minOccurs="0"/>
                <xsd:element ref="ns2:SPSDescription" minOccurs="0"/>
                <xsd:element ref="ns2:Statu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cc7de3-86db-434b-800e-95bc068f4d77" elementFormDefault="qualified">
    <xsd:import namespace="http://schemas.microsoft.com/office/2006/documentManagement/types"/>
    <xsd:import namespace="http://schemas.microsoft.com/office/infopath/2007/PartnerControls"/>
    <xsd:element name="Owner" ma:index="6" nillable="true" ma:displayName="Owner" ma:internalName="Owner" ma:readOnly="false">
      <xsd:simpleType>
        <xsd:restriction base="dms:Text"/>
      </xsd:simpleType>
    </xsd:element>
    <xsd:element name="SPSDescription" ma:index="7" nillable="true" ma:displayName="Description" ma:internalName="SPSDescription" ma:readOnly="false">
      <xsd:simpleType>
        <xsd:restriction base="dms:Note">
          <xsd:maxLength value="255"/>
        </xsd:restriction>
      </xsd:simpleType>
    </xsd:element>
    <xsd:element name="Status" ma:index="8" nillable="true" ma:displayName="Status" ma:format="Dropdown" ma:internalName="Status">
      <xsd:simpleType>
        <xsd:restriction base="dms:Choice">
          <xsd:enumeration value="Rough"/>
          <xsd:enumeration value="Draft"/>
          <xsd:enumeration value="In Review"/>
          <xsd:enumeration value="Final"/>
        </xsd:restriction>
      </xsd:simpleType>
    </xsd:element>
  </xsd:schema>
  <xsd:schema xmlns:xsd="http://www.w3.org/2001/XMLSchema" xmlns:xs="http://www.w3.org/2001/XMLSchema" xmlns:dms="http://schemas.microsoft.com/office/2006/documentManagement/types" xmlns:pc="http://schemas.microsoft.com/office/infopath/2007/PartnerControls" targetNamespace="ecfffc30-660d-42cd-a6bd-965e888aac42"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A95EAA-1A6B-4E03-9CBE-BF40F3FE793B}">
  <ds:schemaRefs>
    <ds:schemaRef ds:uri="http://purl.org/dc/elements/1.1/"/>
    <ds:schemaRef ds:uri="http://schemas.microsoft.com/office/2006/documentManagement/types"/>
    <ds:schemaRef ds:uri="ecfffc30-660d-42cd-a6bd-965e888aac42"/>
    <ds:schemaRef ds:uri="http://schemas.microsoft.com/office/2006/metadata/properties"/>
    <ds:schemaRef ds:uri="http://schemas.openxmlformats.org/package/2006/metadata/core-properties"/>
    <ds:schemaRef ds:uri="http://www.w3.org/XML/1998/namespace"/>
    <ds:schemaRef ds:uri="http://purl.org/dc/dcmitype/"/>
    <ds:schemaRef ds:uri="http://schemas.microsoft.com/office/infopath/2007/PartnerControls"/>
    <ds:schemaRef ds:uri="6acc7de3-86db-434b-800e-95bc068f4d77"/>
    <ds:schemaRef ds:uri="http://purl.org/dc/terms/"/>
  </ds:schemaRefs>
</ds:datastoreItem>
</file>

<file path=customXml/itemProps2.xml><?xml version="1.0" encoding="utf-8"?>
<ds:datastoreItem xmlns:ds="http://schemas.openxmlformats.org/officeDocument/2006/customXml" ds:itemID="{42710A90-94CA-4653-81BA-CB3BB2443021}">
  <ds:schemaRefs>
    <ds:schemaRef ds:uri="http://schemas.microsoft.com/sharepoint/v3/contenttype/forms"/>
  </ds:schemaRefs>
</ds:datastoreItem>
</file>

<file path=customXml/itemProps3.xml><?xml version="1.0" encoding="utf-8"?>
<ds:datastoreItem xmlns:ds="http://schemas.openxmlformats.org/officeDocument/2006/customXml" ds:itemID="{0CF4A77B-CE55-4443-AE56-D895C732A5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cc7de3-86db-434b-800e-95bc068f4d77"/>
    <ds:schemaRef ds:uri="ecfffc30-660d-42cd-a6bd-965e888aac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5470</TotalTime>
  <Words>4159</Words>
  <Application>Microsoft Office PowerPoint</Application>
  <PresentationFormat>Widescreen</PresentationFormat>
  <Paragraphs>566</Paragraphs>
  <Slides>62</Slides>
  <Notes>30</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62</vt:i4>
      </vt:variant>
    </vt:vector>
  </HeadingPairs>
  <TitlesOfParts>
    <vt:vector size="79" baseType="lpstr">
      <vt:lpstr>Arial</vt:lpstr>
      <vt:lpstr>Calibri</vt:lpstr>
      <vt:lpstr>Franklin Gothic Book</vt:lpstr>
      <vt:lpstr>Franklin Gothic Medium</vt:lpstr>
      <vt:lpstr>Lucida Sans</vt:lpstr>
      <vt:lpstr>Myriad Pro</vt:lpstr>
      <vt:lpstr>Myriad Pro Black Cond</vt:lpstr>
      <vt:lpstr>Myriad Pro Cond</vt:lpstr>
      <vt:lpstr>Times New Roman</vt:lpstr>
      <vt:lpstr>Wingdings</vt:lpstr>
      <vt:lpstr>Wingdings 2</vt:lpstr>
      <vt:lpstr>3_Custom Design</vt:lpstr>
      <vt:lpstr>8_Custom Design</vt:lpstr>
      <vt:lpstr>9_Custom Design</vt:lpstr>
      <vt:lpstr>10_Custom Design</vt:lpstr>
      <vt:lpstr>11_Custom Design</vt:lpstr>
      <vt:lpstr>12_Custom Design</vt:lpstr>
      <vt:lpstr>Changing Landscape: What Members Need to Know to Protect their Services in a Changing Healthcare/Education Environment   </vt:lpstr>
      <vt:lpstr>Disclosure:  Janet Deppe, Director State Advocacy   Financial:  I am a paid employee of ASHA   Non-Financial: I am an ASHA member, I support ASHA’s Public Policy Agenda which includes the advocacy initiatives that the association supports;  I am the ex-officio of ASHA’s School Finance Committee which advocates for increased financial support and other non-financial initiatives for school-based members.  </vt:lpstr>
      <vt:lpstr>Agenda  1. ASHA’s Public Policy Agenda  2. Federal Overview  a. Health Care reform and Policy Issues  b. Education Reform and Policy Issues 3. State Issues related to reform 4. State Liaison Model  5. State Hot Topics 6. Hearing Health Care Issues  a. HAD scope expansion  b. tinnitus management course  c. OTC  d. LEAD-K</vt:lpstr>
      <vt:lpstr>Blueprint for Action: 2017 Public Policy Agenda</vt:lpstr>
      <vt:lpstr>PowerPoint Presentation</vt:lpstr>
      <vt:lpstr>               </vt:lpstr>
      <vt:lpstr>PowerPoint Presentation</vt:lpstr>
      <vt:lpstr>The new administration and ASHA PPA</vt:lpstr>
      <vt:lpstr>PowerPoint Presentation</vt:lpstr>
      <vt:lpstr>PowerPoint Presentation</vt:lpstr>
      <vt:lpstr>PowerPoint Presentation</vt:lpstr>
      <vt:lpstr>Alternative Facts?</vt:lpstr>
      <vt:lpstr>When to Act – When to React – What is ASHA Doing?!?!?!</vt:lpstr>
      <vt:lpstr>PowerPoint Presentation</vt:lpstr>
      <vt:lpstr>Health Care Reform and Policy Issues </vt:lpstr>
      <vt:lpstr>               </vt:lpstr>
      <vt:lpstr>PowerPoint Presentation</vt:lpstr>
      <vt:lpstr>PowerPoint Presentation</vt:lpstr>
      <vt:lpstr>Health Care policy positions adopted by the ASHA BOD  in February 2017 </vt:lpstr>
      <vt:lpstr>PowerPoint Presentation</vt:lpstr>
      <vt:lpstr>Therapy Caps</vt:lpstr>
      <vt:lpstr>Therapy Caps</vt:lpstr>
      <vt:lpstr>    EHDI</vt:lpstr>
      <vt:lpstr>Essential Health Benefits </vt:lpstr>
      <vt:lpstr>OTC Hearing Aids</vt:lpstr>
      <vt:lpstr>  OTC hearing aids </vt:lpstr>
      <vt:lpstr>Audiology Medicare</vt:lpstr>
      <vt:lpstr>Education Reform and Policy Issues </vt:lpstr>
      <vt:lpstr>               </vt:lpstr>
      <vt:lpstr>PowerPoint Presentation</vt:lpstr>
      <vt:lpstr>PowerPoint Presentation</vt:lpstr>
      <vt:lpstr>ASHA Education Positions</vt:lpstr>
      <vt:lpstr>ASHA Education Positions</vt:lpstr>
      <vt:lpstr>ASHA Education Positions</vt:lpstr>
      <vt:lpstr>PowerPoint Presentation</vt:lpstr>
      <vt:lpstr>IDEA Blueprint for Reauthorization</vt:lpstr>
      <vt:lpstr>IDEA Blueprint for Reauthorization</vt:lpstr>
      <vt:lpstr>  Paperwork</vt:lpstr>
      <vt:lpstr>Caseload/workload</vt:lpstr>
      <vt:lpstr>ESSA State implementation Plans</vt:lpstr>
      <vt:lpstr>School Based Medicaid Services</vt:lpstr>
      <vt:lpstr>PowerPoint Presentation</vt:lpstr>
      <vt:lpstr>PowerPoint Presentation</vt:lpstr>
      <vt:lpstr>ASHA State Outreach Model</vt:lpstr>
      <vt:lpstr>State Outreach Initiative</vt:lpstr>
      <vt:lpstr>PowerPoint Presentation</vt:lpstr>
      <vt:lpstr> Advocacy - Hot Topics in the States </vt:lpstr>
      <vt:lpstr>PowerPoint Presentation</vt:lpstr>
      <vt:lpstr>ABA Therapists</vt:lpstr>
      <vt:lpstr>Hearing Aid Dispenser Scope of Practice</vt:lpstr>
      <vt:lpstr>Federal Loan Forgiveness Programs</vt:lpstr>
      <vt:lpstr>State Loan Forgiveness</vt:lpstr>
      <vt:lpstr>Music Therapy Licensure</vt:lpstr>
      <vt:lpstr>PACE</vt:lpstr>
      <vt:lpstr>PACE: Performance Assessment of the Contributions and Effectiveness of SLPs</vt:lpstr>
      <vt:lpstr>Telepractice</vt:lpstr>
      <vt:lpstr>Telepractice Licensure</vt:lpstr>
      <vt:lpstr>Hearing Health Care Issues </vt:lpstr>
      <vt:lpstr>LEAD-K Campaign </vt:lpstr>
      <vt:lpstr>LEAD-K bills in states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ASHA PowerPoint Template</dc:title>
  <dc:creator>Lisa Cole</dc:creator>
  <cp:lastModifiedBy>Janet Deppe</cp:lastModifiedBy>
  <cp:revision>974</cp:revision>
  <cp:lastPrinted>2017-08-21T19:38:15Z</cp:lastPrinted>
  <dcterms:created xsi:type="dcterms:W3CDTF">2016-01-29T22:07:58Z</dcterms:created>
  <dcterms:modified xsi:type="dcterms:W3CDTF">2017-09-08T21:22:22Z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0x0101006F5F5266FCC9574CB7E833F54BCC2BEE</vt:lpwstr>
  </property>
</Properties>
</file>