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3"/>
  </p:notesMasterIdLst>
  <p:handoutMasterIdLst>
    <p:handoutMasterId r:id="rId44"/>
  </p:handoutMasterIdLst>
  <p:sldIdLst>
    <p:sldId id="257" r:id="rId2"/>
    <p:sldId id="258" r:id="rId3"/>
    <p:sldId id="259" r:id="rId4"/>
    <p:sldId id="299" r:id="rId5"/>
    <p:sldId id="260" r:id="rId6"/>
    <p:sldId id="261" r:id="rId7"/>
    <p:sldId id="262" r:id="rId8"/>
    <p:sldId id="30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9" r:id="rId22"/>
    <p:sldId id="275" r:id="rId23"/>
    <p:sldId id="276" r:id="rId24"/>
    <p:sldId id="302" r:id="rId25"/>
    <p:sldId id="280" r:id="rId26"/>
    <p:sldId id="281" r:id="rId27"/>
    <p:sldId id="283" r:id="rId28"/>
    <p:sldId id="284" r:id="rId29"/>
    <p:sldId id="297" r:id="rId30"/>
    <p:sldId id="285" r:id="rId31"/>
    <p:sldId id="303"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67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3318"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3EBB06-915D-4937-972B-893EBF9A8A62}" type="datetimeFigureOut">
              <a:rPr lang="en-US" smtClean="0"/>
              <a:pPr/>
              <a:t>9/4/2017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495AFF-0860-4260-B74C-7029175A6FE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9D6EFB-DC3B-427B-8D71-9AEF16DFEFDF}" type="datetimeFigureOut">
              <a:rPr lang="en-US" smtClean="0"/>
              <a:pPr/>
              <a:t>9/4/2017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5D73D9-AB64-4DC4-9128-7B07479D75F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E22F08-7215-4DA6-8C55-68EC6162A1D9}"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037E5F9-7CDE-4D66-B6DA-D728895859C6}" type="slidenum">
              <a:rPr lang="en-US" smtClean="0"/>
              <a:pPr>
                <a:defRPr/>
              </a:pPr>
              <a:t>4</a:t>
            </a:fld>
            <a:endParaRPr lang="en-US" dirty="0"/>
          </a:p>
        </p:txBody>
      </p:sp>
    </p:spTree>
    <p:extLst>
      <p:ext uri="{BB962C8B-B14F-4D97-AF65-F5344CB8AC3E}">
        <p14:creationId xmlns:p14="http://schemas.microsoft.com/office/powerpoint/2010/main" xmlns="" val="286611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5B259043-CE1E-4043-913A-575EEB75F652}" type="datetimeFigureOut">
              <a:rPr lang="en-US" smtClean="0"/>
              <a:pPr/>
              <a:t>9/4/2017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fld id="{80096DDB-B33E-48A1-9BE0-4C2C8BF980D1}" type="slidenum">
              <a:rPr lang="en-US" smtClean="0"/>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localhost\Users\russelllake\Desktop\nancy\nancy-background.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nancy-background.jpg" descr="/Users/russelllake/Desktop/nancy/nancy-background.jpg"/>
          <p:cNvPicPr>
            <a:picLocks noChangeAspect="1"/>
          </p:cNvPicPr>
          <p:nvPr/>
        </p:nvPicPr>
        <p:blipFill>
          <a:blip r:embed="rId13" r:link="rId14"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nsultantsindementiatherapy.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leader.pubs.asha.org/solr/searchresults.aspx?author=Melanie+Fried-Oken" TargetMode="External"/><Relationship Id="rId2" Type="http://schemas.openxmlformats.org/officeDocument/2006/relationships/hyperlink" Target="http://leader.pubs.asha.org/solr/searchresults.aspx?author=Michelle+Bourgeois" TargetMode="External"/><Relationship Id="rId1" Type="http://schemas.openxmlformats.org/officeDocument/2006/relationships/slideLayout" Target="../slideLayouts/slideLayout6.xml"/><Relationship Id="rId4" Type="http://schemas.openxmlformats.org/officeDocument/2006/relationships/hyperlink" Target="http://leader.pubs.asha.org/solr/searchresults.aspx?author=Charity+Rowlan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www.best-alzheimers-products.com/author/crabjack"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QG7X-cy9iqA" TargetMode="External"/><Relationship Id="rId2" Type="http://schemas.openxmlformats.org/officeDocument/2006/relationships/hyperlink" Target="http://www.musicandmemory.org/"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video" Target="file:///H:\Wilson.wmv"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www.consultantsindementiatherapy.com/"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610600" cy="45719"/>
          </a:xfrm>
        </p:spPr>
        <p:txBody>
          <a:bodyPr/>
          <a:lstStyle/>
          <a:p>
            <a:r>
              <a:rPr lang="en-US" sz="3600" b="1" dirty="0" smtClean="0"/>
              <a:t>                Dementia Therapy </a:t>
            </a:r>
            <a:br>
              <a:rPr lang="en-US" sz="3600" b="1" dirty="0" smtClean="0"/>
            </a:br>
            <a:r>
              <a:rPr lang="en-US" sz="3600" b="1" dirty="0" smtClean="0"/>
              <a:t>                Essentials for the SLP</a:t>
            </a:r>
            <a:r>
              <a:rPr lang="en-US" sz="3600" dirty="0" smtClean="0"/>
              <a:t/>
            </a:r>
            <a:br>
              <a:rPr lang="en-US" sz="3600" dirty="0" smtClean="0"/>
            </a:br>
            <a:r>
              <a:rPr lang="en-US" sz="4800" b="1" i="1" dirty="0" smtClean="0"/>
              <a:t/>
            </a:r>
            <a:br>
              <a:rPr lang="en-US" sz="4800" b="1" i="1" dirty="0" smtClean="0"/>
            </a:br>
            <a:r>
              <a:rPr lang="en-US" sz="3600" b="1" i="1" dirty="0" smtClean="0"/>
              <a:t>              </a:t>
            </a:r>
            <a:r>
              <a:rPr lang="en-US" sz="3600" b="1" dirty="0" smtClean="0"/>
              <a:t>Speaker                   </a:t>
            </a:r>
            <a:br>
              <a:rPr lang="en-US" sz="3600" b="1" dirty="0" smtClean="0"/>
            </a:br>
            <a:r>
              <a:rPr lang="en-US" sz="3600" b="1" dirty="0" smtClean="0"/>
              <a:t>     	       Peggy Watson M.S., CCC-SLP</a:t>
            </a:r>
            <a:br>
              <a:rPr lang="en-US" sz="3600" b="1" dirty="0" smtClean="0"/>
            </a:br>
            <a:r>
              <a:rPr lang="en-US" sz="3600" b="1" dirty="0" smtClean="0"/>
              <a:t>              </a:t>
            </a:r>
            <a:r>
              <a:rPr lang="en-US" sz="2400" b="1" dirty="0" smtClean="0"/>
              <a:t>Denver, Colorado</a:t>
            </a:r>
            <a:r>
              <a:rPr lang="en-US" sz="3600" b="1" dirty="0" smtClean="0"/>
              <a:t/>
            </a:r>
            <a:br>
              <a:rPr lang="en-US" sz="3600" b="1" dirty="0" smtClean="0"/>
            </a:br>
            <a:r>
              <a:rPr lang="en-US" sz="3600" b="1" dirty="0" smtClean="0"/>
              <a:t/>
            </a:r>
            <a:br>
              <a:rPr lang="en-US" sz="3600" b="1" dirty="0" smtClean="0"/>
            </a:br>
            <a:r>
              <a:rPr lang="en-US" sz="3600" b="1" dirty="0" smtClean="0"/>
              <a:t>                </a:t>
            </a:r>
            <a:r>
              <a:rPr lang="en-US" sz="2800" b="1" dirty="0" smtClean="0">
                <a:hlinkClick r:id="rId3"/>
              </a:rPr>
              <a:t>www.consultantsindementiatherapy.com</a:t>
            </a:r>
            <a:r>
              <a:rPr lang="en-US" sz="2800" b="1" dirty="0" smtClean="0"/>
              <a:t/>
            </a:r>
            <a:br>
              <a:rPr lang="en-US" sz="2800" b="1" dirty="0" smtClean="0"/>
            </a:br>
            <a:r>
              <a:rPr lang="en-US" sz="2800" b="1" dirty="0" smtClean="0"/>
              <a:t>                    </a:t>
            </a:r>
            <a:r>
              <a:rPr lang="en-US" sz="2000" b="1" dirty="0" smtClean="0"/>
              <a:t>www.consultants-in-dementia-therapy.myshopify.com</a:t>
            </a:r>
            <a:r>
              <a:rPr lang="en-US" sz="2800" b="1" dirty="0" smtClean="0"/>
              <a:t/>
            </a:r>
            <a:br>
              <a:rPr lang="en-US" sz="2800" b="1" dirty="0" smtClean="0"/>
            </a:br>
            <a:r>
              <a:rPr lang="en-US" sz="2800" b="1" dirty="0" smtClean="0"/>
              <a:t>	      JOIN THE CONVERSATION on</a:t>
            </a:r>
            <a:br>
              <a:rPr lang="en-US" sz="2800" b="1" dirty="0" smtClean="0"/>
            </a:br>
            <a:r>
              <a:rPr lang="en-US" sz="2800" b="1" dirty="0" smtClean="0"/>
              <a:t>                   facebook.com/</a:t>
            </a:r>
            <a:r>
              <a:rPr lang="en-US" sz="2800" b="1" dirty="0" err="1" smtClean="0"/>
              <a:t>consultantsindementiatherapy</a:t>
            </a:r>
            <a:r>
              <a:rPr lang="en-US" sz="2800" b="1" dirty="0" smtClean="0"/>
              <a:t>        </a:t>
            </a:r>
            <a:br>
              <a:rPr lang="en-US" sz="2800" b="1" dirty="0" smtClean="0"/>
            </a:br>
            <a:r>
              <a:rPr lang="en-US" sz="2800" b="1" dirty="0" smtClean="0"/>
              <a:t>                </a:t>
            </a:r>
            <a:r>
              <a:rPr lang="en-US" sz="4000" b="1" dirty="0" smtClean="0"/>
              <a:t/>
            </a:r>
            <a:br>
              <a:rPr lang="en-US" sz="4000" b="1" dirty="0" smtClean="0"/>
            </a:br>
            <a:r>
              <a:rPr lang="en-US" sz="4000" b="1" dirty="0" smtClean="0"/>
              <a:t>             </a:t>
            </a:r>
            <a:r>
              <a:rPr lang="en-US" sz="2800" b="1" dirty="0" smtClean="0"/>
              <a:t> </a:t>
            </a:r>
            <a:endParaRPr lang="en-US" sz="2800" b="1"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152400"/>
          </a:xfrm>
        </p:spPr>
        <p:txBody>
          <a:bodyPr/>
          <a:lstStyle/>
          <a:p>
            <a:endParaRPr lang="en-US" dirty="0"/>
          </a:p>
        </p:txBody>
      </p:sp>
      <p:sp>
        <p:nvSpPr>
          <p:cNvPr id="3" name="Rectangle 2"/>
          <p:cNvSpPr/>
          <p:nvPr/>
        </p:nvSpPr>
        <p:spPr>
          <a:xfrm>
            <a:off x="2286000" y="457201"/>
            <a:ext cx="6553200" cy="461665"/>
          </a:xfrm>
          <a:prstGeom prst="rect">
            <a:avLst/>
          </a:prstGeom>
        </p:spPr>
        <p:txBody>
          <a:bodyPr wrap="square">
            <a:spAutoFit/>
          </a:bodyPr>
          <a:lstStyle/>
          <a:p>
            <a:pPr>
              <a:buNone/>
            </a:pPr>
            <a:r>
              <a:rPr lang="en-US" sz="2400" b="1" dirty="0" smtClean="0"/>
              <a:t> </a:t>
            </a:r>
            <a:endParaRPr lang="en-US" dirty="0"/>
          </a:p>
        </p:txBody>
      </p:sp>
      <p:sp>
        <p:nvSpPr>
          <p:cNvPr id="4" name="Rectangle 3"/>
          <p:cNvSpPr/>
          <p:nvPr/>
        </p:nvSpPr>
        <p:spPr>
          <a:xfrm>
            <a:off x="2286000" y="609601"/>
            <a:ext cx="6553200" cy="1200329"/>
          </a:xfrm>
          <a:prstGeom prst="rect">
            <a:avLst/>
          </a:prstGeom>
        </p:spPr>
        <p:txBody>
          <a:bodyPr wrap="square">
            <a:spAutoFit/>
          </a:bodyPr>
          <a:lstStyle/>
          <a:p>
            <a:r>
              <a:rPr lang="en-US" sz="3600" b="1" dirty="0" smtClean="0"/>
              <a:t>Stage 3:  Mild Cognitive Decline</a:t>
            </a:r>
            <a:r>
              <a:rPr lang="en-US" sz="3600" dirty="0" smtClean="0"/>
              <a:t/>
            </a:r>
            <a:br>
              <a:rPr lang="en-US" sz="3600" dirty="0" smtClean="0"/>
            </a:br>
            <a:endParaRPr lang="en-US" sz="3600" dirty="0"/>
          </a:p>
        </p:txBody>
      </p:sp>
      <p:sp>
        <p:nvSpPr>
          <p:cNvPr id="5" name="Rectangle 4"/>
          <p:cNvSpPr/>
          <p:nvPr/>
        </p:nvSpPr>
        <p:spPr>
          <a:xfrm>
            <a:off x="2362200" y="1676400"/>
            <a:ext cx="6096000" cy="4031873"/>
          </a:xfrm>
          <a:prstGeom prst="rect">
            <a:avLst/>
          </a:prstGeom>
        </p:spPr>
        <p:txBody>
          <a:bodyPr wrap="square">
            <a:spAutoFit/>
          </a:bodyPr>
          <a:lstStyle/>
          <a:p>
            <a:pPr>
              <a:buFont typeface="Arial" pitchFamily="34" charset="0"/>
              <a:buChar char="•"/>
            </a:pPr>
            <a:r>
              <a:rPr lang="en-US" sz="3200" dirty="0" smtClean="0"/>
              <a:t>word and name finding deficit evident on clinical interview</a:t>
            </a:r>
          </a:p>
          <a:p>
            <a:pPr>
              <a:buFont typeface="Arial" pitchFamily="34" charset="0"/>
              <a:buChar char="•"/>
            </a:pPr>
            <a:r>
              <a:rPr lang="en-US" sz="3200" dirty="0" smtClean="0"/>
              <a:t>patient may have gotten lost when traveling to unfamiliar location</a:t>
            </a:r>
          </a:p>
          <a:p>
            <a:pPr>
              <a:buFont typeface="Arial" pitchFamily="34" charset="0"/>
              <a:buChar char="•"/>
            </a:pPr>
            <a:r>
              <a:rPr lang="en-US" sz="3200" dirty="0" smtClean="0"/>
              <a:t>co-workers may become aware of patient’s relatively poor performance</a:t>
            </a:r>
          </a:p>
          <a:p>
            <a:pPr>
              <a:buFont typeface="Arial" pitchFamily="34" charset="0"/>
              <a:buChar char="•"/>
            </a:pPr>
            <a:r>
              <a:rPr lang="en-US" sz="3200" dirty="0" smtClean="0"/>
              <a:t>anxiety about the symptoms</a:t>
            </a: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lstStyle/>
          <a:p>
            <a:r>
              <a:rPr lang="en-US" sz="3600" b="1" dirty="0" smtClean="0"/>
              <a:t>            </a:t>
            </a:r>
            <a:r>
              <a:rPr lang="en-US" sz="3200" b="1" dirty="0" smtClean="0"/>
              <a:t>Stage 4: Moderate Cognitive Decline </a:t>
            </a:r>
            <a:endParaRPr lang="en-US" sz="3200" dirty="0"/>
          </a:p>
        </p:txBody>
      </p:sp>
      <p:sp>
        <p:nvSpPr>
          <p:cNvPr id="3" name="Rectangle 2"/>
          <p:cNvSpPr/>
          <p:nvPr/>
        </p:nvSpPr>
        <p:spPr>
          <a:xfrm>
            <a:off x="2286000" y="1447800"/>
            <a:ext cx="6553200" cy="3046988"/>
          </a:xfrm>
          <a:prstGeom prst="rect">
            <a:avLst/>
          </a:prstGeom>
        </p:spPr>
        <p:txBody>
          <a:bodyPr wrap="square">
            <a:spAutoFit/>
          </a:bodyPr>
          <a:lstStyle/>
          <a:p>
            <a:pPr>
              <a:buFont typeface="Arial" pitchFamily="34" charset="0"/>
              <a:buChar char="•"/>
            </a:pPr>
            <a:r>
              <a:rPr lang="en-US" sz="3200" dirty="0" smtClean="0"/>
              <a:t>decreased knowledge of current and recent events</a:t>
            </a:r>
          </a:p>
          <a:p>
            <a:pPr>
              <a:buFont typeface="Arial" pitchFamily="34" charset="0"/>
              <a:buChar char="•"/>
            </a:pPr>
            <a:r>
              <a:rPr lang="en-US" sz="3200" dirty="0" smtClean="0"/>
              <a:t>may exhibit some deficit in memory of one’s personal history</a:t>
            </a:r>
          </a:p>
          <a:p>
            <a:pPr>
              <a:buFont typeface="Arial" pitchFamily="34" charset="0"/>
              <a:buChar char="•"/>
            </a:pPr>
            <a:r>
              <a:rPr lang="en-US" sz="3200" dirty="0" smtClean="0"/>
              <a:t>concentration deficit elicited on serial subtractions</a:t>
            </a: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lstStyle/>
          <a:p>
            <a:r>
              <a:rPr lang="en-US" sz="3600" b="1" dirty="0" smtClean="0"/>
              <a:t>Stage 5: </a:t>
            </a:r>
            <a:br>
              <a:rPr lang="en-US" sz="3600" b="1" dirty="0" smtClean="0"/>
            </a:br>
            <a:r>
              <a:rPr lang="en-US" sz="3600" b="1" dirty="0" smtClean="0"/>
              <a:t>         Moderately Severe Cognitive Decline</a:t>
            </a:r>
            <a:endParaRPr lang="en-US" sz="3600" dirty="0"/>
          </a:p>
        </p:txBody>
      </p:sp>
      <p:sp>
        <p:nvSpPr>
          <p:cNvPr id="3" name="Rectangle 2"/>
          <p:cNvSpPr/>
          <p:nvPr/>
        </p:nvSpPr>
        <p:spPr>
          <a:xfrm>
            <a:off x="2667000" y="1676400"/>
            <a:ext cx="6248400" cy="3539430"/>
          </a:xfrm>
          <a:prstGeom prst="rect">
            <a:avLst/>
          </a:prstGeom>
        </p:spPr>
        <p:txBody>
          <a:bodyPr wrap="square">
            <a:spAutoFit/>
          </a:bodyPr>
          <a:lstStyle/>
          <a:p>
            <a:pPr>
              <a:buFont typeface="Arial" pitchFamily="34" charset="0"/>
              <a:buChar char="•"/>
            </a:pPr>
            <a:r>
              <a:rPr lang="en-US" sz="3200" dirty="0" smtClean="0"/>
              <a:t>patient can no longer survive without some assistance</a:t>
            </a:r>
          </a:p>
          <a:p>
            <a:pPr>
              <a:buFont typeface="Arial" pitchFamily="34" charset="0"/>
              <a:buChar char="•"/>
            </a:pPr>
            <a:r>
              <a:rPr lang="en-US" sz="3200" dirty="0" smtClean="0"/>
              <a:t>patient is unable during interview to recall a major relevant aspect of their current lives</a:t>
            </a:r>
          </a:p>
          <a:p>
            <a:pPr>
              <a:buFont typeface="Arial" pitchFamily="34" charset="0"/>
              <a:buChar char="•"/>
            </a:pPr>
            <a:r>
              <a:rPr lang="en-US" sz="3200" dirty="0" smtClean="0"/>
              <a:t>frequently disoriented about time    (date, day of week, season, etc)</a:t>
            </a: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                Stage 6: Severe Cognitive Decline</a:t>
            </a:r>
            <a:endParaRPr lang="en-US" sz="3600" dirty="0"/>
          </a:p>
        </p:txBody>
      </p:sp>
      <p:sp>
        <p:nvSpPr>
          <p:cNvPr id="3" name="Rectangle 2"/>
          <p:cNvSpPr/>
          <p:nvPr/>
        </p:nvSpPr>
        <p:spPr>
          <a:xfrm>
            <a:off x="2286000" y="1524000"/>
            <a:ext cx="6553200" cy="4031873"/>
          </a:xfrm>
          <a:prstGeom prst="rect">
            <a:avLst/>
          </a:prstGeom>
        </p:spPr>
        <p:txBody>
          <a:bodyPr wrap="square">
            <a:spAutoFit/>
          </a:bodyPr>
          <a:lstStyle/>
          <a:p>
            <a:pPr>
              <a:buFont typeface="Arial" pitchFamily="34" charset="0"/>
              <a:buChar char="•"/>
            </a:pPr>
            <a:r>
              <a:rPr lang="en-US" sz="3200" dirty="0" smtClean="0"/>
              <a:t>may occasionally forget the name of the spouse upon whom they are entirely dependent</a:t>
            </a:r>
          </a:p>
          <a:p>
            <a:pPr>
              <a:buFont typeface="Arial" pitchFamily="34" charset="0"/>
              <a:buChar char="•"/>
            </a:pPr>
            <a:r>
              <a:rPr lang="en-US" sz="3200" dirty="0" smtClean="0"/>
              <a:t>diurnal rhythm frequently disturbed</a:t>
            </a:r>
          </a:p>
          <a:p>
            <a:r>
              <a:rPr lang="en-US" sz="3200" dirty="0" smtClean="0"/>
              <a:t>(diurnal=active during the daytime)</a:t>
            </a:r>
          </a:p>
          <a:p>
            <a:pPr>
              <a:buFont typeface="Arial" pitchFamily="34" charset="0"/>
              <a:buChar char="•"/>
            </a:pPr>
            <a:r>
              <a:rPr lang="en-US" sz="3200" dirty="0" smtClean="0"/>
              <a:t>frequently continue to be able to distinguish familiar from unfamiliar persons in environment</a:t>
            </a: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lstStyle/>
          <a:p>
            <a:r>
              <a:rPr lang="en-US" sz="3600" b="1" dirty="0" smtClean="0"/>
              <a:t>              Stage 7: Profound Cognitive Decline </a:t>
            </a:r>
            <a:endParaRPr lang="en-US" sz="3600" dirty="0"/>
          </a:p>
        </p:txBody>
      </p:sp>
      <p:sp>
        <p:nvSpPr>
          <p:cNvPr id="3" name="Rectangle 2"/>
          <p:cNvSpPr/>
          <p:nvPr/>
        </p:nvSpPr>
        <p:spPr>
          <a:xfrm>
            <a:off x="2286000" y="1447800"/>
            <a:ext cx="6705600" cy="3539430"/>
          </a:xfrm>
          <a:prstGeom prst="rect">
            <a:avLst/>
          </a:prstGeom>
        </p:spPr>
        <p:txBody>
          <a:bodyPr wrap="square">
            <a:spAutoFit/>
          </a:bodyPr>
          <a:lstStyle/>
          <a:p>
            <a:pPr>
              <a:buFont typeface="Arial" pitchFamily="34" charset="0"/>
              <a:buChar char="•"/>
            </a:pPr>
            <a:r>
              <a:rPr lang="en-US" sz="3200" dirty="0" smtClean="0"/>
              <a:t>verbal abilities lost</a:t>
            </a:r>
          </a:p>
          <a:p>
            <a:pPr>
              <a:buFont typeface="Arial" pitchFamily="34" charset="0"/>
              <a:buChar char="•"/>
            </a:pPr>
            <a:r>
              <a:rPr lang="en-US" sz="3200" dirty="0" smtClean="0"/>
              <a:t>incontinent, requires assistance                  toileting and feeding</a:t>
            </a:r>
          </a:p>
          <a:p>
            <a:pPr>
              <a:buFont typeface="Arial" pitchFamily="34" charset="0"/>
              <a:buChar char="•"/>
            </a:pPr>
            <a:r>
              <a:rPr lang="en-US" sz="3200" dirty="0" smtClean="0"/>
              <a:t>loses basic psychomotor skills </a:t>
            </a:r>
          </a:p>
          <a:p>
            <a:r>
              <a:rPr lang="en-US" sz="3200" dirty="0" smtClean="0"/>
              <a:t>(ex: ability to walk) </a:t>
            </a:r>
          </a:p>
          <a:p>
            <a:pPr>
              <a:buFont typeface="Arial" pitchFamily="34" charset="0"/>
              <a:buChar char="•"/>
            </a:pPr>
            <a:r>
              <a:rPr lang="en-US" sz="3200" dirty="0" smtClean="0"/>
              <a:t>the brain appears to no longer tell the body what to do</a:t>
            </a: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lstStyle/>
          <a:p>
            <a:endParaRPr lang="en-US" dirty="0"/>
          </a:p>
        </p:txBody>
      </p:sp>
      <p:sp>
        <p:nvSpPr>
          <p:cNvPr id="3" name="Rectangle 2"/>
          <p:cNvSpPr/>
          <p:nvPr/>
        </p:nvSpPr>
        <p:spPr>
          <a:xfrm>
            <a:off x="2590800" y="838201"/>
            <a:ext cx="6248400" cy="5139869"/>
          </a:xfrm>
          <a:prstGeom prst="rect">
            <a:avLst/>
          </a:prstGeom>
        </p:spPr>
        <p:txBody>
          <a:bodyPr wrap="square">
            <a:spAutoFit/>
          </a:bodyPr>
          <a:lstStyle/>
          <a:p>
            <a:pPr algn="ctr">
              <a:buNone/>
              <a:defRPr/>
            </a:pPr>
            <a:r>
              <a:rPr lang="en-US" sz="3200" b="1" u="sng" dirty="0"/>
              <a:t>Suggested Evaluation/Staging Tools </a:t>
            </a:r>
          </a:p>
          <a:p>
            <a:pPr>
              <a:defRPr/>
            </a:pPr>
            <a:endParaRPr lang="en-US" sz="1600" b="1" dirty="0"/>
          </a:p>
          <a:p>
            <a:pPr>
              <a:buFont typeface="Arial" pitchFamily="34" charset="0"/>
              <a:buChar char="•"/>
              <a:defRPr/>
            </a:pPr>
            <a:r>
              <a:rPr lang="en-US" sz="2800" b="1" dirty="0"/>
              <a:t>FLCI: Functional Linguistic Communication Inventory</a:t>
            </a:r>
            <a:endParaRPr lang="en-US" sz="2800" dirty="0"/>
          </a:p>
          <a:p>
            <a:pPr>
              <a:buFont typeface="Arial" pitchFamily="34" charset="0"/>
              <a:buChar char="•"/>
              <a:defRPr/>
            </a:pPr>
            <a:r>
              <a:rPr lang="en-US" sz="2800" b="1" dirty="0"/>
              <a:t>ABCD: Arizona Battery for Communication Disorders of Dementia</a:t>
            </a:r>
            <a:endParaRPr lang="en-US" sz="2800" dirty="0"/>
          </a:p>
          <a:p>
            <a:pPr>
              <a:buFont typeface="Arial" pitchFamily="34" charset="0"/>
              <a:buChar char="•"/>
              <a:defRPr/>
            </a:pPr>
            <a:r>
              <a:rPr lang="en-US" sz="2800" b="1" dirty="0"/>
              <a:t>FROMAJE: Function, Reason, Orientation, Memory, Arithmetic,  Judgment &amp; Emotional Status </a:t>
            </a:r>
          </a:p>
          <a:p>
            <a:pPr>
              <a:buFont typeface="Arial" pitchFamily="34" charset="0"/>
              <a:buChar char="•"/>
              <a:defRPr/>
            </a:pPr>
            <a:r>
              <a:rPr lang="en-US" sz="2800" b="1" dirty="0"/>
              <a:t>FAST: Functional Assessment Staging Test</a:t>
            </a:r>
            <a:endParaRPr lang="en-US" sz="2800" dirty="0"/>
          </a:p>
          <a:p>
            <a:pPr>
              <a:buFont typeface="Arial" pitchFamily="34" charset="0"/>
              <a:buChar char="•"/>
              <a:defRPr/>
            </a:pPr>
            <a:r>
              <a:rPr lang="en-US" sz="2800" b="1" dirty="0"/>
              <a:t>GDS: Global Deterioration Scale  </a:t>
            </a:r>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lstStyle/>
          <a:p>
            <a:endParaRPr lang="en-US" dirty="0"/>
          </a:p>
        </p:txBody>
      </p:sp>
      <p:sp>
        <p:nvSpPr>
          <p:cNvPr id="4" name="Rectangle 3"/>
          <p:cNvSpPr/>
          <p:nvPr/>
        </p:nvSpPr>
        <p:spPr>
          <a:xfrm>
            <a:off x="2667000" y="1295400"/>
            <a:ext cx="6477000" cy="3539430"/>
          </a:xfrm>
          <a:prstGeom prst="rect">
            <a:avLst/>
          </a:prstGeom>
        </p:spPr>
        <p:txBody>
          <a:bodyPr wrap="square">
            <a:spAutoFit/>
          </a:bodyPr>
          <a:lstStyle/>
          <a:p>
            <a:pPr>
              <a:buNone/>
            </a:pPr>
            <a:r>
              <a:rPr lang="en-US" sz="2800" b="1" dirty="0" smtClean="0"/>
              <a:t>  </a:t>
            </a:r>
            <a:r>
              <a:rPr lang="en-US" sz="3600" b="1" dirty="0" smtClean="0"/>
              <a:t>Establishing Medical Necessity</a:t>
            </a:r>
          </a:p>
          <a:p>
            <a:pPr>
              <a:buNone/>
            </a:pPr>
            <a:endParaRPr lang="en-US" sz="2800" b="1" dirty="0" smtClean="0"/>
          </a:p>
          <a:p>
            <a:pPr>
              <a:buFont typeface="Arial" pitchFamily="34" charset="0"/>
              <a:buChar char="•"/>
            </a:pPr>
            <a:r>
              <a:rPr lang="en-US" sz="2800" b="1" dirty="0" smtClean="0"/>
              <a:t>    </a:t>
            </a:r>
            <a:r>
              <a:rPr lang="en-US" sz="3200" b="1" dirty="0" smtClean="0"/>
              <a:t>Identify functional change</a:t>
            </a:r>
          </a:p>
          <a:p>
            <a:pPr>
              <a:buFont typeface="Arial" pitchFamily="34" charset="0"/>
              <a:buChar char="•"/>
            </a:pPr>
            <a:endParaRPr lang="en-US" sz="3200" b="1" dirty="0" smtClean="0"/>
          </a:p>
          <a:p>
            <a:pPr>
              <a:buFont typeface="Arial" pitchFamily="34" charset="0"/>
              <a:buChar char="•"/>
            </a:pPr>
            <a:r>
              <a:rPr lang="en-US" sz="3200" b="1" dirty="0" smtClean="0"/>
              <a:t>   Functional change: </a:t>
            </a:r>
          </a:p>
          <a:p>
            <a:r>
              <a:rPr lang="en-US" sz="3200" b="1" dirty="0" smtClean="0"/>
              <a:t>     impacts a person’s ability to </a:t>
            </a:r>
          </a:p>
          <a:p>
            <a:r>
              <a:rPr lang="en-US" sz="3200" b="1" dirty="0" smtClean="0"/>
              <a:t>     function in their environment</a:t>
            </a: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lstStyle/>
          <a:p>
            <a:endParaRPr lang="en-US" dirty="0"/>
          </a:p>
        </p:txBody>
      </p:sp>
      <p:sp>
        <p:nvSpPr>
          <p:cNvPr id="6" name="Rectangle 5"/>
          <p:cNvSpPr/>
          <p:nvPr/>
        </p:nvSpPr>
        <p:spPr>
          <a:xfrm>
            <a:off x="2286000" y="990600"/>
            <a:ext cx="6324600" cy="2585323"/>
          </a:xfrm>
          <a:prstGeom prst="rect">
            <a:avLst/>
          </a:prstGeom>
        </p:spPr>
        <p:txBody>
          <a:bodyPr wrap="square">
            <a:spAutoFit/>
          </a:bodyPr>
          <a:lstStyle/>
          <a:p>
            <a:pPr algn="ctr">
              <a:buNone/>
            </a:pPr>
            <a:r>
              <a:rPr lang="en-US" sz="2800" b="1" dirty="0" smtClean="0"/>
              <a:t>ST examples of functional change</a:t>
            </a:r>
          </a:p>
          <a:p>
            <a:pPr>
              <a:buNone/>
            </a:pPr>
            <a:endParaRPr lang="en-US" sz="2000" b="1" dirty="0" smtClean="0"/>
          </a:p>
          <a:p>
            <a:pPr>
              <a:buNone/>
            </a:pPr>
            <a:r>
              <a:rPr lang="en-US" sz="2400" b="1" dirty="0" smtClean="0"/>
              <a:t>         -Increasingly confused, disoriented</a:t>
            </a:r>
          </a:p>
          <a:p>
            <a:pPr>
              <a:buNone/>
            </a:pPr>
            <a:r>
              <a:rPr lang="en-US" sz="2400" b="1" dirty="0" smtClean="0"/>
              <a:t>         -Change in memory</a:t>
            </a:r>
          </a:p>
          <a:p>
            <a:pPr>
              <a:buNone/>
            </a:pPr>
            <a:r>
              <a:rPr lang="en-US" sz="2400" b="1" dirty="0" smtClean="0"/>
              <a:t>         -Impaired safety and judgment</a:t>
            </a:r>
          </a:p>
          <a:p>
            <a:pPr>
              <a:buNone/>
            </a:pPr>
            <a:r>
              <a:rPr lang="en-US" sz="2400" b="1" dirty="0" smtClean="0"/>
              <a:t>         -Change in swallowing safety</a:t>
            </a:r>
          </a:p>
          <a:p>
            <a:pPr>
              <a:buNone/>
            </a:pPr>
            <a:endParaRPr lang="en-US" b="1" i="1" dirty="0" smtClean="0"/>
          </a:p>
        </p:txBody>
      </p:sp>
      <p:sp>
        <p:nvSpPr>
          <p:cNvPr id="7" name="Rectangle 6"/>
          <p:cNvSpPr/>
          <p:nvPr/>
        </p:nvSpPr>
        <p:spPr>
          <a:xfrm>
            <a:off x="2286000" y="3200400"/>
            <a:ext cx="6400800" cy="1569660"/>
          </a:xfrm>
          <a:prstGeom prst="rect">
            <a:avLst/>
          </a:prstGeom>
        </p:spPr>
        <p:txBody>
          <a:bodyPr wrap="square">
            <a:spAutoFit/>
          </a:bodyPr>
          <a:lstStyle/>
          <a:p>
            <a:pPr>
              <a:buNone/>
            </a:pPr>
            <a:r>
              <a:rPr lang="en-US" sz="2400" b="1" dirty="0" smtClean="0"/>
              <a:t>         -Non-purposeful chewing at mealtime</a:t>
            </a:r>
          </a:p>
          <a:p>
            <a:pPr>
              <a:buNone/>
            </a:pPr>
            <a:r>
              <a:rPr lang="en-US" sz="2400" b="1" dirty="0" smtClean="0"/>
              <a:t>         -Change in orientation</a:t>
            </a:r>
          </a:p>
          <a:p>
            <a:pPr>
              <a:buNone/>
            </a:pPr>
            <a:endParaRPr lang="en-US" sz="2400" b="1" dirty="0" smtClean="0"/>
          </a:p>
          <a:p>
            <a:pPr>
              <a:buNone/>
            </a:pPr>
            <a:endParaRPr lang="en-US" sz="2400" dirty="0"/>
          </a:p>
        </p:txBody>
      </p:sp>
      <p:sp>
        <p:nvSpPr>
          <p:cNvPr id="8" name="Rectangle 7"/>
          <p:cNvSpPr/>
          <p:nvPr/>
        </p:nvSpPr>
        <p:spPr>
          <a:xfrm>
            <a:off x="2286000" y="3886200"/>
            <a:ext cx="6629400" cy="1938992"/>
          </a:xfrm>
          <a:prstGeom prst="rect">
            <a:avLst/>
          </a:prstGeom>
        </p:spPr>
        <p:txBody>
          <a:bodyPr wrap="square">
            <a:spAutoFit/>
          </a:bodyPr>
          <a:lstStyle/>
          <a:p>
            <a:pPr>
              <a:buNone/>
            </a:pPr>
            <a:r>
              <a:rPr lang="en-US" sz="2400" b="1" dirty="0" smtClean="0"/>
              <a:t>         -Increased confusion</a:t>
            </a:r>
          </a:p>
          <a:p>
            <a:pPr>
              <a:spcBef>
                <a:spcPts val="0"/>
              </a:spcBef>
              <a:buNone/>
            </a:pPr>
            <a:r>
              <a:rPr lang="en-US" sz="2400" b="1" dirty="0" smtClean="0"/>
              <a:t>         -New or increased wandering   </a:t>
            </a:r>
          </a:p>
          <a:p>
            <a:pPr>
              <a:spcBef>
                <a:spcPts val="0"/>
              </a:spcBef>
              <a:buNone/>
            </a:pPr>
            <a:r>
              <a:rPr lang="en-US" sz="2400" b="1" dirty="0" smtClean="0"/>
              <a:t>           without purpose</a:t>
            </a:r>
          </a:p>
          <a:p>
            <a:pPr>
              <a:spcBef>
                <a:spcPts val="0"/>
              </a:spcBef>
              <a:buNone/>
            </a:pPr>
            <a:endParaRPr lang="en-US" sz="2400" b="1" dirty="0" smtClean="0"/>
          </a:p>
          <a:p>
            <a:pPr>
              <a:spcBef>
                <a:spcPts val="0"/>
              </a:spcBef>
              <a:buNone/>
            </a:pPr>
            <a:r>
              <a:rPr lang="en-US" sz="2400" b="1" dirty="0" smtClean="0"/>
              <a:t>     Functional change should be documented </a:t>
            </a:r>
            <a:endParaRPr lang="en-US" sz="2400" dirty="0"/>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lstStyle/>
          <a:p>
            <a:endParaRPr lang="en-US" dirty="0"/>
          </a:p>
        </p:txBody>
      </p:sp>
      <p:sp>
        <p:nvSpPr>
          <p:cNvPr id="3" name="Rectangle 2"/>
          <p:cNvSpPr/>
          <p:nvPr/>
        </p:nvSpPr>
        <p:spPr>
          <a:xfrm>
            <a:off x="2286000" y="685800"/>
            <a:ext cx="6477000" cy="5293757"/>
          </a:xfrm>
          <a:prstGeom prst="rect">
            <a:avLst/>
          </a:prstGeom>
        </p:spPr>
        <p:txBody>
          <a:bodyPr wrap="square">
            <a:spAutoFit/>
          </a:bodyPr>
          <a:lstStyle/>
          <a:p>
            <a:pPr algn="ctr">
              <a:buNone/>
            </a:pPr>
            <a:r>
              <a:rPr lang="en-US" sz="3200" b="1" dirty="0" smtClean="0"/>
              <a:t>Developing Goals</a:t>
            </a:r>
          </a:p>
          <a:p>
            <a:pPr>
              <a:buNone/>
            </a:pPr>
            <a:r>
              <a:rPr lang="en-US" b="1" dirty="0" smtClean="0"/>
              <a:t>      </a:t>
            </a:r>
          </a:p>
          <a:p>
            <a:pPr>
              <a:buFont typeface="Wingdings" pitchFamily="2" charset="2"/>
              <a:buChar char="Ø"/>
            </a:pPr>
            <a:r>
              <a:rPr lang="en-US" sz="2400" b="1" dirty="0" smtClean="0"/>
              <a:t>Always relate goals to functional outcomes</a:t>
            </a:r>
          </a:p>
          <a:p>
            <a:pPr>
              <a:buNone/>
            </a:pPr>
            <a:endParaRPr lang="en-US" sz="2400" b="1" dirty="0" smtClean="0"/>
          </a:p>
          <a:p>
            <a:pPr>
              <a:buFont typeface="Wingdings" pitchFamily="2" charset="2"/>
              <a:buChar char="Ø"/>
            </a:pPr>
            <a:r>
              <a:rPr lang="en-US" sz="2400" b="1" u="sng" dirty="0" smtClean="0"/>
              <a:t>All</a:t>
            </a:r>
            <a:r>
              <a:rPr lang="en-US" sz="2400" b="1" dirty="0" smtClean="0"/>
              <a:t> goals should be: </a:t>
            </a:r>
          </a:p>
          <a:p>
            <a:pPr>
              <a:buNone/>
            </a:pPr>
            <a:r>
              <a:rPr lang="en-US" sz="2400" b="1" dirty="0" smtClean="0"/>
              <a:t>             a) functional for the patient’s     </a:t>
            </a:r>
          </a:p>
          <a:p>
            <a:pPr>
              <a:buNone/>
            </a:pPr>
            <a:r>
              <a:rPr lang="en-US" sz="2400" b="1" dirty="0" smtClean="0"/>
              <a:t>                 capabilities according to stage                </a:t>
            </a:r>
          </a:p>
          <a:p>
            <a:pPr>
              <a:buNone/>
            </a:pPr>
            <a:r>
              <a:rPr lang="en-US" sz="2400" b="1" dirty="0" smtClean="0"/>
              <a:t>                 and living environment</a:t>
            </a:r>
          </a:p>
          <a:p>
            <a:pPr>
              <a:buNone/>
            </a:pPr>
            <a:r>
              <a:rPr lang="en-US" sz="2400" b="1" dirty="0" smtClean="0"/>
              <a:t>             b) </a:t>
            </a:r>
            <a:r>
              <a:rPr lang="en-US" sz="2400" b="1" u="sng" dirty="0" smtClean="0"/>
              <a:t>Skilled</a:t>
            </a:r>
            <a:r>
              <a:rPr lang="en-US" sz="2400" b="1" dirty="0" smtClean="0"/>
              <a:t>, </a:t>
            </a:r>
            <a:r>
              <a:rPr lang="en-US" sz="2400" b="1" u="sng" dirty="0" smtClean="0"/>
              <a:t>Measurable</a:t>
            </a:r>
            <a:r>
              <a:rPr lang="en-US" sz="2400" b="1" dirty="0" smtClean="0"/>
              <a:t>, </a:t>
            </a:r>
            <a:r>
              <a:rPr lang="en-US" sz="2400" b="1" u="sng" dirty="0" smtClean="0"/>
              <a:t>Reasonable</a:t>
            </a:r>
            <a:r>
              <a:rPr lang="en-US" sz="2400" b="1" dirty="0" smtClean="0"/>
              <a:t> </a:t>
            </a:r>
          </a:p>
          <a:p>
            <a:pPr>
              <a:buNone/>
            </a:pPr>
            <a:r>
              <a:rPr lang="en-US" sz="2400" b="1" dirty="0" smtClean="0"/>
              <a:t>                  and </a:t>
            </a:r>
            <a:r>
              <a:rPr lang="en-US" sz="2400" b="1" u="sng" dirty="0" smtClean="0"/>
              <a:t>Necessary</a:t>
            </a:r>
          </a:p>
          <a:p>
            <a:pPr>
              <a:buNone/>
            </a:pPr>
            <a:endParaRPr lang="en-US" sz="2400" b="1" u="sng" dirty="0" smtClean="0"/>
          </a:p>
          <a:p>
            <a:pPr>
              <a:buFont typeface="Wingdings" pitchFamily="2" charset="2"/>
              <a:buChar char="Ø"/>
            </a:pPr>
            <a:r>
              <a:rPr lang="en-US" sz="2400" b="1" dirty="0" smtClean="0"/>
              <a:t>3 parts: 1. What you’re going to do</a:t>
            </a:r>
          </a:p>
          <a:p>
            <a:pPr>
              <a:buNone/>
            </a:pPr>
            <a:r>
              <a:rPr lang="en-US" sz="2400" b="1" dirty="0" smtClean="0"/>
              <a:t>                   2. Make it measureable</a:t>
            </a:r>
          </a:p>
          <a:p>
            <a:pPr>
              <a:buNone/>
            </a:pPr>
            <a:r>
              <a:rPr lang="en-US" sz="2400" b="1" dirty="0" smtClean="0"/>
              <a:t>                   3. Why this is necessary</a:t>
            </a: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lstStyle/>
          <a:p>
            <a:endParaRPr lang="en-US" dirty="0"/>
          </a:p>
        </p:txBody>
      </p:sp>
      <p:sp>
        <p:nvSpPr>
          <p:cNvPr id="3" name="Rectangle 2"/>
          <p:cNvSpPr/>
          <p:nvPr/>
        </p:nvSpPr>
        <p:spPr>
          <a:xfrm>
            <a:off x="2286000" y="304800"/>
            <a:ext cx="6629400" cy="6309420"/>
          </a:xfrm>
          <a:prstGeom prst="rect">
            <a:avLst/>
          </a:prstGeom>
        </p:spPr>
        <p:txBody>
          <a:bodyPr wrap="square">
            <a:spAutoFit/>
          </a:bodyPr>
          <a:lstStyle/>
          <a:p>
            <a:pPr algn="ctr">
              <a:buNone/>
            </a:pPr>
            <a:r>
              <a:rPr lang="en-US" sz="3200" b="1" dirty="0" smtClean="0"/>
              <a:t>Communication Goal</a:t>
            </a:r>
          </a:p>
          <a:p>
            <a:pPr>
              <a:spcBef>
                <a:spcPts val="0"/>
              </a:spcBef>
              <a:buNone/>
            </a:pPr>
            <a:r>
              <a:rPr lang="en-US" sz="3200" b="1" dirty="0"/>
              <a:t> </a:t>
            </a:r>
            <a:r>
              <a:rPr lang="en-US" sz="3200" b="1" dirty="0" smtClean="0"/>
              <a:t>  </a:t>
            </a:r>
            <a:r>
              <a:rPr lang="en-US" sz="2000" b="1" dirty="0" smtClean="0"/>
              <a:t>LTG: Pt will utilize a communication system compatible with </a:t>
            </a:r>
            <a:r>
              <a:rPr lang="en-US" sz="2000" b="1" u="sng" dirty="0" smtClean="0"/>
              <a:t>spared skills</a:t>
            </a:r>
            <a:r>
              <a:rPr lang="en-US" sz="2000" b="1" dirty="0" smtClean="0"/>
              <a:t> for functional expression of basic &amp; medical needs by mastery of the objectives/STGs.</a:t>
            </a:r>
          </a:p>
          <a:p>
            <a:pPr>
              <a:spcBef>
                <a:spcPts val="0"/>
              </a:spcBef>
              <a:buNone/>
            </a:pPr>
            <a:endParaRPr lang="en-US" sz="2000" b="1" dirty="0"/>
          </a:p>
          <a:p>
            <a:pPr>
              <a:spcBef>
                <a:spcPts val="0"/>
              </a:spcBef>
              <a:buNone/>
            </a:pPr>
            <a:r>
              <a:rPr lang="en-US" sz="2000" b="1" dirty="0" smtClean="0"/>
              <a:t>[what can ‘functional expression’ be? Could be speech, pointing to picture/symbol/word/phrase, gesture...]</a:t>
            </a:r>
          </a:p>
          <a:p>
            <a:pPr>
              <a:spcBef>
                <a:spcPts val="0"/>
              </a:spcBef>
              <a:buNone/>
            </a:pPr>
            <a:r>
              <a:rPr lang="en-US" sz="2000" b="1" dirty="0" smtClean="0"/>
              <a:t>	</a:t>
            </a:r>
          </a:p>
          <a:p>
            <a:pPr>
              <a:spcBef>
                <a:spcPts val="0"/>
              </a:spcBef>
              <a:buNone/>
            </a:pPr>
            <a:r>
              <a:rPr lang="en-US" sz="2000" b="1" dirty="0" smtClean="0"/>
              <a:t>     STG: Pt. will increase appropriate communication exchanges 8 of 10 opportunities in a session to develop expression  of basic needs.</a:t>
            </a:r>
          </a:p>
          <a:p>
            <a:pPr>
              <a:spcBef>
                <a:spcPts val="0"/>
              </a:spcBef>
              <a:buNone/>
            </a:pPr>
            <a:r>
              <a:rPr lang="en-US" sz="2000" b="1" dirty="0" smtClean="0"/>
              <a:t>  </a:t>
            </a:r>
          </a:p>
          <a:p>
            <a:pPr>
              <a:spcBef>
                <a:spcPts val="0"/>
              </a:spcBef>
              <a:buNone/>
            </a:pPr>
            <a:r>
              <a:rPr lang="en-US" sz="2000" b="1" dirty="0" smtClean="0"/>
              <a:t>     Daily Note:  </a:t>
            </a:r>
          </a:p>
          <a:p>
            <a:pPr>
              <a:spcBef>
                <a:spcPts val="0"/>
              </a:spcBef>
              <a:buNone/>
            </a:pPr>
            <a:r>
              <a:rPr lang="en-US" sz="2000" b="1" dirty="0" smtClean="0"/>
              <a:t> AAC (</a:t>
            </a:r>
            <a:r>
              <a:rPr lang="en-US" sz="2000" b="1" u="sng" dirty="0"/>
              <a:t>a</a:t>
            </a:r>
            <a:r>
              <a:rPr lang="en-US" sz="2000" b="1" u="sng" dirty="0" smtClean="0"/>
              <a:t>ugmentative alternative communication)  </a:t>
            </a:r>
            <a:endParaRPr lang="en-US" sz="2000" b="1" dirty="0" smtClean="0"/>
          </a:p>
          <a:p>
            <a:pPr>
              <a:spcBef>
                <a:spcPts val="0"/>
              </a:spcBef>
              <a:buNone/>
            </a:pPr>
            <a:r>
              <a:rPr lang="en-US" sz="2000" b="1" dirty="0" smtClean="0"/>
              <a:t>(ex: memory book) was used to cue </a:t>
            </a:r>
            <a:r>
              <a:rPr lang="en-US" sz="2000" b="1" u="sng" dirty="0" smtClean="0"/>
              <a:t>episodic memory</a:t>
            </a:r>
            <a:r>
              <a:rPr lang="en-US" sz="2000" b="1" dirty="0" smtClean="0"/>
              <a:t>  to increase the patients communication to 5 of 10 targeted opportunities within a session. </a:t>
            </a:r>
          </a:p>
          <a:p>
            <a:pPr>
              <a:spcBef>
                <a:spcPts val="0"/>
              </a:spcBef>
              <a:buNone/>
            </a:pPr>
            <a:endParaRPr lang="en-US" sz="2000" b="1" dirty="0"/>
          </a:p>
          <a:p>
            <a:pPr>
              <a:spcBef>
                <a:spcPts val="0"/>
              </a:spcBef>
              <a:buNone/>
            </a:pPr>
            <a:r>
              <a:rPr lang="en-US" sz="2000" b="1" dirty="0" smtClean="0"/>
              <a:t> </a:t>
            </a:r>
          </a:p>
        </p:txBody>
      </p:sp>
      <p:sp>
        <p:nvSpPr>
          <p:cNvPr id="4" name="Rectangle 3"/>
          <p:cNvSpPr/>
          <p:nvPr/>
        </p:nvSpPr>
        <p:spPr>
          <a:xfrm>
            <a:off x="2286000" y="5715000"/>
            <a:ext cx="6553200" cy="369332"/>
          </a:xfrm>
          <a:prstGeom prst="rect">
            <a:avLst/>
          </a:prstGeom>
        </p:spPr>
        <p:txBody>
          <a:bodyPr wrap="square">
            <a:spAutoFit/>
          </a:bodyPr>
          <a:lstStyle/>
          <a:p>
            <a:r>
              <a:rPr lang="en-US" dirty="0" smtClean="0"/>
              <a:t> </a:t>
            </a:r>
            <a:endParaRPr lang="en-US" dirty="0"/>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lstStyle/>
          <a:p>
            <a:r>
              <a:rPr lang="en-US" sz="2800" dirty="0" smtClean="0"/>
              <a:t>                  Disclosure</a:t>
            </a:r>
            <a:endParaRPr lang="en-US" sz="2800" dirty="0"/>
          </a:p>
        </p:txBody>
      </p:sp>
      <p:sp>
        <p:nvSpPr>
          <p:cNvPr id="3" name="Rectangle 2"/>
          <p:cNvSpPr/>
          <p:nvPr/>
        </p:nvSpPr>
        <p:spPr>
          <a:xfrm>
            <a:off x="1981200" y="1524000"/>
            <a:ext cx="7010400" cy="2954655"/>
          </a:xfrm>
          <a:prstGeom prst="rect">
            <a:avLst/>
          </a:prstGeom>
        </p:spPr>
        <p:txBody>
          <a:bodyPr wrap="square">
            <a:spAutoFit/>
          </a:bodyPr>
          <a:lstStyle/>
          <a:p>
            <a:pPr algn="ctr"/>
            <a:r>
              <a:rPr lang="en-US" sz="2400" dirty="0" smtClean="0"/>
              <a:t>Relevant financial relationship </a:t>
            </a:r>
            <a:r>
              <a:rPr lang="en-US" sz="2400" b="1" dirty="0" smtClean="0"/>
              <a:t/>
            </a:r>
            <a:br>
              <a:rPr lang="en-US" sz="2400" b="1" dirty="0" smtClean="0"/>
            </a:br>
            <a:r>
              <a:rPr lang="en-US" sz="2400" b="1" dirty="0" smtClean="0"/>
              <a:t> </a:t>
            </a:r>
            <a:r>
              <a:rPr lang="en-US" sz="2400" dirty="0" smtClean="0"/>
              <a:t> This presentation is based on the book titled</a:t>
            </a:r>
          </a:p>
          <a:p>
            <a:pPr algn="ctr"/>
            <a:r>
              <a:rPr lang="en-US" sz="2400" i="1" dirty="0" smtClean="0"/>
              <a:t>Dementia Therapy &amp; Program Development</a:t>
            </a:r>
            <a:r>
              <a:rPr lang="en-US" sz="2400" dirty="0" smtClean="0"/>
              <a:t> </a:t>
            </a:r>
          </a:p>
          <a:p>
            <a:pPr algn="ctr"/>
            <a:r>
              <a:rPr lang="en-US" sz="2400" dirty="0" smtClean="0"/>
              <a:t> owned by Consultants in Dementia Therapy (CDT).</a:t>
            </a:r>
          </a:p>
          <a:p>
            <a:pPr algn="ctr"/>
            <a:r>
              <a:rPr lang="en-US" sz="2400" dirty="0" smtClean="0"/>
              <a:t>Owner receives royalties from sale of said book. </a:t>
            </a:r>
          </a:p>
          <a:p>
            <a:pPr algn="ctr"/>
            <a:r>
              <a:rPr lang="en-US" sz="2400" dirty="0" smtClean="0"/>
              <a:t>CDT is owned by Peggy Watson M.S., CCC-SLP.</a:t>
            </a:r>
          </a:p>
          <a:p>
            <a:pPr algn="ctr"/>
            <a:r>
              <a:rPr lang="en-US" sz="2400" dirty="0" smtClean="0"/>
              <a:t> </a:t>
            </a:r>
          </a:p>
          <a:p>
            <a:pPr algn="ctr"/>
            <a:r>
              <a:rPr lang="en-US" dirty="0" smtClean="0"/>
              <a:t> </a:t>
            </a:r>
            <a:endParaRPr lang="en-US" sz="1600" dirty="0" smtClean="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
          </a:xfrm>
        </p:spPr>
        <p:txBody>
          <a:bodyPr/>
          <a:lstStyle/>
          <a:p>
            <a:endParaRPr lang="en-US" dirty="0"/>
          </a:p>
        </p:txBody>
      </p:sp>
      <p:sp>
        <p:nvSpPr>
          <p:cNvPr id="3" name="Rectangle 2"/>
          <p:cNvSpPr/>
          <p:nvPr/>
        </p:nvSpPr>
        <p:spPr>
          <a:xfrm>
            <a:off x="2286000" y="1752600"/>
            <a:ext cx="6477000" cy="5386090"/>
          </a:xfrm>
          <a:prstGeom prst="rect">
            <a:avLst/>
          </a:prstGeom>
        </p:spPr>
        <p:txBody>
          <a:bodyPr wrap="square">
            <a:spAutoFit/>
          </a:bodyPr>
          <a:lstStyle/>
          <a:p>
            <a:r>
              <a:rPr lang="en-US" dirty="0" smtClean="0"/>
              <a:t>AAC</a:t>
            </a:r>
            <a:r>
              <a:rPr lang="en-US" dirty="0"/>
              <a:t>, in the form of external aids that incorporate stimuli highly relevant to a person’s daily life, may include memory wallets, notebooks, calendars, signs, color codes, timers, communication boards, labels, and other tangible visible symbols that provide cues for interaction. Persons with dementia use AAC successfully, and SLPs may want to demonstrate to patients and caregivers the effectiveness of these tools</a:t>
            </a:r>
            <a:r>
              <a:rPr lang="en-US" dirty="0" smtClean="0"/>
              <a:t>. </a:t>
            </a:r>
          </a:p>
          <a:p>
            <a:endParaRPr lang="en-US" dirty="0"/>
          </a:p>
          <a:p>
            <a:r>
              <a:rPr lang="en-US" dirty="0"/>
              <a:t>To ensure reimbursement, goals and progress notes should reflect how speech-language treatment helps the patient to be more functional. For example, using AAC strategies may help the patient increase functional communication or participation in daily living activities, or decrease agitation.</a:t>
            </a:r>
            <a:endParaRPr lang="en-US" dirty="0" smtClean="0"/>
          </a:p>
          <a:p>
            <a:r>
              <a:rPr lang="en-US" sz="1400" b="1" i="1" dirty="0"/>
              <a:t>Janet Brown MA, CCC-SLP</a:t>
            </a:r>
            <a:r>
              <a:rPr lang="en-US" sz="1400" dirty="0"/>
              <a:t>, </a:t>
            </a:r>
            <a:r>
              <a:rPr lang="en-US" sz="1400" i="1" dirty="0"/>
              <a:t>director of health care services in speech-language </a:t>
            </a:r>
            <a:r>
              <a:rPr lang="en-US" sz="1400" i="1" dirty="0" smtClean="0"/>
              <a:t>pathology </a:t>
            </a:r>
            <a:endParaRPr lang="en-US" sz="1400" dirty="0" smtClean="0"/>
          </a:p>
          <a:p>
            <a:r>
              <a:rPr lang="en-US" sz="1400" b="1" i="1" dirty="0" smtClean="0"/>
              <a:t> </a:t>
            </a:r>
            <a:endParaRPr lang="en-US" sz="1400" dirty="0"/>
          </a:p>
          <a:p>
            <a:r>
              <a:rPr lang="en-US" sz="1600" dirty="0" smtClean="0"/>
              <a:t>See entire article: http://leader.pubs.asha.org/article.aspx?articleid=2291890</a:t>
            </a:r>
          </a:p>
          <a:p>
            <a:endParaRPr lang="en-US" dirty="0" smtClean="0"/>
          </a:p>
          <a:p>
            <a:endParaRPr lang="en-US" dirty="0"/>
          </a:p>
        </p:txBody>
      </p:sp>
      <p:sp>
        <p:nvSpPr>
          <p:cNvPr id="5" name="Rectangle 4"/>
          <p:cNvSpPr/>
          <p:nvPr/>
        </p:nvSpPr>
        <p:spPr>
          <a:xfrm>
            <a:off x="2286000" y="381000"/>
            <a:ext cx="6858000" cy="1169551"/>
          </a:xfrm>
          <a:prstGeom prst="rect">
            <a:avLst/>
          </a:prstGeom>
        </p:spPr>
        <p:txBody>
          <a:bodyPr wrap="square">
            <a:spAutoFit/>
          </a:bodyPr>
          <a:lstStyle/>
          <a:p>
            <a:r>
              <a:rPr lang="en-US" sz="2000" dirty="0"/>
              <a:t>AAC Strategies and Tools for Persons With Dementia</a:t>
            </a:r>
          </a:p>
          <a:p>
            <a:r>
              <a:rPr lang="en-US" sz="1400" dirty="0">
                <a:hlinkClick r:id="rId2"/>
              </a:rPr>
              <a:t>Michelle Bourgeois, PhD, CCC-SLP</a:t>
            </a:r>
            <a:r>
              <a:rPr lang="en-US" sz="1400" dirty="0"/>
              <a:t>; </a:t>
            </a:r>
            <a:r>
              <a:rPr lang="en-US" sz="1400" dirty="0">
                <a:hlinkClick r:id="rId3"/>
              </a:rPr>
              <a:t>Melanie Fried-</a:t>
            </a:r>
            <a:r>
              <a:rPr lang="en-US" sz="1400" dirty="0" err="1">
                <a:hlinkClick r:id="rId3"/>
              </a:rPr>
              <a:t>Oken</a:t>
            </a:r>
            <a:r>
              <a:rPr lang="en-US" sz="1400" dirty="0">
                <a:hlinkClick r:id="rId3"/>
              </a:rPr>
              <a:t>, PhD, CCC-SLP</a:t>
            </a:r>
            <a:r>
              <a:rPr lang="en-US" sz="1400" dirty="0"/>
              <a:t>; </a:t>
            </a:r>
            <a:r>
              <a:rPr lang="en-US" sz="1400" dirty="0">
                <a:hlinkClick r:id="rId4"/>
              </a:rPr>
              <a:t>Charity Rowland, PhD</a:t>
            </a:r>
            <a:endParaRPr lang="en-US" sz="1400" dirty="0"/>
          </a:p>
          <a:p>
            <a:r>
              <a:rPr lang="en-US" b="1" i="1" dirty="0"/>
              <a:t>The ASHA Leader</a:t>
            </a:r>
            <a:r>
              <a:rPr lang="en-US" dirty="0"/>
              <a:t>, March 2010, Vol. 15, </a:t>
            </a:r>
            <a:r>
              <a:rPr lang="en-US" dirty="0" smtClean="0"/>
              <a:t>8-11. doi:10.1044/leader.FTR1.15032010.8</a:t>
            </a:r>
            <a:endParaRPr lang="en-US" dirty="0"/>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
          </a:xfrm>
        </p:spPr>
        <p:txBody>
          <a:bodyPr/>
          <a:lstStyle/>
          <a:p>
            <a:endParaRPr lang="en-US" dirty="0"/>
          </a:p>
        </p:txBody>
      </p:sp>
      <p:sp>
        <p:nvSpPr>
          <p:cNvPr id="3" name="Rectangle 2"/>
          <p:cNvSpPr/>
          <p:nvPr/>
        </p:nvSpPr>
        <p:spPr>
          <a:xfrm>
            <a:off x="2286000" y="685800"/>
            <a:ext cx="6629400" cy="5324535"/>
          </a:xfrm>
          <a:prstGeom prst="rect">
            <a:avLst/>
          </a:prstGeom>
        </p:spPr>
        <p:txBody>
          <a:bodyPr wrap="square">
            <a:spAutoFit/>
          </a:bodyPr>
          <a:lstStyle/>
          <a:p>
            <a:r>
              <a:rPr lang="en-US" sz="2800" dirty="0" smtClean="0"/>
              <a:t>  MORE SLP STGs:</a:t>
            </a:r>
          </a:p>
          <a:p>
            <a:pPr>
              <a:buFont typeface="Arial" pitchFamily="34" charset="0"/>
              <a:buChar char="•"/>
            </a:pPr>
            <a:r>
              <a:rPr lang="en-US" sz="2400" dirty="0" smtClean="0"/>
              <a:t>    Patient will demonstrate recall of functional    information 70% of opportunities using visual aids/AAC with mod assist to increase independence in living environment.</a:t>
            </a:r>
          </a:p>
          <a:p>
            <a:r>
              <a:rPr lang="en-US" dirty="0" smtClean="0"/>
              <a:t>[Decrease demands on working memory by providing compensatory strategies]</a:t>
            </a:r>
          </a:p>
          <a:p>
            <a:pPr>
              <a:buFont typeface="Arial" pitchFamily="34" charset="0"/>
              <a:buChar char="•"/>
            </a:pPr>
            <a:r>
              <a:rPr lang="en-US" sz="2400" dirty="0" smtClean="0"/>
              <a:t>     Patient will demonstrate auditory comprehension of simple yes/no questions with 70% accuracy in order to communicate functional thoughts, needs, wants and/or feelings. </a:t>
            </a:r>
          </a:p>
          <a:p>
            <a:pPr>
              <a:buFont typeface="Arial" pitchFamily="34" charset="0"/>
              <a:buChar char="•"/>
            </a:pPr>
            <a:r>
              <a:rPr lang="en-US" sz="2400" dirty="0" smtClean="0"/>
              <a:t>     Patient will increase functional problem solving  with 70% acc and mod cues in order to increase safety and reduce fall risk during daily living tasks.  </a:t>
            </a:r>
            <a:endParaRPr lang="en-US" sz="2400" dirty="0"/>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lstStyle/>
          <a:p>
            <a:endParaRPr lang="en-US" dirty="0"/>
          </a:p>
        </p:txBody>
      </p:sp>
      <p:sp>
        <p:nvSpPr>
          <p:cNvPr id="3" name="Rectangle 2"/>
          <p:cNvSpPr/>
          <p:nvPr/>
        </p:nvSpPr>
        <p:spPr>
          <a:xfrm>
            <a:off x="2286000" y="304800"/>
            <a:ext cx="6096000" cy="5324535"/>
          </a:xfrm>
          <a:prstGeom prst="rect">
            <a:avLst/>
          </a:prstGeom>
        </p:spPr>
        <p:txBody>
          <a:bodyPr wrap="square">
            <a:spAutoFit/>
          </a:bodyPr>
          <a:lstStyle/>
          <a:p>
            <a:pPr algn="ctr">
              <a:buNone/>
            </a:pPr>
            <a:r>
              <a:rPr lang="en-US" sz="2800" b="1" dirty="0" smtClean="0"/>
              <a:t>    </a:t>
            </a:r>
            <a:r>
              <a:rPr lang="en-US" sz="3200" b="1" dirty="0" smtClean="0"/>
              <a:t> </a:t>
            </a:r>
            <a:r>
              <a:rPr lang="en-US" sz="3200" b="1" u="sng" dirty="0" smtClean="0"/>
              <a:t>Interventions</a:t>
            </a:r>
          </a:p>
          <a:p>
            <a:endParaRPr lang="en-US" sz="2800" b="1" dirty="0" smtClean="0"/>
          </a:p>
          <a:p>
            <a:pPr algn="ctr">
              <a:buNone/>
            </a:pPr>
            <a:r>
              <a:rPr lang="en-US" sz="2800" dirty="0" smtClean="0"/>
              <a:t> </a:t>
            </a:r>
          </a:p>
          <a:p>
            <a:pPr algn="ctr">
              <a:buFont typeface="Wingdings" pitchFamily="2" charset="2"/>
              <a:buChar char="ü"/>
            </a:pPr>
            <a:r>
              <a:rPr lang="en-US" sz="2800" dirty="0" smtClean="0"/>
              <a:t> </a:t>
            </a:r>
            <a:r>
              <a:rPr lang="en-US" sz="2800" b="1" dirty="0" smtClean="0"/>
              <a:t>Sensory  </a:t>
            </a:r>
          </a:p>
          <a:p>
            <a:pPr algn="ctr">
              <a:buFont typeface="Wingdings" pitchFamily="2" charset="2"/>
              <a:buChar char="ü"/>
            </a:pPr>
            <a:endParaRPr lang="en-US" sz="2800" b="1" dirty="0" smtClean="0"/>
          </a:p>
          <a:p>
            <a:pPr algn="ctr">
              <a:buFont typeface="Wingdings" pitchFamily="2" charset="2"/>
              <a:buChar char="ü"/>
            </a:pPr>
            <a:r>
              <a:rPr lang="en-US" sz="2800" b="1" dirty="0" smtClean="0"/>
              <a:t>Reminiscence  </a:t>
            </a:r>
          </a:p>
          <a:p>
            <a:pPr algn="ctr">
              <a:buFont typeface="Wingdings" pitchFamily="2" charset="2"/>
              <a:buChar char="ü"/>
            </a:pPr>
            <a:endParaRPr lang="en-US" sz="2800" b="1" dirty="0" smtClean="0"/>
          </a:p>
          <a:p>
            <a:pPr algn="ctr">
              <a:buFont typeface="Wingdings" pitchFamily="2" charset="2"/>
              <a:buChar char="ü"/>
            </a:pPr>
            <a:r>
              <a:rPr lang="en-US" sz="2800" b="1" dirty="0" smtClean="0"/>
              <a:t> Spaced Retrieval</a:t>
            </a:r>
          </a:p>
          <a:p>
            <a:pPr algn="ctr">
              <a:buNone/>
            </a:pPr>
            <a:r>
              <a:rPr lang="en-US" sz="2800" b="1" dirty="0" smtClean="0"/>
              <a:t> </a:t>
            </a:r>
          </a:p>
          <a:p>
            <a:pPr algn="ctr">
              <a:buFont typeface="Wingdings" pitchFamily="2" charset="2"/>
              <a:buChar char="ü"/>
            </a:pPr>
            <a:r>
              <a:rPr lang="en-US" sz="2800" b="1" dirty="0" smtClean="0"/>
              <a:t>Montessori</a:t>
            </a:r>
          </a:p>
          <a:p>
            <a:pPr algn="ctr">
              <a:buFont typeface="Wingdings" pitchFamily="2" charset="2"/>
              <a:buChar char="ü"/>
            </a:pPr>
            <a:endParaRPr lang="en-US" sz="2800" b="1" dirty="0" smtClean="0"/>
          </a:p>
          <a:p>
            <a:pPr algn="ctr">
              <a:buFont typeface="Wingdings" pitchFamily="2" charset="2"/>
              <a:buChar char="ü"/>
            </a:pPr>
            <a:r>
              <a:rPr lang="en-US" sz="2800" b="1" dirty="0" smtClean="0"/>
              <a:t>Validation</a:t>
            </a:r>
            <a:endParaRPr lang="en-US" sz="2800" dirty="0"/>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lstStyle/>
          <a:p>
            <a:endParaRPr lang="en-US" dirty="0"/>
          </a:p>
        </p:txBody>
      </p:sp>
      <p:sp>
        <p:nvSpPr>
          <p:cNvPr id="3" name="Rectangle 2"/>
          <p:cNvSpPr/>
          <p:nvPr/>
        </p:nvSpPr>
        <p:spPr>
          <a:xfrm>
            <a:off x="2286000" y="1219200"/>
            <a:ext cx="6248400" cy="3231654"/>
          </a:xfrm>
          <a:prstGeom prst="rect">
            <a:avLst/>
          </a:prstGeom>
        </p:spPr>
        <p:txBody>
          <a:bodyPr wrap="square">
            <a:spAutoFit/>
          </a:bodyPr>
          <a:lstStyle/>
          <a:p>
            <a:pPr>
              <a:buFont typeface="Arial" charset="0"/>
              <a:buNone/>
            </a:pPr>
            <a:r>
              <a:rPr lang="en-US" sz="4000" b="1" dirty="0" smtClean="0"/>
              <a:t>                   Sensory   </a:t>
            </a:r>
          </a:p>
          <a:p>
            <a:pPr>
              <a:buNone/>
            </a:pPr>
            <a:r>
              <a:rPr lang="en-US" sz="1400" b="1" dirty="0" smtClean="0"/>
              <a:t>                               </a:t>
            </a:r>
            <a:r>
              <a:rPr lang="en-US" b="1" dirty="0" smtClean="0"/>
              <a:t> (Burns, Byrne, Ballard, Holmes, 2002)</a:t>
            </a:r>
          </a:p>
          <a:p>
            <a:pPr>
              <a:buNone/>
            </a:pPr>
            <a:endParaRPr lang="en-US" b="1" dirty="0" smtClean="0"/>
          </a:p>
          <a:p>
            <a:pPr>
              <a:buFont typeface="Arial" charset="0"/>
              <a:buNone/>
            </a:pPr>
            <a:r>
              <a:rPr lang="en-US" sz="2400" dirty="0" smtClean="0"/>
              <a:t>     </a:t>
            </a:r>
            <a:r>
              <a:rPr lang="en-US" sz="3200" b="1" dirty="0" smtClean="0"/>
              <a:t>Sensory interventions involve the     </a:t>
            </a:r>
          </a:p>
          <a:p>
            <a:pPr>
              <a:buFont typeface="Arial" charset="0"/>
              <a:buNone/>
            </a:pPr>
            <a:r>
              <a:rPr lang="en-US" sz="3200" b="1" dirty="0" smtClean="0"/>
              <a:t>    patient’s sense of touch, taste, </a:t>
            </a:r>
          </a:p>
          <a:p>
            <a:pPr>
              <a:buFont typeface="Arial" charset="0"/>
              <a:buNone/>
            </a:pPr>
            <a:r>
              <a:rPr lang="en-US" sz="3200" b="1" dirty="0" smtClean="0"/>
              <a:t>    hearing, smell or sight, or some </a:t>
            </a:r>
          </a:p>
          <a:p>
            <a:pPr>
              <a:buFont typeface="Arial" charset="0"/>
              <a:buNone/>
            </a:pPr>
            <a:r>
              <a:rPr lang="en-US" sz="3200" b="1" dirty="0" smtClean="0"/>
              <a:t>    combination of these.  </a:t>
            </a: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2286000" y="304801"/>
            <a:ext cx="6629400" cy="6555641"/>
          </a:xfrm>
          <a:prstGeom prst="rect">
            <a:avLst/>
          </a:prstGeom>
        </p:spPr>
        <p:txBody>
          <a:bodyPr wrap="square">
            <a:spAutoFit/>
          </a:bodyPr>
          <a:lstStyle/>
          <a:p>
            <a:pPr fontAlgn="base"/>
            <a:r>
              <a:rPr lang="en-US" sz="2400" b="1" dirty="0" smtClean="0"/>
              <a:t>Sight (Visual Stimulation)</a:t>
            </a:r>
            <a:r>
              <a:rPr lang="en-US" sz="2400" dirty="0" smtClean="0"/>
              <a:t> – Vision is our most important sense, the one through which we gain most of our information </a:t>
            </a:r>
          </a:p>
          <a:p>
            <a:pPr fontAlgn="base"/>
            <a:r>
              <a:rPr lang="en-US" sz="2400" b="1" dirty="0" smtClean="0"/>
              <a:t>Hearing (Auditory Stimulation)</a:t>
            </a:r>
            <a:r>
              <a:rPr lang="en-US" sz="2400" dirty="0" smtClean="0"/>
              <a:t> – Our ears probably provides us with our second most vibrant source of sensory stimulation </a:t>
            </a:r>
          </a:p>
          <a:p>
            <a:pPr fontAlgn="base"/>
            <a:r>
              <a:rPr lang="en-US" sz="2400" b="1" dirty="0" smtClean="0"/>
              <a:t>Smell (Olfactory Stimulation)</a:t>
            </a:r>
            <a:r>
              <a:rPr lang="en-US" sz="2400" dirty="0" smtClean="0"/>
              <a:t> – Some of our strongest memories, our most potent associations, are triggered by odor </a:t>
            </a:r>
          </a:p>
          <a:p>
            <a:pPr fontAlgn="base"/>
            <a:r>
              <a:rPr lang="en-US" sz="2400" b="1" dirty="0" smtClean="0"/>
              <a:t>Taste (Gustatory Stimulation)</a:t>
            </a:r>
            <a:r>
              <a:rPr lang="en-US" sz="2400" dirty="0" smtClean="0"/>
              <a:t> – In many ways taste is the most pleasurable of our senses, depending on how much emphasis one puts on food and eating </a:t>
            </a:r>
          </a:p>
          <a:p>
            <a:pPr fontAlgn="base"/>
            <a:r>
              <a:rPr lang="en-US" sz="2400" b="1" dirty="0" smtClean="0"/>
              <a:t>Touch (Tactile Stimulation)</a:t>
            </a:r>
            <a:r>
              <a:rPr lang="en-US" sz="2400" dirty="0" smtClean="0"/>
              <a:t> – Anything touched and anything that touches us can be stimulating. Every solid object has texture, temperature, shape </a:t>
            </a:r>
          </a:p>
          <a:p>
            <a:pPr fontAlgn="base"/>
            <a:r>
              <a:rPr lang="en-US" dirty="0" smtClean="0"/>
              <a:t>Sensory Stimulation for Alzheimer’s </a:t>
            </a:r>
          </a:p>
          <a:p>
            <a:pPr fontAlgn="base"/>
            <a:r>
              <a:rPr lang="en-US" cap="all" dirty="0" smtClean="0"/>
              <a:t>By </a:t>
            </a:r>
            <a:r>
              <a:rPr lang="en-US" cap="all" dirty="0" smtClean="0">
                <a:hlinkClick r:id="rId2" tooltip="Posts by John Schmid"/>
              </a:rPr>
              <a:t>JOHN SCHMID</a:t>
            </a:r>
            <a:r>
              <a:rPr lang="en-US" cap="all" dirty="0" smtClean="0"/>
              <a:t> ON February 17, 2009 </a:t>
            </a:r>
          </a:p>
          <a:p>
            <a:pPr fontAlgn="base"/>
            <a:r>
              <a:rPr lang="en-US" dirty="0" smtClean="0"/>
              <a:t> </a:t>
            </a:r>
            <a:endParaRPr lang="en-US" dirty="0"/>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Rectangle 2"/>
          <p:cNvSpPr/>
          <p:nvPr/>
        </p:nvSpPr>
        <p:spPr>
          <a:xfrm>
            <a:off x="2286000" y="1752600"/>
            <a:ext cx="6477000" cy="2400657"/>
          </a:xfrm>
          <a:prstGeom prst="rect">
            <a:avLst/>
          </a:prstGeom>
        </p:spPr>
        <p:txBody>
          <a:bodyPr wrap="square">
            <a:spAutoFit/>
          </a:bodyPr>
          <a:lstStyle/>
          <a:p>
            <a:r>
              <a:rPr lang="en-US" sz="3200" dirty="0" smtClean="0"/>
              <a:t>                   </a:t>
            </a:r>
            <a:r>
              <a:rPr lang="en-US" sz="3600" dirty="0" smtClean="0"/>
              <a:t>Alive Inside</a:t>
            </a:r>
            <a:r>
              <a:rPr lang="en-US" sz="3200" dirty="0" smtClean="0"/>
              <a:t/>
            </a:r>
            <a:br>
              <a:rPr lang="en-US" sz="3200" dirty="0" smtClean="0"/>
            </a:br>
            <a:r>
              <a:rPr lang="en-US" sz="3200" dirty="0" smtClean="0"/>
              <a:t>       Dramatic Effects of Music!</a:t>
            </a:r>
            <a:br>
              <a:rPr lang="en-US" sz="3200" dirty="0" smtClean="0"/>
            </a:br>
            <a:r>
              <a:rPr lang="en-US" sz="3200" dirty="0" smtClean="0"/>
              <a:t>      </a:t>
            </a:r>
            <a:r>
              <a:rPr lang="en-US" sz="3200" dirty="0" smtClean="0">
                <a:hlinkClick r:id="rId2"/>
              </a:rPr>
              <a:t>www.musicandmemory.org</a:t>
            </a:r>
            <a:endParaRPr lang="en-US" sz="3200" dirty="0" smtClean="0"/>
          </a:p>
          <a:p>
            <a:r>
              <a:rPr lang="en-US" sz="3200" dirty="0" smtClean="0"/>
              <a:t>                Dr. Oliver Sacks </a:t>
            </a:r>
            <a:r>
              <a:rPr lang="en-US" dirty="0" smtClean="0"/>
              <a:t/>
            </a:r>
            <a:br>
              <a:rPr lang="en-US" dirty="0" smtClean="0"/>
            </a:br>
            <a:r>
              <a:rPr lang="en-US" dirty="0" smtClean="0"/>
              <a:t> </a:t>
            </a:r>
            <a:endParaRPr lang="en-US" dirty="0"/>
          </a:p>
        </p:txBody>
      </p:sp>
      <p:sp>
        <p:nvSpPr>
          <p:cNvPr id="4" name="Rectangle 3"/>
          <p:cNvSpPr/>
          <p:nvPr/>
        </p:nvSpPr>
        <p:spPr>
          <a:xfrm>
            <a:off x="2484762" y="4038600"/>
            <a:ext cx="6354438" cy="461665"/>
          </a:xfrm>
          <a:prstGeom prst="rect">
            <a:avLst/>
          </a:prstGeom>
        </p:spPr>
        <p:txBody>
          <a:bodyPr wrap="square">
            <a:spAutoFit/>
          </a:bodyPr>
          <a:lstStyle/>
          <a:p>
            <a:r>
              <a:rPr lang="en-US" sz="2400" dirty="0" smtClean="0">
                <a:hlinkClick r:id="rId3"/>
              </a:rPr>
              <a:t>www.youtube.com/watch?v=QG7X-cy9iqA</a:t>
            </a:r>
            <a:endParaRPr lang="en-US" sz="2400" dirty="0"/>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2286000" y="1447800"/>
            <a:ext cx="6629400" cy="2185214"/>
          </a:xfrm>
          <a:prstGeom prst="rect">
            <a:avLst/>
          </a:prstGeom>
        </p:spPr>
        <p:txBody>
          <a:bodyPr wrap="square">
            <a:spAutoFit/>
          </a:bodyPr>
          <a:lstStyle/>
          <a:p>
            <a:pPr>
              <a:buNone/>
            </a:pPr>
            <a:r>
              <a:rPr lang="en-US" sz="3600" b="1" dirty="0" smtClean="0"/>
              <a:t>      Reminiscence</a:t>
            </a:r>
            <a:r>
              <a:rPr lang="en-US" sz="3600" dirty="0" smtClean="0"/>
              <a:t> </a:t>
            </a:r>
            <a:r>
              <a:rPr lang="en-US" sz="3600" b="1" dirty="0" smtClean="0"/>
              <a:t>Therapy</a:t>
            </a:r>
            <a:r>
              <a:rPr lang="en-US" sz="3600" dirty="0" smtClean="0"/>
              <a:t> </a:t>
            </a:r>
          </a:p>
          <a:p>
            <a:pPr>
              <a:buNone/>
            </a:pPr>
            <a:r>
              <a:rPr lang="en-US" b="1" dirty="0" smtClean="0"/>
              <a:t>                      (Chiang, Chu, Chang, et al., 2010)  </a:t>
            </a:r>
            <a:endParaRPr lang="en-US" dirty="0" smtClean="0"/>
          </a:p>
          <a:p>
            <a:pPr>
              <a:buNone/>
            </a:pPr>
            <a:r>
              <a:rPr lang="en-US" dirty="0" smtClean="0"/>
              <a:t>     </a:t>
            </a:r>
          </a:p>
          <a:p>
            <a:pPr>
              <a:buNone/>
            </a:pPr>
            <a:r>
              <a:rPr lang="en-US" sz="3200" dirty="0" smtClean="0"/>
              <a:t>        </a:t>
            </a:r>
            <a:r>
              <a:rPr lang="en-US" sz="3200" b="1" dirty="0" smtClean="0"/>
              <a:t>Refers to a collection of  </a:t>
            </a:r>
          </a:p>
          <a:p>
            <a:pPr>
              <a:buNone/>
            </a:pPr>
            <a:r>
              <a:rPr lang="en-US" sz="3200" b="1" dirty="0" smtClean="0"/>
              <a:t>        memories from the past   </a:t>
            </a:r>
            <a:r>
              <a:rPr lang="en-US" sz="3200" dirty="0" smtClean="0"/>
              <a:t> </a:t>
            </a:r>
            <a:endParaRPr lang="en-US" sz="3200" dirty="0"/>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pPr algn="l">
              <a:lnSpc>
                <a:spcPct val="150000"/>
              </a:lnSpc>
            </a:pPr>
            <a:r>
              <a:rPr lang="en-US" b="1" dirty="0" smtClean="0"/>
              <a:t>                </a:t>
            </a:r>
            <a:r>
              <a:rPr lang="en-US" sz="3600" b="1" dirty="0" smtClean="0"/>
              <a:t>Using Long Term Memory         </a:t>
            </a:r>
            <a:br>
              <a:rPr lang="en-US" sz="3600" b="1" dirty="0" smtClean="0"/>
            </a:br>
            <a:r>
              <a:rPr lang="en-US" sz="3600" b="1" dirty="0" smtClean="0"/>
              <a:t>                                 Think Back ....</a:t>
            </a:r>
            <a:r>
              <a:rPr lang="en-US" b="1" dirty="0" smtClean="0"/>
              <a:t/>
            </a:r>
            <a:br>
              <a:rPr lang="en-US" b="1" dirty="0" smtClean="0"/>
            </a:br>
            <a:r>
              <a:rPr lang="en-US" b="1" dirty="0" smtClean="0"/>
              <a:t>                   </a:t>
            </a:r>
            <a:r>
              <a:rPr lang="en-US" sz="2800" b="1" dirty="0" smtClean="0"/>
              <a:t>1. Do you like music?</a:t>
            </a:r>
            <a:br>
              <a:rPr lang="en-US" sz="2800" b="1" dirty="0" smtClean="0"/>
            </a:br>
            <a:r>
              <a:rPr lang="en-US" sz="2800" b="1" dirty="0" smtClean="0"/>
              <a:t>                              2. What were you doing at 21?</a:t>
            </a:r>
            <a:br>
              <a:rPr lang="en-US" sz="2800" b="1" dirty="0" smtClean="0"/>
            </a:br>
            <a:r>
              <a:rPr lang="en-US" sz="2800" b="1" dirty="0" smtClean="0"/>
              <a:t>                              3. What was your first car?</a:t>
            </a:r>
            <a:br>
              <a:rPr lang="en-US" sz="2800" b="1" dirty="0" smtClean="0"/>
            </a:br>
            <a:r>
              <a:rPr lang="en-US" sz="2800" b="1" dirty="0" smtClean="0"/>
              <a:t>                              4. What did you do for a living?</a:t>
            </a:r>
            <a:br>
              <a:rPr lang="en-US" sz="2800" b="1" dirty="0" smtClean="0"/>
            </a:br>
            <a:r>
              <a:rPr lang="en-US" sz="2800" b="1" dirty="0" smtClean="0"/>
              <a:t>                              5. Who was your favorite comedian?</a:t>
            </a:r>
            <a:endParaRPr lang="en-US" sz="2800" dirty="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2286000" y="1143000"/>
            <a:ext cx="6629400" cy="4093428"/>
          </a:xfrm>
          <a:prstGeom prst="rect">
            <a:avLst/>
          </a:prstGeom>
        </p:spPr>
        <p:txBody>
          <a:bodyPr wrap="square">
            <a:spAutoFit/>
          </a:bodyPr>
          <a:lstStyle/>
          <a:p>
            <a:pPr>
              <a:buFont typeface="Arial" charset="0"/>
              <a:buNone/>
            </a:pPr>
            <a:r>
              <a:rPr lang="en-US" sz="3200" b="1" dirty="0" smtClean="0"/>
              <a:t>                    </a:t>
            </a:r>
            <a:r>
              <a:rPr lang="en-US" sz="3600" b="1" dirty="0" smtClean="0"/>
              <a:t>Spaced Retrieval</a:t>
            </a:r>
          </a:p>
          <a:p>
            <a:pPr>
              <a:buFont typeface="Arial" charset="0"/>
              <a:buNone/>
            </a:pPr>
            <a:r>
              <a:rPr lang="en-US" sz="3200" b="1" dirty="0" smtClean="0"/>
              <a:t>                       </a:t>
            </a:r>
            <a:r>
              <a:rPr lang="en-US" sz="2000" b="1" dirty="0" smtClean="0"/>
              <a:t>Cameron Camp, PhD et al. </a:t>
            </a:r>
          </a:p>
          <a:p>
            <a:pPr>
              <a:buFont typeface="Arial" charset="0"/>
              <a:buNone/>
            </a:pPr>
            <a:endParaRPr lang="en-US" sz="3200" b="1" dirty="0" smtClean="0"/>
          </a:p>
          <a:p>
            <a:pPr>
              <a:buFont typeface="Arial" charset="0"/>
              <a:buNone/>
            </a:pPr>
            <a:r>
              <a:rPr lang="en-US" sz="3200" b="1" dirty="0" smtClean="0"/>
              <a:t>          Gradually increases the interval   </a:t>
            </a:r>
          </a:p>
          <a:p>
            <a:pPr>
              <a:buFont typeface="Arial" charset="0"/>
              <a:buNone/>
            </a:pPr>
            <a:r>
              <a:rPr lang="en-US" sz="3200" b="1" dirty="0" smtClean="0"/>
              <a:t>          between correct recall of target </a:t>
            </a:r>
          </a:p>
          <a:p>
            <a:pPr>
              <a:buFont typeface="Arial" charset="0"/>
              <a:buNone/>
            </a:pPr>
            <a:r>
              <a:rPr lang="en-US" sz="3200" b="1" dirty="0" smtClean="0"/>
              <a:t>          items </a:t>
            </a:r>
          </a:p>
          <a:p>
            <a:pPr>
              <a:buFont typeface="Arial" charset="0"/>
              <a:buNone/>
            </a:pPr>
            <a:endParaRPr lang="en-US" sz="3200" b="1" dirty="0" smtClean="0"/>
          </a:p>
          <a:p>
            <a:pPr>
              <a:buFont typeface="Arial" charset="0"/>
              <a:buNone/>
            </a:pPr>
            <a:endParaRPr lang="en-US" sz="3200" b="1" dirty="0" smtClean="0"/>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2286000" y="304800"/>
            <a:ext cx="6400800" cy="5970865"/>
          </a:xfrm>
          <a:prstGeom prst="rect">
            <a:avLst/>
          </a:prstGeom>
        </p:spPr>
        <p:txBody>
          <a:bodyPr wrap="square">
            <a:spAutoFit/>
          </a:bodyPr>
          <a:lstStyle/>
          <a:p>
            <a:r>
              <a:rPr lang="en-US" sz="2800" dirty="0" smtClean="0"/>
              <a:t>Spaced Retrieval:</a:t>
            </a:r>
          </a:p>
          <a:p>
            <a:r>
              <a:rPr lang="en-US" sz="2800" dirty="0" smtClean="0"/>
              <a:t>Possible treatment targets include the use of compensatory strategies for swallowing, safe transfer techniques, the names of caregivers, and the use of memory aids (e.g. schedules and calendars). Achievement of these goals can promote independence and reduce anxiety, as well as improve interactions between the client and clinician or caregiver.</a:t>
            </a:r>
          </a:p>
          <a:p>
            <a:r>
              <a:rPr lang="en-US" sz="2800" dirty="0" smtClean="0"/>
              <a:t>It’s important to choose memory targets that are personal, functional, and perhaps most importantly, won’t change. </a:t>
            </a:r>
          </a:p>
          <a:p>
            <a:r>
              <a:rPr lang="en-US" dirty="0" smtClean="0"/>
              <a:t>http://tactustherapy.com/spaced-retrieval-training-memory/</a:t>
            </a:r>
            <a:endParaRPr lang="en-US" dirty="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lstStyle/>
          <a:p>
            <a:endParaRPr lang="en-US" dirty="0"/>
          </a:p>
        </p:txBody>
      </p:sp>
      <p:sp>
        <p:nvSpPr>
          <p:cNvPr id="3" name="Rectangle 2"/>
          <p:cNvSpPr/>
          <p:nvPr/>
        </p:nvSpPr>
        <p:spPr>
          <a:xfrm>
            <a:off x="2590800" y="1295400"/>
            <a:ext cx="6172200" cy="3539430"/>
          </a:xfrm>
          <a:prstGeom prst="rect">
            <a:avLst/>
          </a:prstGeom>
        </p:spPr>
        <p:txBody>
          <a:bodyPr wrap="square">
            <a:spAutoFit/>
          </a:bodyPr>
          <a:lstStyle/>
          <a:p>
            <a:r>
              <a:rPr lang="en-US" sz="3200" dirty="0" smtClean="0"/>
              <a:t>The speech-language pathologist has a primary role in the screening, assessment, and treatment of dementia-associated cognitive-communication disorders, including caregiver training and counseling. (ASHA)</a:t>
            </a:r>
            <a:endParaRPr lang="en-US" sz="3200" dirty="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lstStyle/>
          <a:p>
            <a:endParaRPr lang="en-US" dirty="0"/>
          </a:p>
        </p:txBody>
      </p:sp>
      <p:sp>
        <p:nvSpPr>
          <p:cNvPr id="3" name="Rectangle 2"/>
          <p:cNvSpPr/>
          <p:nvPr/>
        </p:nvSpPr>
        <p:spPr>
          <a:xfrm>
            <a:off x="2286000" y="457200"/>
            <a:ext cx="6705600" cy="5078313"/>
          </a:xfrm>
          <a:prstGeom prst="rect">
            <a:avLst/>
          </a:prstGeom>
        </p:spPr>
        <p:txBody>
          <a:bodyPr wrap="square">
            <a:spAutoFit/>
          </a:bodyPr>
          <a:lstStyle/>
          <a:p>
            <a:pPr>
              <a:buFont typeface="Arial" charset="0"/>
              <a:buNone/>
            </a:pPr>
            <a:r>
              <a:rPr lang="en-US" sz="3600" b="1" dirty="0" smtClean="0"/>
              <a:t>         Montessori for Dementia </a:t>
            </a:r>
          </a:p>
          <a:p>
            <a:pPr algn="ctr">
              <a:spcBef>
                <a:spcPts val="0"/>
              </a:spcBef>
              <a:buNone/>
            </a:pPr>
            <a:r>
              <a:rPr lang="en-US" b="1" dirty="0" smtClean="0"/>
              <a:t>Montessori Based Programming for Dementia®</a:t>
            </a:r>
          </a:p>
          <a:p>
            <a:pPr algn="ctr">
              <a:spcBef>
                <a:spcPts val="0"/>
              </a:spcBef>
              <a:buNone/>
            </a:pPr>
            <a:r>
              <a:rPr lang="en-US" b="1" dirty="0" smtClean="0"/>
              <a:t>Developed by Cameron Camp, PhD</a:t>
            </a:r>
          </a:p>
          <a:p>
            <a:pPr>
              <a:spcBef>
                <a:spcPts val="0"/>
              </a:spcBef>
              <a:buNone/>
            </a:pPr>
            <a:endParaRPr lang="en-US" b="1" dirty="0"/>
          </a:p>
          <a:p>
            <a:pPr>
              <a:spcBef>
                <a:spcPts val="0"/>
              </a:spcBef>
              <a:buNone/>
            </a:pPr>
            <a:r>
              <a:rPr lang="en-US" b="1" dirty="0" smtClean="0"/>
              <a:t>Guided by the principles of Dr. Maria Montessori who claimed that children who were engaged and interested in what they were doing did not exhibit problematic behaviors such as pushing, screaming or </a:t>
            </a:r>
          </a:p>
          <a:p>
            <a:pPr>
              <a:spcBef>
                <a:spcPts val="0"/>
              </a:spcBef>
              <a:buNone/>
            </a:pPr>
            <a:r>
              <a:rPr lang="en-US" b="1" dirty="0" smtClean="0"/>
              <a:t>acting out in inappropriate ways.</a:t>
            </a:r>
          </a:p>
          <a:p>
            <a:pPr>
              <a:spcBef>
                <a:spcPts val="0"/>
              </a:spcBef>
              <a:buNone/>
            </a:pPr>
            <a:endParaRPr lang="en-US" b="1" dirty="0" smtClean="0"/>
          </a:p>
          <a:p>
            <a:pPr>
              <a:buFont typeface="Arial" charset="0"/>
              <a:buNone/>
            </a:pPr>
            <a:r>
              <a:rPr lang="en-US" sz="3600" b="1" dirty="0" smtClean="0"/>
              <a:t>       </a:t>
            </a:r>
            <a:r>
              <a:rPr lang="en-US" sz="3200" b="1" dirty="0" smtClean="0"/>
              <a:t>Connecting past interests and </a:t>
            </a:r>
          </a:p>
          <a:p>
            <a:pPr>
              <a:buFont typeface="Arial" charset="0"/>
              <a:buNone/>
            </a:pPr>
            <a:r>
              <a:rPr lang="en-US" sz="3200" b="1" dirty="0" smtClean="0"/>
              <a:t>        skills with the present spared </a:t>
            </a:r>
          </a:p>
          <a:p>
            <a:pPr>
              <a:buFont typeface="Arial" charset="0"/>
              <a:buNone/>
            </a:pPr>
            <a:r>
              <a:rPr lang="en-US" sz="3200" b="1" dirty="0" smtClean="0"/>
              <a:t>        skills and needs of the patient.</a:t>
            </a:r>
          </a:p>
          <a:p>
            <a:pPr>
              <a:buFont typeface="Arial" charset="0"/>
              <a:buNone/>
            </a:pPr>
            <a:r>
              <a:rPr lang="en-US" sz="4400" b="1" dirty="0" smtClean="0"/>
              <a:t>	  </a:t>
            </a:r>
            <a:endParaRPr lang="en-US" dirty="0"/>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sz="2800" dirty="0" smtClean="0"/>
              <a:t>        Video of a woman using a duster</a:t>
            </a:r>
            <a:br>
              <a:rPr lang="en-US" sz="2800" dirty="0" smtClean="0"/>
            </a:br>
            <a:r>
              <a:rPr lang="en-US" sz="2800" dirty="0" smtClean="0"/>
              <a:t/>
            </a:r>
            <a:br>
              <a:rPr lang="en-US" sz="2800" dirty="0" smtClean="0"/>
            </a:br>
            <a:endParaRPr lang="en-US" sz="2800" dirty="0"/>
          </a:p>
        </p:txBody>
      </p:sp>
      <p:graphicFrame>
        <p:nvGraphicFramePr>
          <p:cNvPr id="3074" name="Object 2"/>
          <p:cNvGraphicFramePr>
            <a:graphicFrameLocks noChangeAspect="1"/>
          </p:cNvGraphicFramePr>
          <p:nvPr/>
        </p:nvGraphicFramePr>
        <p:xfrm>
          <a:off x="3740150" y="3084513"/>
          <a:ext cx="1662113" cy="687387"/>
        </p:xfrm>
        <a:graphic>
          <a:graphicData uri="http://schemas.openxmlformats.org/presentationml/2006/ole">
            <p:oleObj spid="_x0000_s3074" name="Packager Shell Object" showAsIcon="1" r:id="rId3" imgW="1662480" imgH="686880" progId="Package">
              <p:embed/>
            </p:oleObj>
          </a:graphicData>
        </a:graphic>
      </p:graphicFrame>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lstStyle/>
          <a:p>
            <a:endParaRPr lang="en-US" dirty="0"/>
          </a:p>
        </p:txBody>
      </p:sp>
      <p:sp>
        <p:nvSpPr>
          <p:cNvPr id="3" name="Rectangle 2"/>
          <p:cNvSpPr/>
          <p:nvPr/>
        </p:nvSpPr>
        <p:spPr>
          <a:xfrm>
            <a:off x="2286000" y="990600"/>
            <a:ext cx="6705600" cy="4955203"/>
          </a:xfrm>
          <a:prstGeom prst="rect">
            <a:avLst/>
          </a:prstGeom>
        </p:spPr>
        <p:txBody>
          <a:bodyPr wrap="square">
            <a:spAutoFit/>
          </a:bodyPr>
          <a:lstStyle/>
          <a:p>
            <a:pPr>
              <a:buFont typeface="Arial" charset="0"/>
              <a:buNone/>
            </a:pPr>
            <a:r>
              <a:rPr lang="en-US" sz="3200" b="1" dirty="0" smtClean="0"/>
              <a:t>                          Examples of </a:t>
            </a:r>
          </a:p>
          <a:p>
            <a:pPr>
              <a:buFont typeface="Arial" charset="0"/>
              <a:buNone/>
            </a:pPr>
            <a:r>
              <a:rPr lang="en-US" sz="3200" b="1" dirty="0" smtClean="0"/>
              <a:t>        Montessori Treatment Activities</a:t>
            </a:r>
          </a:p>
          <a:p>
            <a:pPr>
              <a:buFont typeface="Arial" charset="0"/>
              <a:buNone/>
            </a:pPr>
            <a:r>
              <a:rPr lang="en-US" sz="2800" b="1" dirty="0" smtClean="0"/>
              <a:t>		</a:t>
            </a:r>
          </a:p>
          <a:p>
            <a:pPr>
              <a:buFont typeface="Arial" charset="0"/>
              <a:buNone/>
            </a:pPr>
            <a:r>
              <a:rPr lang="en-US" sz="2800" b="1" dirty="0"/>
              <a:t> </a:t>
            </a:r>
            <a:r>
              <a:rPr lang="en-US" sz="2800" b="1" dirty="0" smtClean="0"/>
              <a:t>                     1. Sorting buttons</a:t>
            </a:r>
          </a:p>
          <a:p>
            <a:pPr>
              <a:buFont typeface="Arial" charset="0"/>
              <a:buNone/>
            </a:pPr>
            <a:r>
              <a:rPr lang="en-US" sz="2800" b="1" dirty="0" smtClean="0"/>
              <a:t>		2. Rolling balls of yarn</a:t>
            </a:r>
          </a:p>
          <a:p>
            <a:pPr>
              <a:buFont typeface="Arial" charset="0"/>
              <a:buNone/>
            </a:pPr>
            <a:r>
              <a:rPr lang="en-US" sz="2800" b="1" dirty="0" smtClean="0"/>
              <a:t>		3. Sorting sugars</a:t>
            </a:r>
          </a:p>
          <a:p>
            <a:pPr>
              <a:buFont typeface="Arial" charset="0"/>
              <a:buNone/>
            </a:pPr>
            <a:r>
              <a:rPr lang="en-US" sz="2800" b="1" dirty="0" smtClean="0"/>
              <a:t>		4. Sorting nuts and bolts</a:t>
            </a:r>
          </a:p>
          <a:p>
            <a:pPr>
              <a:buFont typeface="Arial" charset="0"/>
              <a:buNone/>
            </a:pPr>
            <a:r>
              <a:rPr lang="en-US" sz="2800" b="1" dirty="0" smtClean="0"/>
              <a:t>		5. Sorting fabrics</a:t>
            </a:r>
          </a:p>
          <a:p>
            <a:pPr>
              <a:buFont typeface="Arial" charset="0"/>
              <a:buNone/>
            </a:pPr>
            <a:r>
              <a:rPr lang="en-US" sz="2800" b="1" dirty="0" smtClean="0"/>
              <a:t>		6. Flower arrangements</a:t>
            </a:r>
          </a:p>
          <a:p>
            <a:pPr>
              <a:buFont typeface="Arial" charset="0"/>
              <a:buNone/>
            </a:pPr>
            <a:r>
              <a:rPr lang="en-US" sz="2800" b="1" dirty="0" smtClean="0"/>
              <a:t>		7. Sorting socks</a:t>
            </a:r>
          </a:p>
          <a:p>
            <a:pPr>
              <a:buFont typeface="Arial" charset="0"/>
              <a:buNone/>
            </a:pPr>
            <a:r>
              <a:rPr lang="en-US" sz="2800" b="1" dirty="0" smtClean="0"/>
              <a:t>		8. Clipping coupons</a:t>
            </a:r>
            <a:endParaRPr lang="en-US" sz="2800" dirty="0"/>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descr="376.JPG"/>
          <p:cNvPicPr>
            <a:picLocks noChangeAspect="1"/>
          </p:cNvPicPr>
          <p:nvPr/>
        </p:nvPicPr>
        <p:blipFill>
          <a:blip r:embed="rId2" cstate="print"/>
          <a:srcRect/>
          <a:stretch>
            <a:fillRect/>
          </a:stretch>
        </p:blipFill>
        <p:spPr bwMode="auto">
          <a:xfrm>
            <a:off x="0" y="0"/>
            <a:ext cx="92964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descr="37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37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37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38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descr="38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lstStyle/>
          <a:p>
            <a:endParaRPr lang="en-US" dirty="0"/>
          </a:p>
        </p:txBody>
      </p:sp>
      <p:sp>
        <p:nvSpPr>
          <p:cNvPr id="3" name="Rectangle 2"/>
          <p:cNvSpPr/>
          <p:nvPr/>
        </p:nvSpPr>
        <p:spPr>
          <a:xfrm>
            <a:off x="2286000" y="1447800"/>
            <a:ext cx="6400800" cy="4001095"/>
          </a:xfrm>
          <a:prstGeom prst="rect">
            <a:avLst/>
          </a:prstGeom>
        </p:spPr>
        <p:txBody>
          <a:bodyPr wrap="square">
            <a:spAutoFit/>
          </a:bodyPr>
          <a:lstStyle/>
          <a:p>
            <a:r>
              <a:rPr lang="en-US" sz="3200" b="1" dirty="0" smtClean="0"/>
              <a:t>                      </a:t>
            </a:r>
            <a:r>
              <a:rPr lang="en-US" sz="3600" b="1" dirty="0" smtClean="0"/>
              <a:t>Validation  </a:t>
            </a:r>
            <a:r>
              <a:rPr lang="en-US" b="1" dirty="0" smtClean="0"/>
              <a:t/>
            </a:r>
            <a:br>
              <a:rPr lang="en-US" b="1" dirty="0" smtClean="0"/>
            </a:br>
            <a:r>
              <a:rPr lang="en-US" sz="2000" b="1" dirty="0" smtClean="0"/>
              <a:t>                                           Naomi </a:t>
            </a:r>
            <a:r>
              <a:rPr lang="en-US" sz="2000" b="1" dirty="0" err="1" smtClean="0"/>
              <a:t>Feil</a:t>
            </a:r>
            <a:r>
              <a:rPr lang="en-US" sz="2000" b="1" dirty="0" smtClean="0"/>
              <a:t>  </a:t>
            </a:r>
          </a:p>
          <a:p>
            <a:endParaRPr lang="en-US" sz="2000" b="1" dirty="0" smtClean="0"/>
          </a:p>
          <a:p>
            <a:pPr algn="ctr"/>
            <a:r>
              <a:rPr lang="en-US" sz="3200" dirty="0" smtClean="0"/>
              <a:t>  Communicating with a person with dementia by validating and respecting their feelings.</a:t>
            </a:r>
          </a:p>
          <a:p>
            <a:pPr algn="ctr"/>
            <a:r>
              <a:rPr lang="en-US" sz="3200" dirty="0" smtClean="0"/>
              <a:t>It is their reality you will be validating, not yours!</a:t>
            </a:r>
            <a:r>
              <a:rPr lang="en-US" b="1" i="1" dirty="0" smtClean="0"/>
              <a:t/>
            </a:r>
            <a:br>
              <a:rPr lang="en-US" b="1" i="1" dirty="0" smtClean="0"/>
            </a:br>
            <a:endParaRPr lang="en-US" dirty="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lstStyle/>
          <a:p>
            <a:r>
              <a:rPr lang="en-US" sz="6000" b="1" dirty="0" smtClean="0"/>
              <a:t>      “Dementia”</a:t>
            </a:r>
            <a:endParaRPr lang="en-US" sz="6000" dirty="0"/>
          </a:p>
        </p:txBody>
      </p:sp>
      <p:sp>
        <p:nvSpPr>
          <p:cNvPr id="3" name="Content Placeholder 2"/>
          <p:cNvSpPr>
            <a:spLocks noGrp="1"/>
          </p:cNvSpPr>
          <p:nvPr>
            <p:ph idx="1"/>
          </p:nvPr>
        </p:nvSpPr>
        <p:spPr>
          <a:xfrm>
            <a:off x="304800" y="1676400"/>
            <a:ext cx="8610600" cy="4525963"/>
          </a:xfrm>
        </p:spPr>
        <p:txBody>
          <a:bodyPr/>
          <a:lstStyle/>
          <a:p>
            <a:pPr algn="ctr">
              <a:buNone/>
            </a:pPr>
            <a:endParaRPr lang="en-US" sz="5400" b="1" dirty="0" smtClean="0"/>
          </a:p>
          <a:p>
            <a:pPr algn="ctr">
              <a:buNone/>
            </a:pPr>
            <a:endParaRPr lang="en-US" sz="5400" b="1" dirty="0" smtClean="0"/>
          </a:p>
          <a:p>
            <a:pPr algn="ctr">
              <a:buNone/>
            </a:pPr>
            <a:r>
              <a:rPr lang="en-US" b="1" dirty="0" smtClean="0"/>
              <a:t>          Alzheimer’s Dementia</a:t>
            </a:r>
          </a:p>
          <a:p>
            <a:pPr algn="ctr">
              <a:buNone/>
            </a:pPr>
            <a:r>
              <a:rPr lang="en-US" b="1" dirty="0" smtClean="0"/>
              <a:t>          Vascular Dementia</a:t>
            </a:r>
          </a:p>
          <a:p>
            <a:pPr algn="ctr">
              <a:buNone/>
            </a:pPr>
            <a:r>
              <a:rPr lang="en-US" b="1" dirty="0" smtClean="0"/>
              <a:t>          </a:t>
            </a:r>
            <a:r>
              <a:rPr lang="en-US" b="1" dirty="0" err="1" smtClean="0"/>
              <a:t>Lewy</a:t>
            </a:r>
            <a:r>
              <a:rPr lang="en-US" b="1" dirty="0" smtClean="0"/>
              <a:t> Body Dementia </a:t>
            </a:r>
          </a:p>
          <a:p>
            <a:pPr algn="ctr">
              <a:buNone/>
            </a:pPr>
            <a:r>
              <a:rPr lang="en-US" b="1" dirty="0" smtClean="0"/>
              <a:t>          </a:t>
            </a:r>
            <a:r>
              <a:rPr lang="en-US" b="1" dirty="0" err="1" smtClean="0"/>
              <a:t>Frontotemporal</a:t>
            </a:r>
            <a:r>
              <a:rPr lang="en-US" b="1" dirty="0" smtClean="0"/>
              <a:t> Dementia      </a:t>
            </a:r>
            <a:endParaRPr lang="en-US" b="1" dirty="0"/>
          </a:p>
        </p:txBody>
      </p:sp>
      <p:pic>
        <p:nvPicPr>
          <p:cNvPr id="96258" name="Picture 2" descr="Image result for picture of umbrella"/>
          <p:cNvPicPr>
            <a:picLocks noChangeAspect="1" noChangeArrowheads="1"/>
          </p:cNvPicPr>
          <p:nvPr/>
        </p:nvPicPr>
        <p:blipFill>
          <a:blip r:embed="rId3" cstate="print"/>
          <a:srcRect/>
          <a:stretch>
            <a:fillRect/>
          </a:stretch>
        </p:blipFill>
        <p:spPr bwMode="auto">
          <a:xfrm>
            <a:off x="4267200" y="1676400"/>
            <a:ext cx="1590675" cy="150115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Wilson.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lstStyle/>
          <a:p>
            <a:endParaRPr lang="en-US" dirty="0"/>
          </a:p>
        </p:txBody>
      </p:sp>
      <p:sp>
        <p:nvSpPr>
          <p:cNvPr id="3" name="Rectangle 2"/>
          <p:cNvSpPr/>
          <p:nvPr/>
        </p:nvSpPr>
        <p:spPr>
          <a:xfrm>
            <a:off x="1752600" y="914401"/>
            <a:ext cx="7391400" cy="4031873"/>
          </a:xfrm>
          <a:prstGeom prst="rect">
            <a:avLst/>
          </a:prstGeom>
        </p:spPr>
        <p:txBody>
          <a:bodyPr wrap="square">
            <a:spAutoFit/>
          </a:bodyPr>
          <a:lstStyle/>
          <a:p>
            <a:pPr>
              <a:buNone/>
            </a:pPr>
            <a:r>
              <a:rPr lang="en-US" sz="3600" dirty="0" smtClean="0"/>
              <a:t>                   Thank You!</a:t>
            </a:r>
          </a:p>
          <a:p>
            <a:pPr>
              <a:buNone/>
            </a:pPr>
            <a:r>
              <a:rPr lang="en-US" sz="2800" dirty="0" smtClean="0"/>
              <a:t> </a:t>
            </a:r>
          </a:p>
          <a:p>
            <a:pPr>
              <a:buNone/>
            </a:pPr>
            <a:r>
              <a:rPr lang="en-US" sz="2800" dirty="0" smtClean="0"/>
              <a:t>             Peggy Watson M.S., CCC-SLP          </a:t>
            </a:r>
          </a:p>
          <a:p>
            <a:pPr>
              <a:buNone/>
            </a:pPr>
            <a:r>
              <a:rPr lang="en-US" sz="2800" dirty="0" smtClean="0"/>
              <a:t>        Consultants In Dementia Therapy  </a:t>
            </a:r>
          </a:p>
          <a:p>
            <a:pPr>
              <a:buNone/>
            </a:pPr>
            <a:r>
              <a:rPr lang="en-US" sz="2800" dirty="0" smtClean="0"/>
              <a:t>  </a:t>
            </a:r>
          </a:p>
          <a:p>
            <a:pPr>
              <a:buNone/>
            </a:pPr>
            <a:r>
              <a:rPr lang="en-US" sz="1600" dirty="0" smtClean="0"/>
              <a:t>     </a:t>
            </a:r>
            <a:r>
              <a:rPr lang="en-US" sz="2800" dirty="0" smtClean="0">
                <a:hlinkClick r:id="rId2"/>
              </a:rPr>
              <a:t>www.consultantsindementiatherapy.com</a:t>
            </a:r>
            <a:endParaRPr lang="en-US" sz="2800" dirty="0" smtClean="0"/>
          </a:p>
          <a:p>
            <a:pPr>
              <a:buNone/>
            </a:pPr>
            <a:r>
              <a:rPr lang="en-US" sz="2800" dirty="0" smtClean="0"/>
              <a:t> </a:t>
            </a:r>
          </a:p>
          <a:p>
            <a:pPr>
              <a:buNone/>
            </a:pPr>
            <a:r>
              <a:rPr lang="en-US" sz="2800" dirty="0" smtClean="0"/>
              <a:t>    JOIN THE CONVERSATION ON FACEBOOK</a:t>
            </a:r>
          </a:p>
          <a:p>
            <a:pPr>
              <a:buNone/>
            </a:pPr>
            <a:r>
              <a:rPr lang="en-US" sz="2400" dirty="0" smtClean="0">
                <a:solidFill>
                  <a:srgbClr val="C00000"/>
                </a:solidFill>
              </a:rPr>
              <a:t>www.facebook.com/consultantsindementiatherapy</a:t>
            </a:r>
            <a:endParaRPr lang="en-US" sz="2400" dirty="0">
              <a:solidFill>
                <a:srgbClr val="C00000"/>
              </a:solidFill>
            </a:endParaRP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endParaRPr lang="en-US" dirty="0"/>
          </a:p>
        </p:txBody>
      </p:sp>
      <p:sp>
        <p:nvSpPr>
          <p:cNvPr id="3" name="Rectangle 2"/>
          <p:cNvSpPr/>
          <p:nvPr/>
        </p:nvSpPr>
        <p:spPr>
          <a:xfrm>
            <a:off x="2971800" y="1981200"/>
            <a:ext cx="5105400" cy="2339102"/>
          </a:xfrm>
          <a:prstGeom prst="rect">
            <a:avLst/>
          </a:prstGeom>
        </p:spPr>
        <p:txBody>
          <a:bodyPr wrap="square">
            <a:spAutoFit/>
          </a:bodyPr>
          <a:lstStyle/>
          <a:p>
            <a:pPr algn="ctr">
              <a:buNone/>
            </a:pPr>
            <a:r>
              <a:rPr lang="en-US" sz="4400" b="1" cap="all" dirty="0" smtClean="0"/>
              <a:t>Alzheimer’s</a:t>
            </a:r>
          </a:p>
          <a:p>
            <a:pPr algn="ctr">
              <a:buNone/>
            </a:pPr>
            <a:r>
              <a:rPr lang="en-US" sz="4800" b="1" cap="all" dirty="0" smtClean="0"/>
              <a:t>Brain Tour</a:t>
            </a:r>
          </a:p>
          <a:p>
            <a:pPr algn="ctr">
              <a:buNone/>
            </a:pPr>
            <a:r>
              <a:rPr lang="en-US" sz="5400" dirty="0" smtClean="0"/>
              <a:t>alz.org</a:t>
            </a: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19"/>
          </a:xfrm>
        </p:spPr>
        <p:txBody>
          <a:bodyPr/>
          <a:lstStyle/>
          <a:p>
            <a:endParaRPr lang="en-US" dirty="0"/>
          </a:p>
        </p:txBody>
      </p:sp>
      <p:pic>
        <p:nvPicPr>
          <p:cNvPr id="3" name="Picture 2" descr="C:\Users\Wallace\Desktop\alzheimer_brain.jpg"/>
          <p:cNvPicPr>
            <a:picLocks noChangeAspect="1" noChangeArrowheads="1"/>
          </p:cNvPicPr>
          <p:nvPr/>
        </p:nvPicPr>
        <p:blipFill>
          <a:blip r:embed="rId2" cstate="print"/>
          <a:srcRect/>
          <a:stretch>
            <a:fillRect/>
          </a:stretch>
        </p:blipFill>
        <p:spPr bwMode="auto">
          <a:xfrm>
            <a:off x="0" y="0"/>
            <a:ext cx="8153400"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dirty="0" smtClean="0"/>
              <a:t>              ‘</a:t>
            </a:r>
            <a:r>
              <a:rPr lang="en-US" b="1" dirty="0" err="1" smtClean="0"/>
              <a:t>Retrogenesis</a:t>
            </a:r>
            <a:r>
              <a:rPr lang="en-US" b="1" dirty="0" smtClean="0"/>
              <a:t>’</a:t>
            </a:r>
            <a:endParaRPr lang="en-US" b="1" dirty="0"/>
          </a:p>
        </p:txBody>
      </p:sp>
      <p:sp>
        <p:nvSpPr>
          <p:cNvPr id="3" name="Rectangle 2"/>
          <p:cNvSpPr/>
          <p:nvPr/>
        </p:nvSpPr>
        <p:spPr>
          <a:xfrm>
            <a:off x="2286000" y="2209800"/>
            <a:ext cx="6400800" cy="2123658"/>
          </a:xfrm>
          <a:prstGeom prst="rect">
            <a:avLst/>
          </a:prstGeom>
        </p:spPr>
        <p:txBody>
          <a:bodyPr wrap="square">
            <a:spAutoFit/>
          </a:bodyPr>
          <a:lstStyle/>
          <a:p>
            <a:pPr algn="ctr">
              <a:buFont typeface="Arial" charset="0"/>
              <a:buNone/>
            </a:pPr>
            <a:r>
              <a:rPr lang="en-US" sz="3600" b="1" dirty="0" smtClean="0"/>
              <a:t>LONG TERM MEMORY </a:t>
            </a:r>
          </a:p>
          <a:p>
            <a:pPr>
              <a:buFont typeface="Arial" charset="0"/>
              <a:buNone/>
            </a:pPr>
            <a:r>
              <a:rPr lang="en-US" sz="2000" b="1" dirty="0" smtClean="0"/>
              <a:t>                          </a:t>
            </a:r>
            <a:r>
              <a:rPr lang="en-US" sz="3200" b="1" dirty="0" smtClean="0"/>
              <a:t>Episodic Memory </a:t>
            </a:r>
          </a:p>
          <a:p>
            <a:pPr>
              <a:buFont typeface="Arial" charset="0"/>
              <a:buNone/>
            </a:pPr>
            <a:r>
              <a:rPr lang="en-US" sz="3200" b="1" dirty="0" smtClean="0"/>
              <a:t>                Semantic Memory</a:t>
            </a:r>
          </a:p>
          <a:p>
            <a:pPr>
              <a:buFont typeface="Arial" charset="0"/>
              <a:buNone/>
            </a:pPr>
            <a:r>
              <a:rPr lang="en-US" sz="3200" b="1" dirty="0" smtClean="0"/>
              <a:t>                Procedural Memory</a:t>
            </a:r>
            <a:endParaRPr lang="en-US" sz="3200" dirty="0" smtClean="0"/>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0"/>
            <a:ext cx="6553200" cy="6923484"/>
          </a:xfrm>
          <a:prstGeom prst="rect">
            <a:avLst/>
          </a:prstGeom>
        </p:spPr>
        <p:txBody>
          <a:bodyPr wrap="square">
            <a:spAutoFit/>
          </a:bodyPr>
          <a:lstStyle/>
          <a:p>
            <a:pPr>
              <a:buNone/>
            </a:pPr>
            <a:r>
              <a:rPr lang="en-US" sz="3200" b="1" dirty="0" smtClean="0"/>
              <a:t>                      STAGING    </a:t>
            </a:r>
          </a:p>
          <a:p>
            <a:pPr>
              <a:buNone/>
            </a:pPr>
            <a:r>
              <a:rPr lang="en-US" sz="3200" b="1" dirty="0" smtClean="0"/>
              <a:t>     Staging gives us a look at    </a:t>
            </a:r>
          </a:p>
          <a:p>
            <a:pPr>
              <a:buNone/>
            </a:pPr>
            <a:r>
              <a:rPr lang="en-US" sz="3200" b="1" dirty="0" smtClean="0"/>
              <a:t>     spared (preserved) vs. impaired </a:t>
            </a:r>
          </a:p>
          <a:p>
            <a:pPr>
              <a:buNone/>
            </a:pPr>
            <a:r>
              <a:rPr lang="en-US" sz="3200" b="1" dirty="0" smtClean="0"/>
              <a:t>     capabilities -</a:t>
            </a:r>
          </a:p>
          <a:p>
            <a:pPr>
              <a:buFont typeface="Wingdings" pitchFamily="2" charset="2"/>
              <a:buChar char="Ø"/>
            </a:pPr>
            <a:endParaRPr lang="en-US" b="1" dirty="0" smtClean="0"/>
          </a:p>
          <a:p>
            <a:pPr>
              <a:buNone/>
            </a:pPr>
            <a:r>
              <a:rPr lang="en-US" b="1" dirty="0" smtClean="0"/>
              <a:t>         </a:t>
            </a:r>
            <a:r>
              <a:rPr lang="en-US" sz="3200" b="1" dirty="0" smtClean="0"/>
              <a:t>Staging assists in planning: </a:t>
            </a:r>
          </a:p>
          <a:p>
            <a:pPr lvl="1">
              <a:buFont typeface="Wingdings" pitchFamily="2" charset="2"/>
              <a:buChar char="Ø"/>
            </a:pPr>
            <a:r>
              <a:rPr lang="en-US" sz="3200" b="1" dirty="0" smtClean="0"/>
              <a:t>When is it inappropriate to write a memory goal?</a:t>
            </a:r>
          </a:p>
          <a:p>
            <a:pPr lvl="1">
              <a:buFont typeface="Wingdings" pitchFamily="2" charset="2"/>
              <a:buChar char="Ø"/>
            </a:pPr>
            <a:r>
              <a:rPr lang="en-US" sz="3200" b="1" dirty="0" smtClean="0"/>
              <a:t>When communication begins to breakdown</a:t>
            </a:r>
          </a:p>
          <a:p>
            <a:pPr lvl="1">
              <a:buFont typeface="Wingdings" pitchFamily="2" charset="2"/>
              <a:buChar char="Ø"/>
            </a:pPr>
            <a:r>
              <a:rPr lang="en-US" sz="3200" b="1" dirty="0" smtClean="0"/>
              <a:t>When negative behaviors may emerge</a:t>
            </a:r>
          </a:p>
          <a:p>
            <a:pPr lvl="1">
              <a:buFont typeface="Wingdings" pitchFamily="2" charset="2"/>
              <a:buChar char="Ø"/>
            </a:pPr>
            <a:r>
              <a:rPr lang="en-US" sz="3200" b="1" dirty="0" smtClean="0"/>
              <a:t>When the person may be entering their own reality</a:t>
            </a: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lstStyle/>
          <a:p>
            <a:endParaRPr lang="en-US" dirty="0"/>
          </a:p>
        </p:txBody>
      </p:sp>
      <p:sp>
        <p:nvSpPr>
          <p:cNvPr id="3" name="Rectangle 2"/>
          <p:cNvSpPr/>
          <p:nvPr/>
        </p:nvSpPr>
        <p:spPr>
          <a:xfrm>
            <a:off x="1905000" y="838200"/>
            <a:ext cx="7239000" cy="4862870"/>
          </a:xfrm>
          <a:prstGeom prst="rect">
            <a:avLst/>
          </a:prstGeom>
        </p:spPr>
        <p:txBody>
          <a:bodyPr wrap="square">
            <a:spAutoFit/>
          </a:bodyPr>
          <a:lstStyle/>
          <a:p>
            <a:pPr>
              <a:buNone/>
            </a:pPr>
            <a:r>
              <a:rPr lang="en-US" sz="3200" b="1" dirty="0" smtClean="0"/>
              <a:t>Global Deterioration Scale for Dementia</a:t>
            </a:r>
          </a:p>
          <a:p>
            <a:pPr>
              <a:buNone/>
            </a:pPr>
            <a:r>
              <a:rPr lang="en-US" sz="2000" b="1" dirty="0" smtClean="0"/>
              <a:t>                                  </a:t>
            </a:r>
            <a:r>
              <a:rPr lang="en-US" sz="2000" b="1" i="1" dirty="0" smtClean="0"/>
              <a:t>Dr. Barry </a:t>
            </a:r>
            <a:r>
              <a:rPr lang="en-US" sz="2000" b="1" i="1" dirty="0" err="1" smtClean="0"/>
              <a:t>Reisberg</a:t>
            </a:r>
            <a:r>
              <a:rPr lang="en-US" sz="2000" b="1" i="1" dirty="0" smtClean="0"/>
              <a:t>, et. al.</a:t>
            </a:r>
            <a:r>
              <a:rPr lang="en-US" sz="2000" b="1" dirty="0" smtClean="0"/>
              <a:t>  </a:t>
            </a:r>
          </a:p>
          <a:p>
            <a:pPr>
              <a:buNone/>
            </a:pPr>
            <a:r>
              <a:rPr lang="en-US" sz="2000" b="1" dirty="0" smtClean="0"/>
              <a:t>                                      free resource online!</a:t>
            </a:r>
          </a:p>
          <a:p>
            <a:pPr>
              <a:buFont typeface="Arial" charset="0"/>
              <a:buNone/>
            </a:pPr>
            <a:r>
              <a:rPr lang="en-US" sz="2400" b="1" i="1" dirty="0" smtClean="0"/>
              <a:t> (Notice the FUNCTIONAL CHANGE from stage to stage)</a:t>
            </a:r>
            <a:endParaRPr lang="en-US" sz="2400" b="1" dirty="0" smtClean="0"/>
          </a:p>
          <a:p>
            <a:pPr>
              <a:buNone/>
            </a:pPr>
            <a:r>
              <a:rPr lang="en-US" b="1" dirty="0" smtClean="0"/>
              <a:t>             </a:t>
            </a:r>
          </a:p>
          <a:p>
            <a:pPr>
              <a:buNone/>
            </a:pPr>
            <a:r>
              <a:rPr lang="en-US" sz="2800" b="1" dirty="0" smtClean="0"/>
              <a:t>        Stage 1: No Cognitive Declin</a:t>
            </a:r>
            <a:r>
              <a:rPr lang="en-US" sz="2800" b="1" i="1" dirty="0" smtClean="0"/>
              <a:t>e</a:t>
            </a:r>
          </a:p>
          <a:p>
            <a:endParaRPr lang="en-US" sz="2800" dirty="0" smtClean="0"/>
          </a:p>
          <a:p>
            <a:pPr>
              <a:buNone/>
            </a:pPr>
            <a:r>
              <a:rPr lang="en-US" sz="2800" b="1" dirty="0" smtClean="0"/>
              <a:t>        Stage 2:  Minimal Cognitive Decline</a:t>
            </a:r>
          </a:p>
          <a:p>
            <a:r>
              <a:rPr lang="en-US" sz="2800" dirty="0" smtClean="0"/>
              <a:t>     - forgetting where one has placed a         </a:t>
            </a:r>
          </a:p>
          <a:p>
            <a:r>
              <a:rPr lang="en-US" sz="2800" dirty="0" smtClean="0"/>
              <a:t>       familiar object</a:t>
            </a:r>
          </a:p>
          <a:p>
            <a:r>
              <a:rPr lang="en-US" sz="2800" dirty="0" smtClean="0"/>
              <a:t>     - forgetting names one formerly knew well</a:t>
            </a:r>
          </a:p>
          <a:p>
            <a:r>
              <a:rPr lang="en-US" sz="2800" dirty="0" smtClean="0"/>
              <a:t>     - personal concern about the symptoms </a:t>
            </a:r>
            <a:endParaRPr lang="en-US" sz="2800" dirty="0"/>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666</TotalTime>
  <Words>1191</Words>
  <Application>Microsoft Office PowerPoint</Application>
  <PresentationFormat>On-screen Show (4:3)</PresentationFormat>
  <Paragraphs>224</Paragraphs>
  <Slides>41</Slides>
  <Notes>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Theme3</vt:lpstr>
      <vt:lpstr>Packager Shell Object</vt:lpstr>
      <vt:lpstr>                Dementia Therapy                  Essentials for the SLP                Speaker                                 Peggy Watson M.S., CCC-SLP               Denver, Colorado                  www.consultantsindementiatherapy.com                     www.consultants-in-dementia-therapy.myshopify.com        JOIN THE CONVERSATION on                    facebook.com/consultantsindementiatherapy                                        </vt:lpstr>
      <vt:lpstr>                  Disclosure</vt:lpstr>
      <vt:lpstr>Slide 3</vt:lpstr>
      <vt:lpstr>      “Dementia”</vt:lpstr>
      <vt:lpstr>Slide 5</vt:lpstr>
      <vt:lpstr>Slide 6</vt:lpstr>
      <vt:lpstr>              ‘Retrogenesis’</vt:lpstr>
      <vt:lpstr>Slide 8</vt:lpstr>
      <vt:lpstr>Slide 9</vt:lpstr>
      <vt:lpstr>Slide 10</vt:lpstr>
      <vt:lpstr>            Stage 4: Moderate Cognitive Decline </vt:lpstr>
      <vt:lpstr>Stage 5:           Moderately Severe Cognitive Decline</vt:lpstr>
      <vt:lpstr>                Stage 6: Severe Cognitive Decline</vt:lpstr>
      <vt:lpstr>              Stage 7: Profound Cognitive Decline </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                Using Long Term Memory                                           Think Back ....                    1. Do you like music?                               2. What were you doing at 21?                               3. What was your first car?                               4. What did you do for a living?                               5. Who was your favorite comedian?</vt:lpstr>
      <vt:lpstr>Slide 28</vt:lpstr>
      <vt:lpstr>Slide 29</vt:lpstr>
      <vt:lpstr>Slide 30</vt:lpstr>
      <vt:lpstr>        Video of a woman using a duster  </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 Therapy                  Essentials for the SLP                Speaker                                 Peggy Watson M.S., CCC-SLP               Denver, Colorado                  www.consultantsindementiatherapy.com                     www.consultants-in-dementia-therapy.myshopify.com        JOIN THE CONVERSATION on                    facebook.com/consultantsindementiatherapy</dc:title>
  <dc:creator>Peggy</dc:creator>
  <cp:lastModifiedBy>Peggy</cp:lastModifiedBy>
  <cp:revision>106</cp:revision>
  <dcterms:created xsi:type="dcterms:W3CDTF">2017-07-30T22:26:47Z</dcterms:created>
  <dcterms:modified xsi:type="dcterms:W3CDTF">2017-09-05T04:07:29Z</dcterms:modified>
</cp:coreProperties>
</file>