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9" r:id="rId8"/>
    <p:sldId id="262" r:id="rId9"/>
    <p:sldId id="263" r:id="rId10"/>
    <p:sldId id="264" r:id="rId11"/>
    <p:sldId id="265" r:id="rId12"/>
    <p:sldId id="266" r:id="rId13"/>
    <p:sldId id="267" r:id="rId14"/>
    <p:sldId id="276" r:id="rId15"/>
    <p:sldId id="268" r:id="rId16"/>
    <p:sldId id="271" r:id="rId17"/>
    <p:sldId id="269" r:id="rId18"/>
    <p:sldId id="270" r:id="rId19"/>
    <p:sldId id="272" r:id="rId20"/>
    <p:sldId id="273" r:id="rId21"/>
    <p:sldId id="274" r:id="rId22"/>
    <p:sldId id="275" r:id="rId23"/>
    <p:sldId id="277" r:id="rId24"/>
    <p:sldId id="278" r:id="rId25"/>
    <p:sldId id="279" r:id="rId26"/>
    <p:sldId id="280" r:id="rId27"/>
    <p:sldId id="282" r:id="rId28"/>
    <p:sldId id="281" r:id="rId29"/>
    <p:sldId id="283" r:id="rId30"/>
    <p:sldId id="284" r:id="rId31"/>
    <p:sldId id="286" r:id="rId32"/>
    <p:sldId id="287" r:id="rId33"/>
    <p:sldId id="288" r:id="rId34"/>
    <p:sldId id="285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sFNMk87558" TargetMode="External"/><Relationship Id="rId2" Type="http://schemas.openxmlformats.org/officeDocument/2006/relationships/hyperlink" Target="https://www.youtube.com/watch?v=PwVreNrTKB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hTfXLkmtYgM" TargetMode="External"/><Relationship Id="rId4" Type="http://schemas.openxmlformats.org/officeDocument/2006/relationships/hyperlink" Target="https://www.youtube.com/watch?v=RATbA4m_-TE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Angela.parcaro-tucker@ascension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143293"/>
            <a:ext cx="7766936" cy="1646302"/>
          </a:xfrm>
        </p:spPr>
        <p:txBody>
          <a:bodyPr/>
          <a:lstStyle/>
          <a:p>
            <a:pPr algn="ctr"/>
            <a:r>
              <a:rPr lang="en-US" dirty="0" smtClean="0">
                <a:latin typeface="Arial Narrow" panose="020B0606020202030204" pitchFamily="34" charset="0"/>
              </a:rPr>
              <a:t>Post-</a:t>
            </a:r>
            <a:r>
              <a:rPr lang="en-US" dirty="0" err="1" smtClean="0">
                <a:latin typeface="Arial Narrow" panose="020B0606020202030204" pitchFamily="34" charset="0"/>
              </a:rPr>
              <a:t>Extubation</a:t>
            </a:r>
            <a:r>
              <a:rPr lang="en-US" dirty="0" smtClean="0">
                <a:latin typeface="Arial Narrow" panose="020B0606020202030204" pitchFamily="34" charset="0"/>
              </a:rPr>
              <a:t> Dysphagia (PED)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703992"/>
            <a:ext cx="7766936" cy="10968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Angela </a:t>
            </a:r>
            <a:r>
              <a:rPr lang="en-US" sz="28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Parcaro</a:t>
            </a:r>
            <a:r>
              <a:rPr lang="en-US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-Tucker, MA, CCC-SLP, LSVT®</a:t>
            </a:r>
            <a:endParaRPr lang="en-US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993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of Swallowing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5769"/>
            <a:ext cx="8596668" cy="431559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Range of  PED swallow assessments on studies were anywhere from </a:t>
            </a:r>
            <a:r>
              <a:rPr lang="en-US" sz="2800" dirty="0" smtClean="0">
                <a:latin typeface="Arial Narrow" panose="020B0606020202030204" pitchFamily="34" charset="0"/>
              </a:rPr>
              <a:t>immediately after </a:t>
            </a:r>
            <a:r>
              <a:rPr lang="en-US" sz="2800" dirty="0" err="1" smtClean="0">
                <a:latin typeface="Arial Narrow" panose="020B0606020202030204" pitchFamily="34" charset="0"/>
              </a:rPr>
              <a:t>extubation</a:t>
            </a:r>
            <a:r>
              <a:rPr lang="en-US" sz="2800" dirty="0" smtClean="0">
                <a:latin typeface="Arial Narrow" panose="020B0606020202030204" pitchFamily="34" charset="0"/>
              </a:rPr>
              <a:t> </a:t>
            </a:r>
            <a:r>
              <a:rPr lang="en-US" sz="2800" dirty="0" smtClean="0">
                <a:latin typeface="Arial Narrow" panose="020B0606020202030204" pitchFamily="34" charset="0"/>
              </a:rPr>
              <a:t>to 72 hours post-</a:t>
            </a:r>
            <a:r>
              <a:rPr lang="en-US" sz="2800" dirty="0" err="1" smtClean="0">
                <a:latin typeface="Arial Narrow" panose="020B0606020202030204" pitchFamily="34" charset="0"/>
              </a:rPr>
              <a:t>extubation</a:t>
            </a:r>
            <a:r>
              <a:rPr lang="en-US" sz="2800" dirty="0" smtClean="0">
                <a:latin typeface="Arial Narrow" panose="020B0606020202030204" pitchFamily="34" charset="0"/>
              </a:rPr>
              <a:t>, which makes it problematic to compare studies for incidence</a:t>
            </a:r>
            <a:r>
              <a:rPr lang="en-US" sz="2800" dirty="0" smtClean="0">
                <a:latin typeface="Arial Narrow" panose="020B0606020202030204" pitchFamily="34" charset="0"/>
              </a:rPr>
              <a:t>. </a:t>
            </a:r>
            <a:endParaRPr lang="en-US" sz="2800" dirty="0" smtClean="0">
              <a:latin typeface="Arial Narrow" panose="020B0606020202030204" pitchFamily="34" charset="0"/>
            </a:endParaRPr>
          </a:p>
          <a:p>
            <a:pPr lvl="1"/>
            <a:r>
              <a:rPr lang="en-US" sz="2400" dirty="0" smtClean="0">
                <a:latin typeface="Arial Narrow" panose="020B0606020202030204" pitchFamily="34" charset="0"/>
              </a:rPr>
              <a:t>45% of patients of any age aspirate in the first 24 hours post-</a:t>
            </a:r>
            <a:r>
              <a:rPr lang="en-US" sz="2400" dirty="0" err="1" smtClean="0">
                <a:latin typeface="Arial Narrow" panose="020B0606020202030204" pitchFamily="34" charset="0"/>
              </a:rPr>
              <a:t>extubation</a:t>
            </a:r>
            <a:endParaRPr lang="en-US" sz="2400" dirty="0" smtClean="0">
              <a:latin typeface="Arial Narrow" panose="020B0606020202030204" pitchFamily="34" charset="0"/>
            </a:endParaRPr>
          </a:p>
          <a:p>
            <a:pPr lvl="1"/>
            <a:r>
              <a:rPr lang="en-US" sz="2400" dirty="0" smtClean="0">
                <a:latin typeface="Arial Narrow" panose="020B0606020202030204" pitchFamily="34" charset="0"/>
              </a:rPr>
              <a:t>At 48 hours post-</a:t>
            </a:r>
            <a:r>
              <a:rPr lang="en-US" sz="2400" dirty="0" err="1" smtClean="0">
                <a:latin typeface="Arial Narrow" panose="020B0606020202030204" pitchFamily="34" charset="0"/>
              </a:rPr>
              <a:t>extubation</a:t>
            </a:r>
            <a:r>
              <a:rPr lang="en-US" sz="2400" dirty="0" smtClean="0">
                <a:latin typeface="Arial Narrow" panose="020B0606020202030204" pitchFamily="34" charset="0"/>
              </a:rPr>
              <a:t>, 36% of young people aspirate and 52% of those 65+ aspirate. But remember those other risk factors discussed earlier</a:t>
            </a:r>
            <a:r>
              <a:rPr lang="en-US" sz="2400" dirty="0" smtClean="0">
                <a:latin typeface="Arial Narrow" panose="020B0606020202030204" pitchFamily="34" charset="0"/>
              </a:rPr>
              <a:t>!</a:t>
            </a:r>
          </a:p>
          <a:p>
            <a:pPr lvl="1"/>
            <a:r>
              <a:rPr lang="en-US" sz="2400" dirty="0" smtClean="0">
                <a:latin typeface="Arial Narrow" panose="020B0606020202030204" pitchFamily="34" charset="0"/>
              </a:rPr>
              <a:t>Much of said aspiration in the early hours after </a:t>
            </a:r>
            <a:r>
              <a:rPr lang="en-US" sz="2400" dirty="0" err="1" smtClean="0">
                <a:latin typeface="Arial Narrow" panose="020B0606020202030204" pitchFamily="34" charset="0"/>
              </a:rPr>
              <a:t>extubation</a:t>
            </a:r>
            <a:r>
              <a:rPr lang="en-US" sz="2400" dirty="0" smtClean="0">
                <a:latin typeface="Arial Narrow" panose="020B0606020202030204" pitchFamily="34" charset="0"/>
              </a:rPr>
              <a:t> is SILENT.</a:t>
            </a:r>
            <a:endParaRPr lang="en-US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368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Evaluation by Speech 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560552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>
                <a:latin typeface="Arial Narrow" panose="020B0606020202030204" pitchFamily="34" charset="0"/>
              </a:rPr>
              <a:t>60% of evaluations were at bedside alone, without instrumental diagnostic</a:t>
            </a:r>
          </a:p>
          <a:p>
            <a:r>
              <a:rPr lang="en-US" sz="2400" dirty="0" smtClean="0">
                <a:latin typeface="Arial Narrow" panose="020B0606020202030204" pitchFamily="34" charset="0"/>
              </a:rPr>
              <a:t>Gold Standard Instrumental </a:t>
            </a:r>
            <a:r>
              <a:rPr lang="en-US" sz="2400" dirty="0" smtClean="0">
                <a:latin typeface="Arial Narrow" panose="020B0606020202030204" pitchFamily="34" charset="0"/>
              </a:rPr>
              <a:t>Diagnostics – one study indicated the average time elapsed between </a:t>
            </a:r>
            <a:r>
              <a:rPr lang="en-US" sz="2400" dirty="0" err="1" smtClean="0">
                <a:latin typeface="Arial Narrow" panose="020B0606020202030204" pitchFamily="34" charset="0"/>
              </a:rPr>
              <a:t>extubation</a:t>
            </a:r>
            <a:r>
              <a:rPr lang="en-US" sz="2400" dirty="0" smtClean="0">
                <a:latin typeface="Arial Narrow" panose="020B0606020202030204" pitchFamily="34" charset="0"/>
              </a:rPr>
              <a:t> and instrumental diagnostic was 3.17 days, with a range of 0 days to 18 days:</a:t>
            </a:r>
            <a:endParaRPr lang="en-US" sz="2400" dirty="0" smtClean="0">
              <a:latin typeface="Arial Narrow" panose="020B0606020202030204" pitchFamily="34" charset="0"/>
            </a:endParaRPr>
          </a:p>
          <a:p>
            <a:pPr lvl="1"/>
            <a:r>
              <a:rPr lang="en-US" sz="2200" dirty="0" smtClean="0">
                <a:latin typeface="Arial Narrow" panose="020B0606020202030204" pitchFamily="34" charset="0"/>
              </a:rPr>
              <a:t>VFSS (or MBSS)</a:t>
            </a:r>
          </a:p>
          <a:p>
            <a:pPr lvl="1"/>
            <a:r>
              <a:rPr lang="en-US" sz="2200" dirty="0" smtClean="0">
                <a:latin typeface="Arial Narrow" panose="020B0606020202030204" pitchFamily="34" charset="0"/>
              </a:rPr>
              <a:t>FEES</a:t>
            </a:r>
          </a:p>
          <a:p>
            <a:r>
              <a:rPr lang="en-US" sz="2400" dirty="0" smtClean="0">
                <a:latin typeface="Arial Narrow" panose="020B0606020202030204" pitchFamily="34" charset="0"/>
              </a:rPr>
              <a:t>Other methods covered in studies:</a:t>
            </a:r>
            <a:endParaRPr lang="en-US" sz="2400" dirty="0">
              <a:latin typeface="Arial Narrow" panose="020B0606020202030204" pitchFamily="34" charset="0"/>
            </a:endParaRPr>
          </a:p>
          <a:p>
            <a:pPr lvl="1"/>
            <a:r>
              <a:rPr lang="en-US" sz="2200" dirty="0" smtClean="0">
                <a:latin typeface="Arial Narrow" panose="020B0606020202030204" pitchFamily="34" charset="0"/>
              </a:rPr>
              <a:t>pH-Manometry – most often utilized with esophageal dysphagia</a:t>
            </a:r>
          </a:p>
          <a:p>
            <a:pPr lvl="1"/>
            <a:r>
              <a:rPr lang="en-US" sz="2200" dirty="0" smtClean="0">
                <a:latin typeface="Arial Narrow" panose="020B0606020202030204" pitchFamily="34" charset="0"/>
              </a:rPr>
              <a:t>Scintigraphy </a:t>
            </a:r>
          </a:p>
          <a:p>
            <a:pPr lvl="2"/>
            <a:r>
              <a:rPr lang="en-US" sz="2000" dirty="0" smtClean="0">
                <a:latin typeface="Arial Narrow" panose="020B0606020202030204" pitchFamily="34" charset="0"/>
              </a:rPr>
              <a:t>Requires 3 hours “not eating” prior to exam</a:t>
            </a:r>
          </a:p>
          <a:p>
            <a:pPr lvl="2"/>
            <a:r>
              <a:rPr lang="en-US" sz="2000" dirty="0" smtClean="0">
                <a:latin typeface="Arial Narrow" panose="020B0606020202030204" pitchFamily="34" charset="0"/>
              </a:rPr>
              <a:t>Utilizes rapid sequence images rather than continuous video</a:t>
            </a:r>
          </a:p>
          <a:p>
            <a:pPr lvl="2"/>
            <a:r>
              <a:rPr lang="en-US" sz="2000" dirty="0" smtClean="0">
                <a:latin typeface="Arial Narrow" panose="020B0606020202030204" pitchFamily="34" charset="0"/>
              </a:rPr>
              <a:t>Only thin liquid and a “jellied liquid” are tested</a:t>
            </a:r>
          </a:p>
          <a:p>
            <a:pPr lvl="2"/>
            <a:r>
              <a:rPr lang="en-US" sz="2000" dirty="0" smtClean="0">
                <a:latin typeface="Arial Narrow" panose="020B0606020202030204" pitchFamily="34" charset="0"/>
              </a:rPr>
              <a:t>A wait time of 30 minutes takes place and the exam is repeated</a:t>
            </a:r>
          </a:p>
          <a:p>
            <a:pPr lvl="2"/>
            <a:r>
              <a:rPr lang="en-US" sz="2000" dirty="0" smtClean="0">
                <a:latin typeface="Arial Narrow" panose="020B0606020202030204" pitchFamily="34" charset="0"/>
              </a:rPr>
              <a:t>There is a potential for quantifying volume aspirated</a:t>
            </a:r>
          </a:p>
          <a:p>
            <a:pPr lvl="2"/>
            <a:endParaRPr lang="en-US" sz="2000" dirty="0">
              <a:latin typeface="Arial Narrow" panose="020B0606020202030204" pitchFamily="34" charset="0"/>
            </a:endParaRPr>
          </a:p>
          <a:p>
            <a:pPr marL="457200" lvl="1" indent="0">
              <a:buNone/>
            </a:pPr>
            <a:endParaRPr lang="en-US" sz="2200" dirty="0" smtClean="0">
              <a:latin typeface="Arial Narrow" panose="020B0606020202030204" pitchFamily="34" charset="0"/>
            </a:endParaRPr>
          </a:p>
          <a:p>
            <a:pPr marL="457200" lvl="1" indent="0">
              <a:buNone/>
            </a:pPr>
            <a:endParaRPr lang="en-US" sz="2200" dirty="0" smtClean="0">
              <a:latin typeface="Arial Narrow" panose="020B0606020202030204" pitchFamily="34" charset="0"/>
            </a:endParaRPr>
          </a:p>
          <a:p>
            <a:pPr lvl="1"/>
            <a:endParaRPr lang="en-US" sz="2200" dirty="0" smtClean="0">
              <a:latin typeface="Arial Narrow" panose="020B0606020202030204" pitchFamily="34" charset="0"/>
            </a:endParaRPr>
          </a:p>
          <a:p>
            <a:endParaRPr lang="en-US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440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Nursing Screenings?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4101"/>
            <a:ext cx="8596668" cy="4457261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Arial Narrow" panose="020B0606020202030204" pitchFamily="34" charset="0"/>
              </a:rPr>
              <a:t>KU </a:t>
            </a:r>
            <a:r>
              <a:rPr lang="en-US" sz="2400" dirty="0" smtClean="0">
                <a:latin typeface="Arial Narrow" panose="020B0606020202030204" pitchFamily="34" charset="0"/>
              </a:rPr>
              <a:t>Medical </a:t>
            </a:r>
            <a:r>
              <a:rPr lang="en-US" sz="2400" dirty="0" smtClean="0">
                <a:latin typeface="Arial Narrow" panose="020B0606020202030204" pitchFamily="34" charset="0"/>
              </a:rPr>
              <a:t>Center developed a screening tool </a:t>
            </a:r>
            <a:r>
              <a:rPr lang="en-US" sz="2400" dirty="0" smtClean="0">
                <a:latin typeface="Arial Narrow" panose="020B0606020202030204" pitchFamily="34" charset="0"/>
              </a:rPr>
              <a:t>called KUPIDS. It is evidence-based, and there are three sections</a:t>
            </a:r>
            <a:r>
              <a:rPr lang="en-US" sz="2400" dirty="0" smtClean="0">
                <a:latin typeface="Arial Narrow" panose="020B0606020202030204" pitchFamily="34" charset="0"/>
              </a:rPr>
              <a:t>.</a:t>
            </a:r>
          </a:p>
          <a:p>
            <a:pPr lvl="1"/>
            <a:r>
              <a:rPr lang="en-US" sz="2000" dirty="0" smtClean="0">
                <a:latin typeface="Arial Narrow" panose="020B0606020202030204" pitchFamily="34" charset="0"/>
              </a:rPr>
              <a:t>Part I is a history, with pre-existing factors outlined</a:t>
            </a:r>
          </a:p>
          <a:p>
            <a:pPr lvl="1"/>
            <a:r>
              <a:rPr lang="en-US" sz="2000" dirty="0" smtClean="0">
                <a:latin typeface="Arial Narrow" panose="020B0606020202030204" pitchFamily="34" charset="0"/>
              </a:rPr>
              <a:t>Part II are observations of patient at bedside</a:t>
            </a:r>
          </a:p>
          <a:p>
            <a:pPr lvl="1"/>
            <a:r>
              <a:rPr lang="en-US" sz="2000" dirty="0" smtClean="0">
                <a:latin typeface="Arial Narrow" panose="020B0606020202030204" pitchFamily="34" charset="0"/>
              </a:rPr>
              <a:t>Part III is PO administration.</a:t>
            </a:r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200" b="1" dirty="0" smtClean="0">
                <a:latin typeface="Arial Narrow" panose="020B0606020202030204" pitchFamily="34" charset="0"/>
              </a:rPr>
              <a:t>Central Baptist Hospital developed a screening tool, as well, with three sections</a:t>
            </a:r>
          </a:p>
          <a:p>
            <a:pPr lvl="1"/>
            <a:r>
              <a:rPr lang="en-US" sz="2100" dirty="0" smtClean="0">
                <a:latin typeface="Arial Narrow" panose="020B0606020202030204" pitchFamily="34" charset="0"/>
              </a:rPr>
              <a:t>Part I includes weighted scale for factors observed at bedside prior to providing PO. These factors are chosen based on the evidence that exists for higher risk individuals.</a:t>
            </a:r>
          </a:p>
          <a:p>
            <a:pPr lvl="1"/>
            <a:r>
              <a:rPr lang="en-US" sz="2100" dirty="0" smtClean="0">
                <a:latin typeface="Arial Narrow" panose="020B0606020202030204" pitchFamily="34" charset="0"/>
              </a:rPr>
              <a:t>Part II is the sum of the weighted factors from Part I plus observations of secretion management.</a:t>
            </a:r>
          </a:p>
          <a:p>
            <a:pPr lvl="1"/>
            <a:r>
              <a:rPr lang="en-US" sz="2100" dirty="0" smtClean="0">
                <a:latin typeface="Arial Narrow" panose="020B0606020202030204" pitchFamily="34" charset="0"/>
              </a:rPr>
              <a:t>Part III is the PO portion. Small sip, then 1 tsp applesauce, then 2-3 consecutive sips of water. If any portion of this results in s/s aspiration, the </a:t>
            </a:r>
            <a:r>
              <a:rPr lang="en-US" sz="2100" dirty="0" err="1" smtClean="0">
                <a:latin typeface="Arial Narrow" panose="020B0606020202030204" pitchFamily="34" charset="0"/>
              </a:rPr>
              <a:t>pt</a:t>
            </a:r>
            <a:r>
              <a:rPr lang="en-US" sz="2100" dirty="0" smtClean="0">
                <a:latin typeface="Arial Narrow" panose="020B0606020202030204" pitchFamily="34" charset="0"/>
              </a:rPr>
              <a:t> is to be NPO and SLP consulted.</a:t>
            </a:r>
            <a:endParaRPr lang="en-US" sz="21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339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Now?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 Narrow" panose="020B0606020202030204" pitchFamily="34" charset="0"/>
              </a:rPr>
              <a:t>We need more research!</a:t>
            </a:r>
          </a:p>
          <a:p>
            <a:pPr marL="0" indent="0">
              <a:buNone/>
            </a:pPr>
            <a:endParaRPr lang="en-US" sz="3600" dirty="0" smtClean="0">
              <a:latin typeface="Arial Narrow" panose="020B0606020202030204" pitchFamily="34" charset="0"/>
            </a:endParaRPr>
          </a:p>
          <a:p>
            <a:r>
              <a:rPr lang="en-US" sz="3600" dirty="0" smtClean="0">
                <a:latin typeface="Arial Narrow" panose="020B0606020202030204" pitchFamily="34" charset="0"/>
              </a:rPr>
              <a:t>For now, we will work with the research we have.</a:t>
            </a:r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150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Anatomy            </a:t>
            </a:r>
            <a:r>
              <a:rPr lang="en-US" sz="1800" dirty="0" smtClean="0"/>
              <a:t>Image credit: JEMS.com</a:t>
            </a:r>
            <a:endParaRPr lang="en-US" sz="1800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884" y="1563528"/>
            <a:ext cx="6517464" cy="4863030"/>
          </a:xfrm>
        </p:spPr>
      </p:pic>
    </p:spTree>
    <p:extLst>
      <p:ext uri="{BB962C8B-B14F-4D97-AF65-F5344CB8AC3E}">
        <p14:creationId xmlns:p14="http://schemas.microsoft.com/office/powerpoint/2010/main" val="355710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You’ve received orders for PED </a:t>
            </a:r>
            <a:r>
              <a:rPr lang="en-US" dirty="0" err="1" smtClean="0"/>
              <a:t>eval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86" y="1532586"/>
            <a:ext cx="8596668" cy="4945487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Arial Narrow" panose="020B0606020202030204" pitchFamily="34" charset="0"/>
              </a:rPr>
              <a:t>Thorough chart review: PMH, timing/type of intubation, length of intubation, current medical status, time of </a:t>
            </a:r>
            <a:r>
              <a:rPr lang="en-US" sz="3200" dirty="0" err="1" smtClean="0">
                <a:latin typeface="Arial Narrow" panose="020B0606020202030204" pitchFamily="34" charset="0"/>
              </a:rPr>
              <a:t>extubation</a:t>
            </a:r>
            <a:endParaRPr lang="en-US" sz="3200" dirty="0" smtClean="0">
              <a:latin typeface="Arial Narrow" panose="020B0606020202030204" pitchFamily="34" charset="0"/>
            </a:endParaRPr>
          </a:p>
          <a:p>
            <a:r>
              <a:rPr lang="en-US" sz="3200" dirty="0" smtClean="0">
                <a:latin typeface="Arial Narrow" panose="020B0606020202030204" pitchFamily="34" charset="0"/>
              </a:rPr>
              <a:t>Determining timing of PED evaluation based on what is learned in chart review.</a:t>
            </a:r>
          </a:p>
          <a:p>
            <a:pPr lvl="1"/>
            <a:r>
              <a:rPr lang="en-US" sz="2800" dirty="0" smtClean="0">
                <a:latin typeface="Arial Narrow" panose="020B0606020202030204" pitchFamily="34" charset="0"/>
              </a:rPr>
              <a:t>Facilities may have their own protocols that have to be followed.</a:t>
            </a:r>
          </a:p>
          <a:p>
            <a:pPr lvl="1"/>
            <a:r>
              <a:rPr lang="en-US" sz="2800" dirty="0" smtClean="0">
                <a:latin typeface="Arial Narrow" panose="020B0606020202030204" pitchFamily="34" charset="0"/>
              </a:rPr>
              <a:t>Use clinical judgment based on the risk factors.</a:t>
            </a:r>
          </a:p>
          <a:p>
            <a:r>
              <a:rPr lang="en-US" sz="3200" dirty="0" smtClean="0">
                <a:latin typeface="Arial Narrow" panose="020B0606020202030204" pitchFamily="34" charset="0"/>
              </a:rPr>
              <a:t>Managing expectations requires constant education! Engage nurses and doctors to help with managing expectations.</a:t>
            </a:r>
            <a:endParaRPr lang="en-US" sz="2800" dirty="0" smtClean="0">
              <a:latin typeface="Arial Narrow" panose="020B0606020202030204" pitchFamily="34" charset="0"/>
            </a:endParaRPr>
          </a:p>
          <a:p>
            <a:pPr lvl="1"/>
            <a:endParaRPr lang="en-US" sz="2200" dirty="0" smtClean="0">
              <a:latin typeface="Arial Narrow" panose="020B0606020202030204" pitchFamily="34" charset="0"/>
            </a:endParaRPr>
          </a:p>
          <a:p>
            <a:pPr lvl="1"/>
            <a:endParaRPr lang="en-US" sz="22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799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You’ve received orders for PED </a:t>
            </a:r>
            <a:r>
              <a:rPr lang="en-US" dirty="0" err="1" smtClean="0"/>
              <a:t>eval</a:t>
            </a:r>
            <a:r>
              <a:rPr lang="en-US" dirty="0" smtClean="0"/>
              <a:t>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21952"/>
            <a:ext cx="9342430" cy="412430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 Narrow" panose="020B0606020202030204" pitchFamily="34" charset="0"/>
              </a:rPr>
              <a:t>Talk to the Nurse!</a:t>
            </a:r>
          </a:p>
          <a:p>
            <a:pPr lvl="1"/>
            <a:r>
              <a:rPr lang="en-US" sz="3200" dirty="0" smtClean="0">
                <a:latin typeface="Arial Narrow" panose="020B0606020202030204" pitchFamily="34" charset="0"/>
              </a:rPr>
              <a:t>Is the patient awake/alert?</a:t>
            </a:r>
          </a:p>
          <a:p>
            <a:pPr lvl="1"/>
            <a:r>
              <a:rPr lang="en-US" sz="3200" dirty="0" smtClean="0">
                <a:latin typeface="Arial Narrow" panose="020B0606020202030204" pitchFamily="34" charset="0"/>
              </a:rPr>
              <a:t>Following commands?</a:t>
            </a:r>
          </a:p>
          <a:p>
            <a:pPr lvl="1"/>
            <a:r>
              <a:rPr lang="en-US" sz="3200" dirty="0" smtClean="0">
                <a:latin typeface="Arial Narrow" panose="020B0606020202030204" pitchFamily="34" charset="0"/>
              </a:rPr>
              <a:t>Managing secretions?</a:t>
            </a:r>
          </a:p>
          <a:p>
            <a:pPr lvl="1"/>
            <a:r>
              <a:rPr lang="en-US" sz="3200" dirty="0" smtClean="0">
                <a:latin typeface="Arial Narrow" panose="020B0606020202030204" pitchFamily="34" charset="0"/>
              </a:rPr>
              <a:t>How’s the voice?</a:t>
            </a:r>
          </a:p>
          <a:p>
            <a:pPr lvl="1"/>
            <a:r>
              <a:rPr lang="en-US" sz="3200" dirty="0" smtClean="0">
                <a:latin typeface="Arial Narrow" panose="020B0606020202030204" pitchFamily="34" charset="0"/>
              </a:rPr>
              <a:t>Discuss timing of evaluation and meds that are scheduled</a:t>
            </a:r>
          </a:p>
        </p:txBody>
      </p:sp>
    </p:spTree>
    <p:extLst>
      <p:ext uri="{BB962C8B-B14F-4D97-AF65-F5344CB8AC3E}">
        <p14:creationId xmlns:p14="http://schemas.microsoft.com/office/powerpoint/2010/main" val="2858249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for PED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4255"/>
            <a:ext cx="8596668" cy="436710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latin typeface="Arial Narrow" panose="020B0606020202030204" pitchFamily="34" charset="0"/>
              </a:rPr>
              <a:t>Thorough Oral-Mechanism exam</a:t>
            </a:r>
          </a:p>
          <a:p>
            <a:pPr lvl="1"/>
            <a:r>
              <a:rPr lang="en-US" sz="3200" dirty="0" smtClean="0">
                <a:latin typeface="Arial Narrow" panose="020B0606020202030204" pitchFamily="34" charset="0"/>
              </a:rPr>
              <a:t>Labial structure and function</a:t>
            </a:r>
          </a:p>
          <a:p>
            <a:pPr lvl="1"/>
            <a:r>
              <a:rPr lang="en-US" sz="3200" dirty="0" smtClean="0">
                <a:latin typeface="Arial Narrow" panose="020B0606020202030204" pitchFamily="34" charset="0"/>
              </a:rPr>
              <a:t>Lingual structure and function (be sure to fully assess retraction!)</a:t>
            </a:r>
          </a:p>
          <a:p>
            <a:pPr lvl="1"/>
            <a:r>
              <a:rPr lang="en-US" sz="3200" dirty="0" smtClean="0">
                <a:latin typeface="Arial Narrow" panose="020B0606020202030204" pitchFamily="34" charset="0"/>
              </a:rPr>
              <a:t>Palatal structure and function</a:t>
            </a:r>
          </a:p>
          <a:p>
            <a:pPr lvl="1"/>
            <a:r>
              <a:rPr lang="en-US" sz="3200" dirty="0" smtClean="0">
                <a:latin typeface="Arial Narrow" panose="020B0606020202030204" pitchFamily="34" charset="0"/>
              </a:rPr>
              <a:t>Presence of sores/lesions/blood</a:t>
            </a:r>
          </a:p>
          <a:p>
            <a:pPr lvl="1"/>
            <a:r>
              <a:rPr lang="en-US" sz="3200" dirty="0" smtClean="0">
                <a:latin typeface="Arial Narrow" panose="020B0606020202030204" pitchFamily="34" charset="0"/>
              </a:rPr>
              <a:t>Secretion management</a:t>
            </a:r>
          </a:p>
          <a:p>
            <a:pPr lvl="1"/>
            <a:r>
              <a:rPr lang="en-US" sz="3200" dirty="0" smtClean="0">
                <a:latin typeface="Arial Narrow" panose="020B0606020202030204" pitchFamily="34" charset="0"/>
              </a:rPr>
              <a:t>Vocal quality and strength</a:t>
            </a:r>
          </a:p>
          <a:p>
            <a:pPr lvl="1"/>
            <a:endParaRPr lang="en-US" sz="2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121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for PED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 Narrow" panose="020B0606020202030204" pitchFamily="34" charset="0"/>
              </a:rPr>
              <a:t>You may determine after the oral-mechanism exam that the patient is not yet a candidate for oral trials.</a:t>
            </a:r>
          </a:p>
          <a:p>
            <a:r>
              <a:rPr lang="en-US" sz="3600" dirty="0" smtClean="0">
                <a:latin typeface="Arial Narrow" panose="020B0606020202030204" pitchFamily="34" charset="0"/>
              </a:rPr>
              <a:t>If the patient is a candidate for oral trials, proceed.</a:t>
            </a:r>
          </a:p>
          <a:p>
            <a:r>
              <a:rPr lang="en-US" sz="3600" dirty="0" smtClean="0">
                <a:latin typeface="Arial Narrow" panose="020B0606020202030204" pitchFamily="34" charset="0"/>
              </a:rPr>
              <a:t>Instrumental diagnostic if indicated. </a:t>
            </a:r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258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Prominent Physical Features of 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 Narrow" panose="020B0606020202030204" pitchFamily="34" charset="0"/>
              </a:rPr>
              <a:t>Lingual weakness, particularly at base of tongue and with retraction</a:t>
            </a:r>
          </a:p>
          <a:p>
            <a:r>
              <a:rPr lang="en-US" sz="3600" dirty="0" smtClean="0">
                <a:latin typeface="Arial Narrow" panose="020B0606020202030204" pitchFamily="34" charset="0"/>
              </a:rPr>
              <a:t>Pharyngeal weakness, particularly superior and anterior laryngeal excursion</a:t>
            </a:r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18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Arial Narrow" panose="020B0606020202030204" pitchFamily="34" charset="0"/>
              </a:rPr>
              <a:t>Disclosure</a:t>
            </a:r>
            <a:endParaRPr lang="en-US" sz="48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defTabSz="9144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</a:rPr>
              <a:t>I have no proprietary interest in any products or methods mentioned; neither I nor members of my family have any equity interest in any of the products or methods covered; and I have not and do not receive payments - either formal or any kind - for any product or method </a:t>
            </a:r>
            <a:r>
              <a:rPr lang="en-US" sz="40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discussed.</a:t>
            </a:r>
            <a:r>
              <a:rPr lang="en-US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have no proprietary interest in any products or methods mentioned; neither I nor members of </a:t>
            </a:r>
            <a:r>
              <a:rPr lang="en-US" dirty="0">
                <a:solidFill>
                  <a:schemeClr val="bg1"/>
                </a:solidFill>
              </a:rPr>
              <a:t>my family have any equity interest in any of the products or methods covered; and I have not and do not receive payments - either formal or any kind - for any product or method discussed.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733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 Impact on Swallow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8496"/>
            <a:ext cx="8596668" cy="475230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Delayed response to bolus entering pharynx. This can be due to sensory impairment, motor impairment from disuse atrophy, or a combination of the two.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Decreased base of tongue retraction results in residue at </a:t>
            </a:r>
            <a:r>
              <a:rPr lang="en-US" sz="2800" dirty="0" err="1" smtClean="0">
                <a:latin typeface="Arial Narrow" panose="020B0606020202030204" pitchFamily="34" charset="0"/>
              </a:rPr>
              <a:t>valleculae</a:t>
            </a:r>
            <a:r>
              <a:rPr lang="en-US" sz="2800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Decreased </a:t>
            </a:r>
            <a:r>
              <a:rPr lang="en-US" sz="2800" dirty="0" err="1" smtClean="0">
                <a:latin typeface="Arial Narrow" panose="020B0606020202030204" pitchFamily="34" charset="0"/>
              </a:rPr>
              <a:t>hyolaryngeal</a:t>
            </a:r>
            <a:r>
              <a:rPr lang="en-US" sz="2800" dirty="0" smtClean="0">
                <a:latin typeface="Arial Narrow" panose="020B0606020202030204" pitchFamily="34" charset="0"/>
              </a:rPr>
              <a:t> excursion from disuse atrophy results in decreased airway protection/</a:t>
            </a:r>
            <a:r>
              <a:rPr lang="en-US" sz="2800" dirty="0" err="1" smtClean="0">
                <a:latin typeface="Arial Narrow" panose="020B0606020202030204" pitchFamily="34" charset="0"/>
              </a:rPr>
              <a:t>epiglottic</a:t>
            </a:r>
            <a:r>
              <a:rPr lang="en-US" sz="2800" dirty="0" smtClean="0">
                <a:latin typeface="Arial Narrow" panose="020B0606020202030204" pitchFamily="34" charset="0"/>
              </a:rPr>
              <a:t> </a:t>
            </a:r>
            <a:r>
              <a:rPr lang="en-US" sz="2800" dirty="0" err="1" smtClean="0">
                <a:latin typeface="Arial Narrow" panose="020B0606020202030204" pitchFamily="34" charset="0"/>
              </a:rPr>
              <a:t>valving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smtClean="0">
                <a:latin typeface="Arial Narrow" panose="020B0606020202030204" pitchFamily="34" charset="0"/>
              </a:rPr>
              <a:t>as well as residue at </a:t>
            </a:r>
            <a:r>
              <a:rPr lang="en-US" sz="2800" dirty="0" err="1" smtClean="0">
                <a:latin typeface="Arial Narrow" panose="020B0606020202030204" pitchFamily="34" charset="0"/>
              </a:rPr>
              <a:t>valleculae</a:t>
            </a:r>
            <a:r>
              <a:rPr lang="en-US" sz="2800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Decreased pharyngeal constriction from disuse atrophy can result in posterior pharyngeal wall residue.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Decreased vocal fold approximation or laryngeal trauma decreases airway protection.</a:t>
            </a:r>
          </a:p>
          <a:p>
            <a:endParaRPr lang="en-US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015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see some of this in action!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>
                <a:latin typeface="Arial Narrow" panose="020B0606020202030204" pitchFamily="34" charset="0"/>
              </a:rPr>
              <a:t>MBS </a:t>
            </a:r>
            <a:r>
              <a:rPr lang="en-US" sz="3600" dirty="0">
                <a:latin typeface="Arial Narrow" panose="020B0606020202030204" pitchFamily="34" charset="0"/>
              </a:rPr>
              <a:t>normal </a:t>
            </a:r>
            <a:r>
              <a:rPr lang="en-US" sz="3600" dirty="0">
                <a:latin typeface="Arial Narrow" panose="020B0606020202030204" pitchFamily="34" charset="0"/>
                <a:hlinkClick r:id="rId2"/>
              </a:rPr>
              <a:t>https://</a:t>
            </a:r>
            <a:r>
              <a:rPr lang="en-US" sz="3600" dirty="0" smtClean="0">
                <a:latin typeface="Arial Narrow" panose="020B0606020202030204" pitchFamily="34" charset="0"/>
                <a:hlinkClick r:id="rId2"/>
              </a:rPr>
              <a:t>www.youtube.com/watch?v=PwVreNrTKBw</a:t>
            </a:r>
            <a:endParaRPr lang="en-US" sz="3600" dirty="0" smtClean="0">
              <a:latin typeface="Arial Narrow" panose="020B0606020202030204" pitchFamily="34" charset="0"/>
            </a:endParaRPr>
          </a:p>
          <a:p>
            <a:r>
              <a:rPr lang="en-US" sz="3600" dirty="0" smtClean="0">
                <a:latin typeface="Arial Narrow" panose="020B0606020202030204" pitchFamily="34" charset="0"/>
              </a:rPr>
              <a:t>MBS aspiration </a:t>
            </a:r>
            <a:r>
              <a:rPr lang="en-US" sz="3600" dirty="0" smtClean="0">
                <a:latin typeface="Arial Narrow" panose="020B0606020202030204" pitchFamily="34" charset="0"/>
                <a:hlinkClick r:id="rId3"/>
              </a:rPr>
              <a:t>https</a:t>
            </a:r>
            <a:r>
              <a:rPr lang="en-US" sz="3600" dirty="0">
                <a:latin typeface="Arial Narrow" panose="020B0606020202030204" pitchFamily="34" charset="0"/>
                <a:hlinkClick r:id="rId3"/>
              </a:rPr>
              <a:t>://</a:t>
            </a:r>
            <a:r>
              <a:rPr lang="en-US" sz="3600" dirty="0" smtClean="0">
                <a:latin typeface="Arial Narrow" panose="020B0606020202030204" pitchFamily="34" charset="0"/>
                <a:hlinkClick r:id="rId3"/>
              </a:rPr>
              <a:t>www.youtube.com/watch?v=1sFNMk87558</a:t>
            </a:r>
            <a:endParaRPr lang="en-US" sz="3600" dirty="0" smtClean="0">
              <a:latin typeface="Arial Narrow" panose="020B0606020202030204" pitchFamily="34" charset="0"/>
            </a:endParaRPr>
          </a:p>
          <a:p>
            <a:r>
              <a:rPr lang="en-US" sz="3600" dirty="0">
                <a:latin typeface="Arial Narrow" panose="020B0606020202030204" pitchFamily="34" charset="0"/>
              </a:rPr>
              <a:t>FEES normal </a:t>
            </a:r>
            <a:r>
              <a:rPr lang="en-US" sz="3600" dirty="0">
                <a:latin typeface="Arial Narrow" panose="020B0606020202030204" pitchFamily="34" charset="0"/>
                <a:hlinkClick r:id="rId4"/>
              </a:rPr>
              <a:t>https://www.youtube.com/watch?v=RATbA4m_-</a:t>
            </a:r>
            <a:r>
              <a:rPr lang="en-US" sz="3600" dirty="0" smtClean="0">
                <a:latin typeface="Arial Narrow" panose="020B0606020202030204" pitchFamily="34" charset="0"/>
                <a:hlinkClick r:id="rId4"/>
              </a:rPr>
              <a:t>TE</a:t>
            </a:r>
            <a:endParaRPr lang="en-US" sz="3600" dirty="0" smtClean="0">
              <a:latin typeface="Arial Narrow" panose="020B0606020202030204" pitchFamily="34" charset="0"/>
            </a:endParaRPr>
          </a:p>
          <a:p>
            <a:r>
              <a:rPr lang="en-US" sz="3600" dirty="0" smtClean="0">
                <a:latin typeface="Arial Narrow" panose="020B0606020202030204" pitchFamily="34" charset="0"/>
              </a:rPr>
              <a:t>FEES </a:t>
            </a:r>
            <a:r>
              <a:rPr lang="en-US" sz="3600" dirty="0">
                <a:latin typeface="Arial Narrow" panose="020B0606020202030204" pitchFamily="34" charset="0"/>
              </a:rPr>
              <a:t>aspiration </a:t>
            </a:r>
            <a:r>
              <a:rPr lang="en-US" sz="3600" dirty="0">
                <a:latin typeface="Arial Narrow" panose="020B0606020202030204" pitchFamily="34" charset="0"/>
                <a:hlinkClick r:id="rId5"/>
              </a:rPr>
              <a:t>https://</a:t>
            </a:r>
            <a:r>
              <a:rPr lang="en-US" sz="3600" dirty="0" smtClean="0">
                <a:latin typeface="Arial Narrow" panose="020B0606020202030204" pitchFamily="34" charset="0"/>
                <a:hlinkClick r:id="rId5"/>
              </a:rPr>
              <a:t>www.youtube.com/watch?v=hTfXLkmtYgM</a:t>
            </a:r>
            <a:endParaRPr lang="en-US" sz="3600" dirty="0" smtClean="0">
              <a:latin typeface="Arial Narrow" panose="020B0606020202030204" pitchFamily="34" charset="0"/>
            </a:endParaRPr>
          </a:p>
          <a:p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67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measures – may or may not be available in the facility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Strength of the tongue: </a:t>
            </a:r>
          </a:p>
          <a:p>
            <a:pPr lvl="1"/>
            <a:r>
              <a:rPr lang="en-US" sz="2400" dirty="0" smtClean="0">
                <a:latin typeface="Arial Narrow" panose="020B0606020202030204" pitchFamily="34" charset="0"/>
              </a:rPr>
              <a:t>IOPI: The Iowa Oral Performance Instrument</a:t>
            </a:r>
          </a:p>
          <a:p>
            <a:pPr marL="457200" lvl="1" indent="0">
              <a:buNone/>
            </a:pPr>
            <a:endParaRPr lang="en-US" sz="2400" dirty="0">
              <a:latin typeface="Arial Narrow" panose="020B0606020202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945" y="3245475"/>
            <a:ext cx="2900639" cy="341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83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measures,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Narrow" panose="020B0606020202030204" pitchFamily="34" charset="0"/>
              </a:rPr>
              <a:t>Pharyngeal and UES manometry</a:t>
            </a:r>
          </a:p>
          <a:p>
            <a:pPr lvl="1"/>
            <a:r>
              <a:rPr lang="en-US" sz="2800" dirty="0" smtClean="0">
                <a:latin typeface="Arial Narrow" panose="020B0606020202030204" pitchFamily="34" charset="0"/>
              </a:rPr>
              <a:t>Conducted by gastroenterologist and radiologist</a:t>
            </a:r>
          </a:p>
          <a:p>
            <a:pPr lvl="1"/>
            <a:r>
              <a:rPr lang="en-US" sz="2800" dirty="0" smtClean="0">
                <a:latin typeface="Arial Narrow" panose="020B0606020202030204" pitchFamily="34" charset="0"/>
              </a:rPr>
              <a:t>Often coincides with fluoroscopy</a:t>
            </a:r>
          </a:p>
          <a:p>
            <a:pPr lvl="1"/>
            <a:r>
              <a:rPr lang="en-US" sz="2800" dirty="0" smtClean="0">
                <a:latin typeface="Arial Narrow" panose="020B0606020202030204" pitchFamily="34" charset="0"/>
              </a:rPr>
              <a:t>Confounding factors can include gender and age; bolus viscosity is a factor</a:t>
            </a:r>
          </a:p>
          <a:p>
            <a:pPr marL="457200" lvl="1" indent="0">
              <a:buNone/>
            </a:pP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533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Sensory Deficit or Delayed Swallow</a:t>
            </a:r>
          </a:p>
          <a:p>
            <a:pPr lvl="1"/>
            <a:r>
              <a:rPr lang="en-US" sz="3600" dirty="0" smtClean="0">
                <a:latin typeface="Arial Narrow" panose="020B0606020202030204" pitchFamily="34" charset="0"/>
              </a:rPr>
              <a:t>Thermal/Tactile/Gustatory Stimulation</a:t>
            </a:r>
          </a:p>
          <a:p>
            <a:pPr lvl="2"/>
            <a:r>
              <a:rPr lang="en-US" sz="3600" dirty="0" smtClean="0">
                <a:latin typeface="Arial Narrow" panose="020B0606020202030204" pitchFamily="34" charset="0"/>
              </a:rPr>
              <a:t>Lemon-glycerin swabs</a:t>
            </a:r>
          </a:p>
          <a:p>
            <a:pPr lvl="2"/>
            <a:r>
              <a:rPr lang="en-US" sz="3600" dirty="0" smtClean="0">
                <a:latin typeface="Arial Narrow" panose="020B0606020202030204" pitchFamily="34" charset="0"/>
              </a:rPr>
              <a:t>Cold/iced laryngeal mirror</a:t>
            </a:r>
          </a:p>
          <a:p>
            <a:pPr lvl="1"/>
            <a:r>
              <a:rPr lang="en-US" sz="3600" dirty="0" smtClean="0">
                <a:latin typeface="Arial Narrow" panose="020B0606020202030204" pitchFamily="34" charset="0"/>
              </a:rPr>
              <a:t>DPNS (if certified)</a:t>
            </a:r>
          </a:p>
          <a:p>
            <a:pPr marL="457200" lvl="1" indent="0">
              <a:buNone/>
            </a:pPr>
            <a:endParaRPr lang="en-US" sz="26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352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for Motor Deficits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latin typeface="Arial Narrow" panose="020B0606020202030204" pitchFamily="34" charset="0"/>
              </a:rPr>
              <a:t>Poor Base of Tongue Retraction</a:t>
            </a:r>
            <a:endParaRPr lang="en-US" sz="3600" dirty="0">
              <a:latin typeface="Arial Narrow" panose="020B0606020202030204" pitchFamily="34" charset="0"/>
            </a:endParaRPr>
          </a:p>
          <a:p>
            <a:pPr lvl="1"/>
            <a:r>
              <a:rPr lang="en-US" sz="3200" dirty="0" smtClean="0">
                <a:latin typeface="Arial Narrow" panose="020B0606020202030204" pitchFamily="34" charset="0"/>
              </a:rPr>
              <a:t>Effortful Swallow</a:t>
            </a:r>
          </a:p>
          <a:p>
            <a:pPr lvl="1"/>
            <a:r>
              <a:rPr lang="en-US" sz="3200" dirty="0" smtClean="0">
                <a:latin typeface="Arial Narrow" panose="020B0606020202030204" pitchFamily="34" charset="0"/>
              </a:rPr>
              <a:t>Higher level cognition: Have patient push tongue “back and down” and swallow hard</a:t>
            </a:r>
          </a:p>
          <a:p>
            <a:pPr lvl="1"/>
            <a:r>
              <a:rPr lang="en-US" sz="3200" dirty="0" smtClean="0">
                <a:latin typeface="Arial Narrow" panose="020B0606020202030204" pitchFamily="34" charset="0"/>
              </a:rPr>
              <a:t>Open mouth swallow</a:t>
            </a:r>
          </a:p>
          <a:p>
            <a:pPr lvl="1"/>
            <a:r>
              <a:rPr lang="en-US" sz="3200" dirty="0" smtClean="0">
                <a:latin typeface="Arial Narrow" panose="020B0606020202030204" pitchFamily="34" charset="0"/>
              </a:rPr>
              <a:t>Drag tongue tip posteriorly along palate; try to reach soft palate</a:t>
            </a:r>
            <a:endParaRPr lang="en-US" sz="3200" dirty="0">
              <a:latin typeface="Arial Narrow" panose="020B0606020202030204" pitchFamily="34" charset="0"/>
            </a:endParaRPr>
          </a:p>
          <a:p>
            <a:pPr marL="914400" lvl="2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0688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for Motor Deficits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>
                <a:latin typeface="Arial Narrow" panose="020B0606020202030204" pitchFamily="34" charset="0"/>
              </a:rPr>
              <a:t>Poor superior pharyngeal constriction</a:t>
            </a:r>
          </a:p>
          <a:p>
            <a:pPr lvl="1"/>
            <a:r>
              <a:rPr lang="en-US" sz="2800" dirty="0" smtClean="0">
                <a:latin typeface="Arial Narrow" panose="020B0606020202030204" pitchFamily="34" charset="0"/>
              </a:rPr>
              <a:t>Masako</a:t>
            </a:r>
            <a:endParaRPr lang="en-US" sz="2800" dirty="0">
              <a:latin typeface="Arial Narrow" panose="020B0606020202030204" pitchFamily="34" charset="0"/>
            </a:endParaRPr>
          </a:p>
          <a:p>
            <a:r>
              <a:rPr lang="en-US" sz="3200" dirty="0" smtClean="0">
                <a:latin typeface="Arial Narrow" panose="020B0606020202030204" pitchFamily="34" charset="0"/>
              </a:rPr>
              <a:t>Poor Laryngeal Elevation/Poor UES opening</a:t>
            </a:r>
            <a:endParaRPr lang="en-US" sz="3200" dirty="0">
              <a:latin typeface="Arial Narrow" panose="020B0606020202030204" pitchFamily="34" charset="0"/>
            </a:endParaRPr>
          </a:p>
          <a:p>
            <a:pPr lvl="1"/>
            <a:r>
              <a:rPr lang="en-US" sz="2800" dirty="0" smtClean="0">
                <a:latin typeface="Arial Narrow" panose="020B0606020202030204" pitchFamily="34" charset="0"/>
              </a:rPr>
              <a:t>Mendelsohn</a:t>
            </a:r>
          </a:p>
          <a:p>
            <a:pPr lvl="1"/>
            <a:r>
              <a:rPr lang="en-US" sz="2800" dirty="0" smtClean="0">
                <a:latin typeface="Arial Narrow" panose="020B0606020202030204" pitchFamily="34" charset="0"/>
              </a:rPr>
              <a:t>Falsetto/High Pitch sustained “</a:t>
            </a:r>
            <a:r>
              <a:rPr lang="en-US" sz="2800" dirty="0" err="1" smtClean="0">
                <a:latin typeface="Arial Narrow" panose="020B0606020202030204" pitchFamily="34" charset="0"/>
              </a:rPr>
              <a:t>eeee</a:t>
            </a:r>
            <a:r>
              <a:rPr lang="en-US" sz="2800" dirty="0" smtClean="0">
                <a:latin typeface="Arial Narrow" panose="020B0606020202030204" pitchFamily="34" charset="0"/>
              </a:rPr>
              <a:t>”</a:t>
            </a:r>
          </a:p>
          <a:p>
            <a:pPr lvl="1"/>
            <a:r>
              <a:rPr lang="en-US" sz="2800" dirty="0" smtClean="0">
                <a:latin typeface="Arial Narrow" panose="020B0606020202030204" pitchFamily="34" charset="0"/>
              </a:rPr>
              <a:t>Shaker</a:t>
            </a:r>
          </a:p>
          <a:p>
            <a:pPr lvl="1"/>
            <a:r>
              <a:rPr lang="en-US" sz="2800" dirty="0" smtClean="0">
                <a:latin typeface="Arial Narrow" panose="020B0606020202030204" pitchFamily="34" charset="0"/>
              </a:rPr>
              <a:t>Chin Tuck Against Resistance</a:t>
            </a:r>
          </a:p>
          <a:p>
            <a:pPr lvl="1"/>
            <a:r>
              <a:rPr lang="en-US" sz="2800" dirty="0" smtClean="0">
                <a:latin typeface="Arial Narrow" panose="020B0606020202030204" pitchFamily="34" charset="0"/>
              </a:rPr>
              <a:t>Jaw Opening Against Resistance</a:t>
            </a:r>
            <a:endParaRPr lang="en-US" sz="2800" dirty="0">
              <a:latin typeface="Arial Narrow" panose="020B0606020202030204" pitchFamily="34" charset="0"/>
            </a:endParaRPr>
          </a:p>
          <a:p>
            <a:pPr marL="457200" lvl="1" indent="0">
              <a:buNone/>
            </a:pPr>
            <a:endParaRPr lang="en-US" sz="28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98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for Motor Deficits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Poor Vocal Fold Closure</a:t>
            </a:r>
          </a:p>
          <a:p>
            <a:pPr lvl="1"/>
            <a:r>
              <a:rPr lang="en-US" sz="2600" dirty="0" smtClean="0">
                <a:latin typeface="Arial Narrow" panose="020B0606020202030204" pitchFamily="34" charset="0"/>
              </a:rPr>
              <a:t>Careful with those who have had lower motor neuron or edema/traumatic intubations causing their poor vocal fold closure</a:t>
            </a:r>
          </a:p>
          <a:p>
            <a:pPr lvl="1"/>
            <a:r>
              <a:rPr lang="en-US" sz="2600" dirty="0" smtClean="0">
                <a:latin typeface="Arial Narrow" panose="020B0606020202030204" pitchFamily="34" charset="0"/>
              </a:rPr>
              <a:t>Gentle: Breath hold and release</a:t>
            </a:r>
          </a:p>
          <a:p>
            <a:pPr lvl="1"/>
            <a:r>
              <a:rPr lang="en-US" sz="2600" dirty="0" smtClean="0">
                <a:latin typeface="Arial Narrow" panose="020B0606020202030204" pitchFamily="34" charset="0"/>
              </a:rPr>
              <a:t>More aggressive – and also for improved laryngeal closure: </a:t>
            </a:r>
          </a:p>
          <a:p>
            <a:pPr lvl="2"/>
            <a:r>
              <a:rPr lang="en-US" sz="2400" dirty="0" err="1" smtClean="0">
                <a:latin typeface="Arial Narrow" panose="020B0606020202030204" pitchFamily="34" charset="0"/>
              </a:rPr>
              <a:t>Supraglottic</a:t>
            </a:r>
            <a:r>
              <a:rPr lang="en-US" sz="2400" dirty="0" smtClean="0">
                <a:latin typeface="Arial Narrow" panose="020B0606020202030204" pitchFamily="34" charset="0"/>
              </a:rPr>
              <a:t> swallow</a:t>
            </a:r>
          </a:p>
          <a:p>
            <a:pPr lvl="2"/>
            <a:r>
              <a:rPr lang="en-US" sz="2400" dirty="0" smtClean="0">
                <a:latin typeface="Arial Narrow" panose="020B0606020202030204" pitchFamily="34" charset="0"/>
              </a:rPr>
              <a:t>Super </a:t>
            </a:r>
            <a:r>
              <a:rPr lang="en-US" sz="2400" dirty="0" err="1" smtClean="0">
                <a:latin typeface="Arial Narrow" panose="020B0606020202030204" pitchFamily="34" charset="0"/>
              </a:rPr>
              <a:t>Supraglottic</a:t>
            </a:r>
            <a:r>
              <a:rPr lang="en-US" sz="2400" dirty="0" smtClean="0">
                <a:latin typeface="Arial Narrow" panose="020B0606020202030204" pitchFamily="34" charset="0"/>
              </a:rPr>
              <a:t> swallow</a:t>
            </a:r>
            <a:endParaRPr lang="en-US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903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Tools and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>
                <a:latin typeface="Arial Narrow" panose="020B0606020202030204" pitchFamily="34" charset="0"/>
              </a:rPr>
              <a:t>FEES as diagnostic + biofeedback</a:t>
            </a:r>
          </a:p>
          <a:p>
            <a:r>
              <a:rPr lang="en-US" sz="3200" dirty="0" smtClean="0">
                <a:latin typeface="Arial Narrow" panose="020B0606020202030204" pitchFamily="34" charset="0"/>
              </a:rPr>
              <a:t>Postural changes</a:t>
            </a:r>
          </a:p>
          <a:p>
            <a:pPr lvl="1"/>
            <a:r>
              <a:rPr lang="en-US" sz="3000" dirty="0" smtClean="0">
                <a:latin typeface="Arial Narrow" panose="020B0606020202030204" pitchFamily="34" charset="0"/>
              </a:rPr>
              <a:t>Chin tuck</a:t>
            </a:r>
          </a:p>
          <a:p>
            <a:r>
              <a:rPr lang="en-US" sz="3200" dirty="0" smtClean="0">
                <a:latin typeface="Arial Narrow" panose="020B0606020202030204" pitchFamily="34" charset="0"/>
              </a:rPr>
              <a:t>Behavioral changes</a:t>
            </a:r>
          </a:p>
          <a:p>
            <a:pPr lvl="1"/>
            <a:r>
              <a:rPr lang="en-US" sz="3000" dirty="0" smtClean="0">
                <a:latin typeface="Arial Narrow" panose="020B0606020202030204" pitchFamily="34" charset="0"/>
              </a:rPr>
              <a:t>Bolus hold and swallow</a:t>
            </a:r>
          </a:p>
          <a:p>
            <a:pPr lvl="1"/>
            <a:r>
              <a:rPr lang="en-US" sz="3000" dirty="0" smtClean="0">
                <a:latin typeface="Arial Narrow" panose="020B0606020202030204" pitchFamily="34" charset="0"/>
              </a:rPr>
              <a:t>Refrain from using straws</a:t>
            </a:r>
          </a:p>
          <a:p>
            <a:pPr lvl="1"/>
            <a:r>
              <a:rPr lang="en-US" sz="3000" dirty="0" smtClean="0">
                <a:latin typeface="Arial Narrow" panose="020B0606020202030204" pitchFamily="34" charset="0"/>
              </a:rPr>
              <a:t>Small bolus</a:t>
            </a:r>
          </a:p>
          <a:p>
            <a:r>
              <a:rPr lang="en-US" sz="3200" dirty="0" smtClean="0">
                <a:latin typeface="Arial Narrow" panose="020B0606020202030204" pitchFamily="34" charset="0"/>
              </a:rPr>
              <a:t>Diet texture changes</a:t>
            </a:r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4132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Take Away from all of this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We have an idea of which populations are at greatest risk of developing PED.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We have a great idea of which aspects of the swallow are most impacted by prolonged intubation.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We already know how to treat the swallow deficits caused by prolonged intubation – no stress trying to reinvent the wheel.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It would be nice to have research that directs us </a:t>
            </a:r>
            <a:r>
              <a:rPr lang="en-US" sz="2800" dirty="0" smtClean="0">
                <a:latin typeface="Arial Narrow" panose="020B0606020202030204" pitchFamily="34" charset="0"/>
              </a:rPr>
              <a:t>as to </a:t>
            </a:r>
            <a:r>
              <a:rPr lang="en-US" sz="2800" dirty="0" smtClean="0">
                <a:latin typeface="Arial Narrow" panose="020B0606020202030204" pitchFamily="34" charset="0"/>
              </a:rPr>
              <a:t>WHEN is the best time for SLP evaluation of the swallow post-</a:t>
            </a:r>
            <a:r>
              <a:rPr lang="en-US" sz="2800" dirty="0" err="1" smtClean="0">
                <a:latin typeface="Arial Narrow" panose="020B0606020202030204" pitchFamily="34" charset="0"/>
              </a:rPr>
              <a:t>extubation</a:t>
            </a:r>
            <a:r>
              <a:rPr lang="en-US" sz="2800" dirty="0" smtClean="0">
                <a:latin typeface="Arial Narrow" panose="020B0606020202030204" pitchFamily="34" charset="0"/>
              </a:rPr>
              <a:t>.</a:t>
            </a: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521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Narrow" panose="020B0606020202030204" pitchFamily="34" charset="0"/>
              </a:rPr>
              <a:t>A Brief Review</a:t>
            </a:r>
            <a:endParaRPr lang="en-US" sz="48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Definition of Post-</a:t>
            </a:r>
            <a:r>
              <a:rPr lang="en-US" sz="2800" dirty="0" err="1" smtClean="0">
                <a:latin typeface="Arial Narrow" panose="020B0606020202030204" pitchFamily="34" charset="0"/>
              </a:rPr>
              <a:t>extubation</a:t>
            </a:r>
            <a:r>
              <a:rPr lang="en-US" sz="2800" dirty="0" smtClean="0">
                <a:latin typeface="Arial Narrow" panose="020B0606020202030204" pitchFamily="34" charset="0"/>
              </a:rPr>
              <a:t> Dysphagia (PED): </a:t>
            </a:r>
            <a:r>
              <a:rPr lang="en-US" sz="2800" dirty="0">
                <a:latin typeface="Arial Narrow" panose="020B0606020202030204" pitchFamily="34" charset="0"/>
              </a:rPr>
              <a:t>the difficulty or inability to effectively and safely transfer food and liquid from the mouth to the stomach after </a:t>
            </a:r>
            <a:r>
              <a:rPr lang="en-US" sz="2800" dirty="0" err="1">
                <a:latin typeface="Arial Narrow" panose="020B0606020202030204" pitchFamily="34" charset="0"/>
              </a:rPr>
              <a:t>extubation</a:t>
            </a:r>
            <a:r>
              <a:rPr lang="en-US" sz="2800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The research is varied, due to differences in study design and populations covered. 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Overall, it appears that PED is common. However, studies indicate a wide range of incidence, reflecting that 10-84% of those who are intubated experience some form of PED.</a:t>
            </a: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3249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866" y="596722"/>
            <a:ext cx="7835603" cy="1320800"/>
          </a:xfrm>
        </p:spPr>
        <p:txBody>
          <a:bodyPr/>
          <a:lstStyle/>
          <a:p>
            <a:r>
              <a:rPr lang="en-US" dirty="0" smtClean="0"/>
              <a:t>My Favorite Thing to Remember in a World of Evolving Practices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712" y="1917522"/>
            <a:ext cx="4862725" cy="4862725"/>
          </a:xfrm>
        </p:spPr>
      </p:pic>
    </p:spTree>
    <p:extLst>
      <p:ext uri="{BB962C8B-B14F-4D97-AF65-F5344CB8AC3E}">
        <p14:creationId xmlns:p14="http://schemas.microsoft.com/office/powerpoint/2010/main" val="2425070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97476"/>
            <a:ext cx="8596668" cy="794197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91674"/>
            <a:ext cx="8596668" cy="555079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Ajemian</a:t>
            </a:r>
            <a:r>
              <a:rPr lang="en-US" dirty="0"/>
              <a:t>, M., et. al. (2001). Routine </a:t>
            </a:r>
            <a:r>
              <a:rPr lang="en-US" dirty="0" err="1"/>
              <a:t>Fiberoptic</a:t>
            </a:r>
            <a:r>
              <a:rPr lang="en-US" dirty="0"/>
              <a:t> Endoscopic Evaluation of Swallowing Prolonged Intubation. </a:t>
            </a:r>
            <a:r>
              <a:rPr lang="en-US" i="1" dirty="0"/>
              <a:t>Archives of Surgery</a:t>
            </a:r>
            <a:r>
              <a:rPr lang="en-US" dirty="0"/>
              <a:t>. 136:434-37. </a:t>
            </a:r>
          </a:p>
          <a:p>
            <a:pPr marL="0" indent="0">
              <a:buNone/>
            </a:pPr>
            <a:r>
              <a:rPr lang="en-US" dirty="0" smtClean="0"/>
              <a:t>Barker</a:t>
            </a:r>
            <a:r>
              <a:rPr lang="en-US" dirty="0"/>
              <a:t>, J., et al. (2009). Incidence and Impact of Dysphagia in Patients Receiving Prolonged Endotracheal Intubation After Cardiac Surgery. </a:t>
            </a:r>
            <a:r>
              <a:rPr lang="en-US" i="1" dirty="0"/>
              <a:t>Canadian Journal of Surgery</a:t>
            </a:r>
            <a:r>
              <a:rPr lang="en-US" dirty="0"/>
              <a:t>. 52(2):119-25. </a:t>
            </a:r>
          </a:p>
          <a:p>
            <a:pPr marL="0" indent="0">
              <a:buNone/>
            </a:pPr>
            <a:r>
              <a:rPr lang="en-US" dirty="0" err="1" smtClean="0"/>
              <a:t>Barquist</a:t>
            </a:r>
            <a:r>
              <a:rPr lang="en-US" dirty="0"/>
              <a:t>, E., et al. (2001). </a:t>
            </a:r>
            <a:r>
              <a:rPr lang="en-US" dirty="0" err="1"/>
              <a:t>Postextubation</a:t>
            </a:r>
            <a:r>
              <a:rPr lang="en-US" dirty="0"/>
              <a:t> </a:t>
            </a:r>
            <a:r>
              <a:rPr lang="en-US" dirty="0" err="1"/>
              <a:t>Fiberoptic</a:t>
            </a:r>
            <a:r>
              <a:rPr lang="en-US" dirty="0"/>
              <a:t> Endoscopic Evaluation of Swallowing after Prolonged Endotracheal Intubation: A Randomized, Prospective Trial. </a:t>
            </a:r>
            <a:r>
              <a:rPr lang="en-US" i="1" dirty="0"/>
              <a:t>Critical Care Medicine</a:t>
            </a:r>
            <a:r>
              <a:rPr lang="en-US" dirty="0"/>
              <a:t>. 29(9).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Bishop, M.J., Hibbard, A.J., &amp; Fink, B.R. (1985). Laryngeal injury in a dog model of prolonged </a:t>
            </a:r>
            <a:r>
              <a:rPr lang="en-US" dirty="0" err="1"/>
              <a:t>endotrachael</a:t>
            </a:r>
            <a:r>
              <a:rPr lang="en-US" dirty="0"/>
              <a:t> intubation. Anesthesiology,51, 73-77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Burgess, III G.E., Cooper Jr., J.R., Marino, R.J., </a:t>
            </a:r>
            <a:r>
              <a:rPr lang="en-US" dirty="0" err="1"/>
              <a:t>Peuler</a:t>
            </a:r>
            <a:r>
              <a:rPr lang="en-US" dirty="0"/>
              <a:t>, M.J., &amp; </a:t>
            </a:r>
            <a:r>
              <a:rPr lang="en-US" dirty="0" err="1"/>
              <a:t>Warriner</a:t>
            </a:r>
            <a:r>
              <a:rPr lang="en-US" dirty="0"/>
              <a:t>, III, R.A. (1979). Laryngeal competence after tracheal </a:t>
            </a:r>
            <a:r>
              <a:rPr lang="en-US" dirty="0" err="1"/>
              <a:t>extubation</a:t>
            </a:r>
            <a:r>
              <a:rPr lang="en-US" dirty="0"/>
              <a:t>. Anesthesiology 51:1,73-77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Colice</a:t>
            </a:r>
            <a:r>
              <a:rPr lang="en-US" dirty="0"/>
              <a:t>, G.L., </a:t>
            </a:r>
            <a:r>
              <a:rPr lang="en-US" dirty="0" err="1"/>
              <a:t>Stukel</a:t>
            </a:r>
            <a:r>
              <a:rPr lang="en-US" dirty="0"/>
              <a:t>, T.A. &amp; Dain, B. (1989). Laryngeal complications of prolonged intubation. Chest, 96, 877-884.</a:t>
            </a:r>
          </a:p>
          <a:p>
            <a:pPr marL="0" indent="0">
              <a:buNone/>
            </a:pPr>
            <a:r>
              <a:rPr lang="en-US" dirty="0"/>
              <a:t>Colonel, P, </a:t>
            </a:r>
            <a:r>
              <a:rPr lang="en-US" dirty="0" err="1"/>
              <a:t>Houze</a:t>
            </a:r>
            <a:r>
              <a:rPr lang="en-US" dirty="0"/>
              <a:t>, H., Vert, H., Mateo, J., </a:t>
            </a:r>
            <a:r>
              <a:rPr lang="en-US" dirty="0" err="1"/>
              <a:t>Megarbane</a:t>
            </a:r>
            <a:r>
              <a:rPr lang="en-US" dirty="0"/>
              <a:t>, B., et al. (1998). Swallowing disorders as a predictor of unsuccessful </a:t>
            </a:r>
            <a:r>
              <a:rPr lang="en-US" dirty="0" err="1"/>
              <a:t>extubation</a:t>
            </a:r>
            <a:r>
              <a:rPr lang="en-US" dirty="0"/>
              <a:t>: a clinical evaluation. </a:t>
            </a:r>
            <a:r>
              <a:rPr lang="en-US" dirty="0" err="1"/>
              <a:t>Amer</a:t>
            </a:r>
            <a:r>
              <a:rPr lang="en-US" dirty="0"/>
              <a:t> J </a:t>
            </a:r>
            <a:r>
              <a:rPr lang="en-US" dirty="0" err="1"/>
              <a:t>Crit</a:t>
            </a:r>
            <a:r>
              <a:rPr lang="en-US" dirty="0"/>
              <a:t> Care, 17:6, 505-510.</a:t>
            </a:r>
          </a:p>
          <a:p>
            <a:pPr marL="0" indent="0">
              <a:buNone/>
            </a:pPr>
            <a:r>
              <a:rPr lang="en-US" dirty="0"/>
              <a:t>Davis, F.G. &amp; Cullen, D.J. (1974). Post-</a:t>
            </a:r>
            <a:r>
              <a:rPr lang="en-US" dirty="0" err="1"/>
              <a:t>extubation</a:t>
            </a:r>
            <a:r>
              <a:rPr lang="en-US" dirty="0"/>
              <a:t> aspiration following prolonged intubation. American Society of Anesthesiologists Annual Meeting, American Society of Anesthesiologists, Washington, DC, 181-182. (Unable to obtain this study</a:t>
            </a:r>
            <a:r>
              <a:rPr lang="en-US" dirty="0" smtClean="0"/>
              <a:t>.)</a:t>
            </a:r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Larminat</a:t>
            </a:r>
            <a:r>
              <a:rPr lang="en-US" dirty="0"/>
              <a:t>, V., et al. (1995). Alteration in Swallowing Reflex after </a:t>
            </a:r>
            <a:r>
              <a:rPr lang="en-US" dirty="0" err="1"/>
              <a:t>Extubation</a:t>
            </a:r>
            <a:r>
              <a:rPr lang="en-US" dirty="0"/>
              <a:t> in Intensive Care Unit Patients. </a:t>
            </a:r>
            <a:r>
              <a:rPr lang="en-US" i="1" dirty="0"/>
              <a:t>Critical Care Medicine</a:t>
            </a:r>
            <a:r>
              <a:rPr lang="en-US" dirty="0"/>
              <a:t>. 23(3):486-90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4722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7887"/>
            <a:ext cx="8596668" cy="4753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El </a:t>
            </a:r>
            <a:r>
              <a:rPr lang="en-US" dirty="0" err="1"/>
              <a:t>Solh</a:t>
            </a:r>
            <a:r>
              <a:rPr lang="en-US" dirty="0"/>
              <a:t>, A., Okada, M., Bhat, A., &amp; </a:t>
            </a:r>
            <a:r>
              <a:rPr lang="en-US" dirty="0" err="1"/>
              <a:t>Pietrantoni</a:t>
            </a:r>
            <a:r>
              <a:rPr lang="en-US" dirty="0"/>
              <a:t>, C.  (2003). Swallowing disorders post </a:t>
            </a:r>
            <a:r>
              <a:rPr lang="en-US" dirty="0" err="1"/>
              <a:t>orotracheal</a:t>
            </a:r>
            <a:r>
              <a:rPr lang="en-US" dirty="0"/>
              <a:t> intubation in the elderly. Intensive Care Med, 29, 1451-1455.</a:t>
            </a:r>
          </a:p>
          <a:p>
            <a:pPr marL="0" indent="0">
              <a:buNone/>
            </a:pPr>
            <a:r>
              <a:rPr lang="en-US" dirty="0"/>
              <a:t>Ferraris, V.A., Ferraris, S.P., Moritz, D.M., &amp; Welch, S. (2001). Oropharyngeal dysfunction after cardiac operations. Ann </a:t>
            </a:r>
            <a:r>
              <a:rPr lang="en-US" dirty="0" err="1"/>
              <a:t>Thorac</a:t>
            </a:r>
            <a:r>
              <a:rPr lang="en-US" dirty="0"/>
              <a:t> Surgery, 71:6, 1792-1795.</a:t>
            </a:r>
          </a:p>
          <a:p>
            <a:pPr marL="0" indent="0">
              <a:buNone/>
            </a:pPr>
            <a:r>
              <a:rPr lang="en-US" dirty="0"/>
              <a:t>Goldsmith, T. (2000) Evaluation and treatment of swallowing disorders following endotracheal intubation and tracheostomy.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Anesthesiol</a:t>
            </a:r>
            <a:r>
              <a:rPr lang="en-US" dirty="0"/>
              <a:t> </a:t>
            </a:r>
            <a:r>
              <a:rPr lang="en-US" dirty="0" err="1"/>
              <a:t>Clin</a:t>
            </a:r>
            <a:r>
              <a:rPr lang="en-US" dirty="0"/>
              <a:t>., 38, 219-42.</a:t>
            </a:r>
          </a:p>
          <a:p>
            <a:pPr marL="0" indent="0">
              <a:buNone/>
            </a:pPr>
            <a:r>
              <a:rPr lang="en-US" dirty="0"/>
              <a:t>Hewitt, A., et al (2008). Standardized Instrument for Lingual Pressure Measurement. </a:t>
            </a:r>
            <a:r>
              <a:rPr lang="en-US" i="1" dirty="0"/>
              <a:t>Dysphagia</a:t>
            </a:r>
            <a:r>
              <a:rPr lang="en-US" dirty="0"/>
              <a:t> 23:16–25.</a:t>
            </a:r>
          </a:p>
          <a:p>
            <a:pPr marL="0" indent="0">
              <a:buNone/>
            </a:pPr>
            <a:r>
              <a:rPr lang="en-US" dirty="0"/>
              <a:t>Hogue, Jr C.W., </a:t>
            </a:r>
            <a:r>
              <a:rPr lang="en-US" dirty="0" err="1"/>
              <a:t>Lappas</a:t>
            </a:r>
            <a:r>
              <a:rPr lang="en-US" dirty="0"/>
              <a:t>, G.D., Creswell, L.L. et al. (1995). Swallowing dysfunction after cardiac operations.  Associated adverse outcomes and risk factors including intraoperative transesophageal echocardiography. J </a:t>
            </a:r>
            <a:r>
              <a:rPr lang="en-US" dirty="0" err="1"/>
              <a:t>Thorac</a:t>
            </a:r>
            <a:r>
              <a:rPr lang="en-US" dirty="0"/>
              <a:t> </a:t>
            </a:r>
            <a:r>
              <a:rPr lang="en-US" dirty="0" err="1"/>
              <a:t>Cardiovasc</a:t>
            </a:r>
            <a:r>
              <a:rPr lang="en-US" dirty="0"/>
              <a:t> </a:t>
            </a:r>
            <a:r>
              <a:rPr lang="en-US" dirty="0" err="1"/>
              <a:t>Surg</a:t>
            </a:r>
            <a:r>
              <a:rPr lang="en-US" dirty="0"/>
              <a:t>, 110:2, 517-522.</a:t>
            </a:r>
          </a:p>
          <a:p>
            <a:pPr marL="0" indent="0">
              <a:buNone/>
            </a:pPr>
            <a:r>
              <a:rPr lang="en-US" dirty="0" smtClean="0"/>
              <a:t>Keeling</a:t>
            </a:r>
            <a:r>
              <a:rPr lang="en-US" dirty="0"/>
              <a:t>, W.B., Lewis, V., </a:t>
            </a:r>
            <a:r>
              <a:rPr lang="en-US" dirty="0" err="1"/>
              <a:t>Blazick</a:t>
            </a:r>
            <a:r>
              <a:rPr lang="en-US" dirty="0"/>
              <a:t>, E., Maxey, T.S., Garrett, J.R., &amp; Sommers, K.E. (2007). Routine evaluation for aspiration after thoracotomy for pulmonary resection. Ann </a:t>
            </a:r>
            <a:r>
              <a:rPr lang="en-US" dirty="0" err="1"/>
              <a:t>Thorac</a:t>
            </a:r>
            <a:r>
              <a:rPr lang="en-US" dirty="0"/>
              <a:t> </a:t>
            </a:r>
            <a:r>
              <a:rPr lang="en-US" dirty="0" err="1"/>
              <a:t>Surg</a:t>
            </a:r>
            <a:r>
              <a:rPr lang="en-US" dirty="0"/>
              <a:t>, 83:1, 193-196.</a:t>
            </a:r>
          </a:p>
          <a:p>
            <a:pPr marL="0" indent="0">
              <a:buNone/>
            </a:pPr>
            <a:r>
              <a:rPr lang="en-US" dirty="0" err="1"/>
              <a:t>Langmore</a:t>
            </a:r>
            <a:r>
              <a:rPr lang="en-US" dirty="0"/>
              <a:t>, S., et al. (2015). Efficacy of exercises to rehabilitate dysphagia: A critique of the literature. </a:t>
            </a:r>
            <a:r>
              <a:rPr lang="en-US" i="1" dirty="0"/>
              <a:t>International Journal of Speech-Language Pathology</a:t>
            </a:r>
            <a:r>
              <a:rPr lang="en-US" dirty="0"/>
              <a:t>; Early Online: 1–8.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Leder</a:t>
            </a:r>
            <a:r>
              <a:rPr lang="en-US" dirty="0"/>
              <a:t>, S.B., Cohn, S.M. &amp; Moller, B.A. (1998). </a:t>
            </a:r>
            <a:r>
              <a:rPr lang="en-US" dirty="0" err="1"/>
              <a:t>Fiberoptic</a:t>
            </a:r>
            <a:r>
              <a:rPr lang="en-US" dirty="0"/>
              <a:t> endoscopic documentation of the high incidence of aspiration following </a:t>
            </a:r>
            <a:r>
              <a:rPr lang="en-US" dirty="0" err="1"/>
              <a:t>extubation</a:t>
            </a:r>
            <a:r>
              <a:rPr lang="en-US" dirty="0"/>
              <a:t> in critically ill trauma patients. Dysphagia, 13, 208-212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155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67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36373"/>
            <a:ext cx="8596668" cy="480499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Macht</a:t>
            </a:r>
            <a:r>
              <a:rPr lang="en-US" dirty="0"/>
              <a:t>, M., et al. (2011). </a:t>
            </a:r>
            <a:r>
              <a:rPr lang="en-US" dirty="0" err="1"/>
              <a:t>Postextubation</a:t>
            </a:r>
            <a:r>
              <a:rPr lang="en-US" dirty="0"/>
              <a:t> Dysphagia is Persistent and Associated with Poor Outcomes in Survivors of </a:t>
            </a:r>
            <a:r>
              <a:rPr lang="en-US" dirty="0" err="1"/>
              <a:t>Critcal</a:t>
            </a:r>
            <a:r>
              <a:rPr lang="en-US" dirty="0"/>
              <a:t> Illness. </a:t>
            </a:r>
            <a:r>
              <a:rPr lang="en-US" i="1" dirty="0"/>
              <a:t>Critical Care Medicine</a:t>
            </a:r>
            <a:r>
              <a:rPr lang="en-US" dirty="0"/>
              <a:t>. 15(5).</a:t>
            </a:r>
          </a:p>
          <a:p>
            <a:pPr marL="0" indent="0">
              <a:buNone/>
            </a:pPr>
            <a:r>
              <a:rPr lang="en-US" dirty="0" err="1"/>
              <a:t>Macht</a:t>
            </a:r>
            <a:r>
              <a:rPr lang="en-US" dirty="0"/>
              <a:t>, M., et al. (2012). Diagnosis and treatment of post-</a:t>
            </a:r>
            <a:r>
              <a:rPr lang="en-US" dirty="0" err="1"/>
              <a:t>extubation</a:t>
            </a:r>
            <a:r>
              <a:rPr lang="en-US" dirty="0"/>
              <a:t> dysphagia: Results from a National Survey. </a:t>
            </a:r>
            <a:r>
              <a:rPr lang="en-US" i="1" dirty="0"/>
              <a:t>J </a:t>
            </a:r>
            <a:r>
              <a:rPr lang="en-US" i="1" dirty="0" err="1"/>
              <a:t>Crit</a:t>
            </a:r>
            <a:r>
              <a:rPr lang="en-US" i="1" dirty="0"/>
              <a:t> Care</a:t>
            </a:r>
            <a:r>
              <a:rPr lang="en-US" dirty="0"/>
              <a:t>. Dec; 27(6): 578–586.</a:t>
            </a:r>
          </a:p>
          <a:p>
            <a:pPr marL="0" indent="0">
              <a:buNone/>
            </a:pPr>
            <a:r>
              <a:rPr lang="en-US" dirty="0" err="1"/>
              <a:t>Padovani</a:t>
            </a:r>
            <a:r>
              <a:rPr lang="en-US" dirty="0"/>
              <a:t>, A.R. </a:t>
            </a:r>
            <a:r>
              <a:rPr lang="en-US" dirty="0" err="1"/>
              <a:t>Moraes</a:t>
            </a:r>
            <a:r>
              <a:rPr lang="en-US" dirty="0"/>
              <a:t>, D.P., de Medeiros, G.C., et al. (2008). </a:t>
            </a:r>
            <a:r>
              <a:rPr lang="en-US" dirty="0" err="1"/>
              <a:t>Orotracheal</a:t>
            </a:r>
            <a:r>
              <a:rPr lang="en-US" dirty="0"/>
              <a:t> intubation and dysphagia: comparison of patients with and without brain damage. </a:t>
            </a:r>
            <a:r>
              <a:rPr lang="en-US" dirty="0" err="1"/>
              <a:t>einstein</a:t>
            </a:r>
            <a:r>
              <a:rPr lang="en-US" dirty="0"/>
              <a:t>, 6:3, 343-349. (Unable to obtain  this study.)</a:t>
            </a:r>
          </a:p>
          <a:p>
            <a:pPr marL="0" indent="0">
              <a:buNone/>
            </a:pPr>
            <a:r>
              <a:rPr lang="en-US" dirty="0" err="1"/>
              <a:t>Rassameehiran</a:t>
            </a:r>
            <a:r>
              <a:rPr lang="en-US" dirty="0"/>
              <a:t>, S., et al (2015). </a:t>
            </a:r>
            <a:r>
              <a:rPr lang="en-US" dirty="0" err="1"/>
              <a:t>Postextubation</a:t>
            </a:r>
            <a:r>
              <a:rPr lang="en-US" dirty="0"/>
              <a:t> Dysphagia. </a:t>
            </a:r>
            <a:r>
              <a:rPr lang="en-US" i="1" dirty="0"/>
              <a:t>Baylor University Medical Center Proceedings.</a:t>
            </a:r>
            <a:r>
              <a:rPr lang="en-US" dirty="0"/>
              <a:t> 28(1) 18-20.</a:t>
            </a:r>
          </a:p>
          <a:p>
            <a:pPr marL="0" indent="0">
              <a:buNone/>
            </a:pPr>
            <a:r>
              <a:rPr lang="en-US" dirty="0" err="1"/>
              <a:t>Rousou</a:t>
            </a:r>
            <a:r>
              <a:rPr lang="en-US" dirty="0"/>
              <a:t>, J.A., </a:t>
            </a:r>
            <a:r>
              <a:rPr lang="en-US" dirty="0" err="1"/>
              <a:t>Tighe</a:t>
            </a:r>
            <a:r>
              <a:rPr lang="en-US" dirty="0"/>
              <a:t>, D.A., Garb, J.L. et al. (2000). Risk of dysphagia after transesophageal echocardiography during cardiac operations. Ann </a:t>
            </a:r>
            <a:r>
              <a:rPr lang="en-US" dirty="0" err="1"/>
              <a:t>Thorac</a:t>
            </a:r>
            <a:r>
              <a:rPr lang="en-US" dirty="0"/>
              <a:t> </a:t>
            </a:r>
            <a:r>
              <a:rPr lang="en-US" dirty="0" err="1"/>
              <a:t>Surg</a:t>
            </a:r>
            <a:r>
              <a:rPr lang="en-US" dirty="0"/>
              <a:t>, 69:2, 486-489.</a:t>
            </a:r>
          </a:p>
          <a:p>
            <a:pPr marL="0" indent="0">
              <a:buNone/>
            </a:pPr>
            <a:r>
              <a:rPr lang="en-US" dirty="0" err="1"/>
              <a:t>Skoretz</a:t>
            </a:r>
            <a:r>
              <a:rPr lang="en-US" dirty="0"/>
              <a:t>, S.A., Flowers, H.L., &amp; Martino, R. (2010). The incidence of dysphagia following endotracheal intubation. Chest, 137:3.</a:t>
            </a:r>
          </a:p>
          <a:p>
            <a:pPr marL="0" indent="0">
              <a:buNone/>
            </a:pPr>
            <a:r>
              <a:rPr lang="en-US" dirty="0"/>
              <a:t>Stanley, G.D., </a:t>
            </a:r>
            <a:r>
              <a:rPr lang="en-US" dirty="0" err="1"/>
              <a:t>Bastianpillai</a:t>
            </a:r>
            <a:r>
              <a:rPr lang="en-US" dirty="0"/>
              <a:t>, B.A., </a:t>
            </a:r>
            <a:r>
              <a:rPr lang="en-US" dirty="0" err="1"/>
              <a:t>Mulcahy</a:t>
            </a:r>
            <a:r>
              <a:rPr lang="en-US" dirty="0"/>
              <a:t>, K., &amp; Langton, J.A. (1995). Postoperative laryngeal competence. The laryngeal mask airway and tracheal tube compared. </a:t>
            </a:r>
            <a:r>
              <a:rPr lang="en-US" dirty="0" err="1"/>
              <a:t>Anaesthesia</a:t>
            </a:r>
            <a:r>
              <a:rPr lang="en-US" dirty="0"/>
              <a:t>, 50:11, 985-986.</a:t>
            </a:r>
          </a:p>
          <a:p>
            <a:pPr marL="0" indent="0">
              <a:buNone/>
            </a:pPr>
            <a:r>
              <a:rPr lang="en-US" dirty="0" err="1"/>
              <a:t>Tolep</a:t>
            </a:r>
            <a:r>
              <a:rPr lang="en-US" dirty="0"/>
              <a:t>, K., </a:t>
            </a:r>
            <a:r>
              <a:rPr lang="en-US" dirty="0" err="1"/>
              <a:t>Getch</a:t>
            </a:r>
            <a:r>
              <a:rPr lang="en-US" dirty="0"/>
              <a:t>, C.L. &amp; </a:t>
            </a:r>
            <a:r>
              <a:rPr lang="en-US" dirty="0" err="1"/>
              <a:t>Criner</a:t>
            </a:r>
            <a:r>
              <a:rPr lang="en-US" dirty="0"/>
              <a:t>, G.J. (1996). Swallowing dysfunction in patients receiving prolonged mechanical ventilation. . Chest, 109, 167-172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975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Arial Narrow" panose="020B0606020202030204" pitchFamily="34" charset="0"/>
              </a:rPr>
              <a:t>Angela </a:t>
            </a:r>
            <a:r>
              <a:rPr lang="en-US" sz="3200" b="1" dirty="0" err="1" smtClean="0">
                <a:latin typeface="Arial Narrow" panose="020B0606020202030204" pitchFamily="34" charset="0"/>
              </a:rPr>
              <a:t>Parcaro</a:t>
            </a:r>
            <a:r>
              <a:rPr lang="en-US" sz="3200" b="1" dirty="0" smtClean="0">
                <a:latin typeface="Arial Narrow" panose="020B0606020202030204" pitchFamily="34" charset="0"/>
              </a:rPr>
              <a:t>-Tucker, MA, CCC-SLP, LSVT</a:t>
            </a:r>
          </a:p>
          <a:p>
            <a:pPr marL="0" indent="0">
              <a:buNone/>
            </a:pPr>
            <a:r>
              <a:rPr lang="en-US" sz="2800" dirty="0" smtClean="0">
                <a:latin typeface="Arial Narrow" panose="020B0606020202030204" pitchFamily="34" charset="0"/>
              </a:rPr>
              <a:t>Rehabilitation Coordinator and Speech-Language Pathologist</a:t>
            </a:r>
          </a:p>
          <a:p>
            <a:pPr marL="0" indent="0">
              <a:buNone/>
            </a:pPr>
            <a:r>
              <a:rPr lang="en-US" sz="2800" dirty="0" smtClean="0">
                <a:latin typeface="Arial Narrow" panose="020B0606020202030204" pitchFamily="34" charset="0"/>
              </a:rPr>
              <a:t>Via Christi Hospitals</a:t>
            </a:r>
          </a:p>
          <a:p>
            <a:pPr marL="0" indent="0">
              <a:buNone/>
            </a:pPr>
            <a:r>
              <a:rPr lang="en-US" sz="2800" dirty="0" smtClean="0">
                <a:latin typeface="Arial Narrow" panose="020B0606020202030204" pitchFamily="34" charset="0"/>
              </a:rPr>
              <a:t>Wichita KS</a:t>
            </a:r>
          </a:p>
          <a:p>
            <a:pPr marL="0" indent="0">
              <a:buNone/>
            </a:pPr>
            <a:r>
              <a:rPr lang="en-US" sz="3200" dirty="0" smtClean="0">
                <a:latin typeface="Arial Narrow" panose="020B0606020202030204" pitchFamily="34" charset="0"/>
                <a:hlinkClick r:id="rId2"/>
              </a:rPr>
              <a:t>Angela.parcaro-tucker@ascension.org</a:t>
            </a:r>
            <a:endParaRPr lang="en-US" sz="32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32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889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large range?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>
                <a:latin typeface="Arial Narrow" panose="020B0606020202030204" pitchFamily="34" charset="0"/>
              </a:rPr>
              <a:t>Differences in populations </a:t>
            </a:r>
            <a:r>
              <a:rPr lang="en-US" sz="2800" dirty="0">
                <a:latin typeface="Arial Narrow" panose="020B0606020202030204" pitchFamily="34" charset="0"/>
              </a:rPr>
              <a:t>selected</a:t>
            </a:r>
          </a:p>
          <a:p>
            <a:pPr lvl="0"/>
            <a:r>
              <a:rPr lang="en-US" sz="2800" dirty="0">
                <a:latin typeface="Arial Narrow" panose="020B0606020202030204" pitchFamily="34" charset="0"/>
              </a:rPr>
              <a:t>Duration of intubation being as little as 24 hours for some studies</a:t>
            </a:r>
          </a:p>
          <a:p>
            <a:r>
              <a:rPr lang="en-US" sz="2800" dirty="0">
                <a:latin typeface="Arial Narrow" panose="020B0606020202030204" pitchFamily="34" charset="0"/>
              </a:rPr>
              <a:t>Timing of testing for some studies (some </a:t>
            </a:r>
            <a:r>
              <a:rPr lang="en-US" sz="2800" dirty="0" smtClean="0">
                <a:latin typeface="Arial Narrow" panose="020B0606020202030204" pitchFamily="34" charset="0"/>
              </a:rPr>
              <a:t>tested immediately after </a:t>
            </a:r>
            <a:r>
              <a:rPr lang="en-US" sz="2800" dirty="0" err="1" smtClean="0">
                <a:latin typeface="Arial Narrow" panose="020B0606020202030204" pitchFamily="34" charset="0"/>
              </a:rPr>
              <a:t>extubation</a:t>
            </a:r>
            <a:r>
              <a:rPr lang="en-US" sz="2800" dirty="0" smtClean="0">
                <a:latin typeface="Arial Narrow" panose="020B0606020202030204" pitchFamily="34" charset="0"/>
              </a:rPr>
              <a:t>, </a:t>
            </a:r>
            <a:r>
              <a:rPr lang="en-US" sz="2800" dirty="0" smtClean="0">
                <a:latin typeface="Arial Narrow" panose="020B0606020202030204" pitchFamily="34" charset="0"/>
              </a:rPr>
              <a:t>and some </a:t>
            </a:r>
            <a:r>
              <a:rPr lang="en-US" sz="2800" dirty="0" smtClean="0">
                <a:latin typeface="Arial Narrow" panose="020B0606020202030204" pitchFamily="34" charset="0"/>
              </a:rPr>
              <a:t>did </a:t>
            </a:r>
            <a:r>
              <a:rPr lang="en-US" sz="2800" dirty="0">
                <a:latin typeface="Arial Narrow" panose="020B0606020202030204" pitchFamily="34" charset="0"/>
              </a:rPr>
              <a:t>not test swallow for at least 48 or 72 hours </a:t>
            </a:r>
            <a:r>
              <a:rPr lang="en-US" sz="2800" dirty="0" smtClean="0">
                <a:latin typeface="Arial Narrow" panose="020B0606020202030204" pitchFamily="34" charset="0"/>
              </a:rPr>
              <a:t>post-</a:t>
            </a:r>
            <a:r>
              <a:rPr lang="en-US" sz="2800" dirty="0" err="1" smtClean="0">
                <a:latin typeface="Arial Narrow" panose="020B0606020202030204" pitchFamily="34" charset="0"/>
              </a:rPr>
              <a:t>extubation</a:t>
            </a:r>
            <a:r>
              <a:rPr lang="en-US" sz="2800" dirty="0" smtClean="0">
                <a:latin typeface="Arial Narrow" panose="020B0606020202030204" pitchFamily="34" charset="0"/>
              </a:rPr>
              <a:t>)</a:t>
            </a: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973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 at Factors that Make Range of Incidence so Broad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Populations studied</a:t>
            </a:r>
          </a:p>
          <a:p>
            <a:pPr lvl="1"/>
            <a:r>
              <a:rPr lang="en-US" sz="2600" dirty="0" smtClean="0">
                <a:latin typeface="Arial Narrow" panose="020B0606020202030204" pitchFamily="34" charset="0"/>
              </a:rPr>
              <a:t>Trauma ICUs </a:t>
            </a:r>
          </a:p>
          <a:p>
            <a:pPr lvl="1"/>
            <a:r>
              <a:rPr lang="en-US" sz="2600" dirty="0" smtClean="0">
                <a:latin typeface="Arial Narrow" panose="020B0606020202030204" pitchFamily="34" charset="0"/>
              </a:rPr>
              <a:t>Whole hospitals </a:t>
            </a:r>
          </a:p>
          <a:p>
            <a:pPr lvl="1"/>
            <a:r>
              <a:rPr lang="en-US" sz="2600" dirty="0" smtClean="0">
                <a:latin typeface="Arial Narrow" panose="020B0606020202030204" pitchFamily="34" charset="0"/>
              </a:rPr>
              <a:t>Cancer Centers</a:t>
            </a:r>
          </a:p>
          <a:p>
            <a:pPr lvl="1"/>
            <a:r>
              <a:rPr lang="en-US" sz="2600" dirty="0" smtClean="0">
                <a:latin typeface="Arial Narrow" panose="020B0606020202030204" pitchFamily="34" charset="0"/>
              </a:rPr>
              <a:t>Cardiac ICUs</a:t>
            </a:r>
          </a:p>
          <a:p>
            <a:pPr lvl="1"/>
            <a:r>
              <a:rPr lang="en-US" sz="2600" dirty="0" smtClean="0">
                <a:latin typeface="Arial Narrow" panose="020B0606020202030204" pitchFamily="34" charset="0"/>
              </a:rPr>
              <a:t>Stroke/Neuro populations</a:t>
            </a:r>
          </a:p>
          <a:p>
            <a:pPr lvl="1"/>
            <a:r>
              <a:rPr lang="en-US" sz="2600" dirty="0" smtClean="0">
                <a:latin typeface="Arial Narrow" panose="020B0606020202030204" pitchFamily="34" charset="0"/>
              </a:rPr>
              <a:t>Heart failure</a:t>
            </a:r>
          </a:p>
          <a:p>
            <a:pPr lvl="1"/>
            <a:r>
              <a:rPr lang="en-US" sz="2600" dirty="0" smtClean="0">
                <a:latin typeface="Arial Narrow" panose="020B0606020202030204" pitchFamily="34" charset="0"/>
              </a:rPr>
              <a:t>Surgical ICUs </a:t>
            </a:r>
          </a:p>
          <a:p>
            <a:pPr marL="457200" lvl="1" indent="0">
              <a:buNone/>
            </a:pPr>
            <a:r>
              <a:rPr lang="en-US" sz="2600" dirty="0" smtClean="0">
                <a:latin typeface="Arial Narrow" panose="020B0606020202030204" pitchFamily="34" charset="0"/>
              </a:rPr>
              <a:t>The range of RISK FACTORS among these populations varies greatly.</a:t>
            </a:r>
          </a:p>
        </p:txBody>
      </p:sp>
    </p:spTree>
    <p:extLst>
      <p:ext uri="{BB962C8B-B14F-4D97-AF65-F5344CB8AC3E}">
        <p14:creationId xmlns:p14="http://schemas.microsoft.com/office/powerpoint/2010/main" val="3876634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0329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Risk Factors Identified in Studies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2890"/>
            <a:ext cx="8596668" cy="432847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Pre-existing Factors (Factors existing prior to intubation/</a:t>
            </a:r>
            <a:r>
              <a:rPr lang="en-US" sz="2800" dirty="0" err="1" smtClean="0">
                <a:latin typeface="Arial Narrow" panose="020B0606020202030204" pitchFamily="34" charset="0"/>
              </a:rPr>
              <a:t>extubation</a:t>
            </a:r>
            <a:r>
              <a:rPr lang="en-US" sz="2800" dirty="0" smtClean="0">
                <a:latin typeface="Arial Narrow" panose="020B0606020202030204" pitchFamily="34" charset="0"/>
              </a:rPr>
              <a:t>)</a:t>
            </a:r>
            <a:endParaRPr lang="en-US" sz="2400" dirty="0" smtClean="0">
              <a:latin typeface="Arial Narrow" panose="020B0606020202030204" pitchFamily="34" charset="0"/>
            </a:endParaRPr>
          </a:p>
          <a:p>
            <a:pPr lvl="1"/>
            <a:r>
              <a:rPr lang="en-US" sz="2400" dirty="0" smtClean="0">
                <a:latin typeface="Arial Narrow" panose="020B0606020202030204" pitchFamily="34" charset="0"/>
              </a:rPr>
              <a:t>Neurological Conditions or Pre-existing Stroke</a:t>
            </a:r>
          </a:p>
          <a:p>
            <a:pPr lvl="1"/>
            <a:r>
              <a:rPr lang="en-US" sz="2400" dirty="0" smtClean="0">
                <a:latin typeface="Arial Narrow" panose="020B0606020202030204" pitchFamily="34" charset="0"/>
              </a:rPr>
              <a:t>Congestive Heart Failure (CHF)</a:t>
            </a:r>
          </a:p>
          <a:p>
            <a:pPr lvl="1"/>
            <a:r>
              <a:rPr lang="en-US" sz="2400" dirty="0" smtClean="0">
                <a:latin typeface="Arial Narrow" panose="020B0606020202030204" pitchFamily="34" charset="0"/>
              </a:rPr>
              <a:t>Forced supine position</a:t>
            </a:r>
          </a:p>
          <a:p>
            <a:pPr lvl="1"/>
            <a:r>
              <a:rPr lang="en-US" sz="2400" dirty="0" smtClean="0">
                <a:latin typeface="Arial Narrow" panose="020B0606020202030204" pitchFamily="34" charset="0"/>
              </a:rPr>
              <a:t>Head and Neck Cancer (HNC)</a:t>
            </a:r>
          </a:p>
          <a:p>
            <a:pPr lvl="1"/>
            <a:r>
              <a:rPr lang="en-US" sz="2400" dirty="0" smtClean="0">
                <a:latin typeface="Arial Narrow" panose="020B0606020202030204" pitchFamily="34" charset="0"/>
              </a:rPr>
              <a:t>Recent Transesophageal Echocardiogram (TEE)</a:t>
            </a:r>
          </a:p>
          <a:p>
            <a:pPr lvl="1"/>
            <a:r>
              <a:rPr lang="en-US" sz="2400" dirty="0" smtClean="0">
                <a:latin typeface="Arial Narrow" panose="020B0606020202030204" pitchFamily="34" charset="0"/>
              </a:rPr>
              <a:t>Presence of Tracheostomy/large bore NG tube</a:t>
            </a:r>
          </a:p>
          <a:p>
            <a:pPr lvl="1"/>
            <a:r>
              <a:rPr lang="en-US" sz="2400" dirty="0" smtClean="0">
                <a:latin typeface="Arial Narrow" panose="020B0606020202030204" pitchFamily="34" charset="0"/>
              </a:rPr>
              <a:t>Aged 55+  (a 37% increased risk compared to younger people)</a:t>
            </a:r>
          </a:p>
        </p:txBody>
      </p:sp>
    </p:spTree>
    <p:extLst>
      <p:ext uri="{BB962C8B-B14F-4D97-AF65-F5344CB8AC3E}">
        <p14:creationId xmlns:p14="http://schemas.microsoft.com/office/powerpoint/2010/main" val="3950478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Occurring During/Concurrent with Intubation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Arial Narrow" panose="020B0606020202030204" pitchFamily="34" charset="0"/>
              </a:rPr>
              <a:t>Peri</a:t>
            </a:r>
            <a:r>
              <a:rPr lang="en-US" sz="3200" dirty="0" smtClean="0">
                <a:latin typeface="Arial Narrow" panose="020B0606020202030204" pitchFamily="34" charset="0"/>
              </a:rPr>
              <a:t>-operative stroke </a:t>
            </a:r>
          </a:p>
          <a:p>
            <a:r>
              <a:rPr lang="en-US" sz="3200" dirty="0" err="1" smtClean="0">
                <a:latin typeface="Arial Narrow" panose="020B0606020202030204" pitchFamily="34" charset="0"/>
              </a:rPr>
              <a:t>Peri</a:t>
            </a:r>
            <a:r>
              <a:rPr lang="en-US" sz="3200" dirty="0" smtClean="0">
                <a:latin typeface="Arial Narrow" panose="020B0606020202030204" pitchFamily="34" charset="0"/>
              </a:rPr>
              <a:t>-operative sepsis</a:t>
            </a:r>
          </a:p>
          <a:p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642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 Identified in </a:t>
            </a:r>
            <a:r>
              <a:rPr lang="en-US" dirty="0" smtClean="0"/>
              <a:t>Studies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15921"/>
            <a:ext cx="8596668" cy="468791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Factors Directly Related to Intubation (Mechanical Causes)</a:t>
            </a:r>
            <a:endParaRPr lang="en-US" sz="2400" dirty="0">
              <a:latin typeface="Arial Narrow" panose="020B0606020202030204" pitchFamily="34" charset="0"/>
            </a:endParaRPr>
          </a:p>
          <a:p>
            <a:pPr lvl="1"/>
            <a:r>
              <a:rPr lang="en-US" sz="2400" dirty="0" smtClean="0">
                <a:latin typeface="Arial Narrow" panose="020B0606020202030204" pitchFamily="34" charset="0"/>
              </a:rPr>
              <a:t>Duration of Intubation </a:t>
            </a:r>
            <a:r>
              <a:rPr lang="en-US" sz="2400" dirty="0" smtClean="0">
                <a:latin typeface="Arial Narrow" panose="020B0606020202030204" pitchFamily="34" charset="0"/>
              </a:rPr>
              <a:t>– some studies indicate </a:t>
            </a:r>
            <a:r>
              <a:rPr lang="en-US" sz="2400" dirty="0" smtClean="0">
                <a:latin typeface="Arial Narrow" panose="020B0606020202030204" pitchFamily="34" charset="0"/>
              </a:rPr>
              <a:t>EACH day of intubation increased PED by 14</a:t>
            </a:r>
            <a:r>
              <a:rPr lang="en-US" sz="2400" dirty="0" smtClean="0">
                <a:latin typeface="Arial Narrow" panose="020B0606020202030204" pitchFamily="34" charset="0"/>
              </a:rPr>
              <a:t>%, other studies gave general incidence of 34-56% of patients intubated greater than 48 hours display dysphagia.</a:t>
            </a:r>
            <a:endParaRPr lang="en-US" sz="2400" dirty="0" smtClean="0">
              <a:latin typeface="Arial Narrow" panose="020B0606020202030204" pitchFamily="34" charset="0"/>
            </a:endParaRPr>
          </a:p>
          <a:p>
            <a:pPr lvl="1"/>
            <a:r>
              <a:rPr lang="en-US" sz="2400" dirty="0" smtClean="0">
                <a:latin typeface="Arial Narrow" panose="020B0606020202030204" pitchFamily="34" charset="0"/>
              </a:rPr>
              <a:t>Endotracheal tube size</a:t>
            </a:r>
          </a:p>
          <a:p>
            <a:pPr lvl="1"/>
            <a:r>
              <a:rPr lang="en-US" sz="2400" dirty="0" smtClean="0">
                <a:latin typeface="Arial Narrow" panose="020B0606020202030204" pitchFamily="34" charset="0"/>
              </a:rPr>
              <a:t>Laryngeal injury</a:t>
            </a:r>
          </a:p>
          <a:p>
            <a:pPr lvl="1"/>
            <a:r>
              <a:rPr lang="en-US" sz="2400" dirty="0" smtClean="0">
                <a:latin typeface="Arial Narrow" panose="020B0606020202030204" pitchFamily="34" charset="0"/>
              </a:rPr>
              <a:t>Failed </a:t>
            </a:r>
            <a:r>
              <a:rPr lang="en-US" sz="2400" dirty="0" err="1" smtClean="0">
                <a:latin typeface="Arial Narrow" panose="020B0606020202030204" pitchFamily="34" charset="0"/>
              </a:rPr>
              <a:t>extubations</a:t>
            </a:r>
            <a:r>
              <a:rPr lang="en-US" sz="2400" dirty="0" smtClean="0">
                <a:latin typeface="Arial Narrow" panose="020B0606020202030204" pitchFamily="34" charset="0"/>
              </a:rPr>
              <a:t>/repeated intubations</a:t>
            </a:r>
          </a:p>
          <a:p>
            <a:pPr lvl="1"/>
            <a:r>
              <a:rPr lang="en-US" sz="2400" dirty="0" smtClean="0">
                <a:latin typeface="Arial Narrow" panose="020B0606020202030204" pitchFamily="34" charset="0"/>
              </a:rPr>
              <a:t>Disuse atrophy (lingual function/strength as well as laryngeal and pharyngeal strength)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Other Factors</a:t>
            </a:r>
          </a:p>
          <a:p>
            <a:pPr lvl="1"/>
            <a:r>
              <a:rPr lang="en-US" sz="2400" dirty="0" smtClean="0">
                <a:latin typeface="Arial Narrow" panose="020B0606020202030204" pitchFamily="34" charset="0"/>
              </a:rPr>
              <a:t>Medications/narcotics</a:t>
            </a:r>
          </a:p>
          <a:p>
            <a:pPr lvl="1"/>
            <a:r>
              <a:rPr lang="en-US" sz="2400" dirty="0" smtClean="0">
                <a:latin typeface="Arial Narrow" panose="020B0606020202030204" pitchFamily="34" charset="0"/>
              </a:rPr>
              <a:t>Cognitive impairment of critical illness</a:t>
            </a:r>
          </a:p>
          <a:p>
            <a:pPr lvl="1"/>
            <a:endParaRPr lang="en-US" sz="2400" dirty="0" smtClean="0">
              <a:latin typeface="Arial Narrow" panose="020B0606020202030204" pitchFamily="34" charset="0"/>
            </a:endParaRPr>
          </a:p>
          <a:p>
            <a:pPr marL="457200" lvl="1" indent="0">
              <a:buNone/>
            </a:pPr>
            <a:endParaRPr lang="en-US" sz="2400" dirty="0" smtClean="0">
              <a:latin typeface="Arial Narrow" panose="020B0606020202030204" pitchFamily="34" charset="0"/>
            </a:endParaRPr>
          </a:p>
          <a:p>
            <a:pPr lvl="1"/>
            <a:endParaRPr lang="en-US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846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considered “Prolonged Intubation?”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91726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Narrow" panose="020B0606020202030204" pitchFamily="34" charset="0"/>
              </a:rPr>
              <a:t>Some studies declared 24 hours a prolonged intubation</a:t>
            </a:r>
          </a:p>
          <a:p>
            <a:r>
              <a:rPr lang="en-US" sz="3200" dirty="0" smtClean="0">
                <a:latin typeface="Arial Narrow" panose="020B0606020202030204" pitchFamily="34" charset="0"/>
              </a:rPr>
              <a:t>Most considered 48 hours or longer to be a prolonged intubation</a:t>
            </a:r>
          </a:p>
          <a:p>
            <a:r>
              <a:rPr lang="en-US" sz="3200" dirty="0" smtClean="0">
                <a:latin typeface="Arial Narrow" panose="020B0606020202030204" pitchFamily="34" charset="0"/>
              </a:rPr>
              <a:t>There were a few studies that studied those who were intubated 72 hours or </a:t>
            </a:r>
            <a:r>
              <a:rPr lang="en-US" sz="3200" dirty="0" smtClean="0">
                <a:latin typeface="Arial Narrow" panose="020B0606020202030204" pitchFamily="34" charset="0"/>
              </a:rPr>
              <a:t>longer</a:t>
            </a:r>
            <a:endParaRPr lang="en-US" sz="32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4552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10968</TotalTime>
  <Words>2416</Words>
  <Application>Microsoft Office PowerPoint</Application>
  <PresentationFormat>Widescreen</PresentationFormat>
  <Paragraphs>208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Arial Narrow</vt:lpstr>
      <vt:lpstr>Trebuchet MS</vt:lpstr>
      <vt:lpstr>Wingdings 3</vt:lpstr>
      <vt:lpstr>Facet</vt:lpstr>
      <vt:lpstr>Post-Extubation Dysphagia (PED)</vt:lpstr>
      <vt:lpstr>Disclosure</vt:lpstr>
      <vt:lpstr>A Brief Review</vt:lpstr>
      <vt:lpstr>Why the large range?</vt:lpstr>
      <vt:lpstr>A Closer Look at Factors that Make Range of Incidence so Broad</vt:lpstr>
      <vt:lpstr>Risk Factors Identified in Studies</vt:lpstr>
      <vt:lpstr>Factors Occurring During/Concurrent with Intubation</vt:lpstr>
      <vt:lpstr>Risk Factors Identified in Studies (Cont’d)</vt:lpstr>
      <vt:lpstr>What is considered “Prolonged Intubation?” </vt:lpstr>
      <vt:lpstr>Timing of Swallowing Evaluation</vt:lpstr>
      <vt:lpstr>Methods of Evaluation by Speech Pathology</vt:lpstr>
      <vt:lpstr>What about Nursing Screenings?</vt:lpstr>
      <vt:lpstr>What Now?</vt:lpstr>
      <vt:lpstr>A Bit of Anatomy            Image credit: JEMS.com</vt:lpstr>
      <vt:lpstr>You’ve received orders for PED eval…</vt:lpstr>
      <vt:lpstr>You’ve received orders for PED eval (Cont’d)</vt:lpstr>
      <vt:lpstr>Evaluating for PED (cont’d)</vt:lpstr>
      <vt:lpstr>Evaluating for PED (cont’d)</vt:lpstr>
      <vt:lpstr>Most Prominent Physical Features of PED</vt:lpstr>
      <vt:lpstr>PED Impact on Swallow Function</vt:lpstr>
      <vt:lpstr>Let’s see some of this in action!</vt:lpstr>
      <vt:lpstr>Additional measures – may or may not be available in the facility</vt:lpstr>
      <vt:lpstr>Additional measures, continued</vt:lpstr>
      <vt:lpstr>Treatment</vt:lpstr>
      <vt:lpstr>Treatment for Motor Deficits</vt:lpstr>
      <vt:lpstr>Treatment for Motor Deficits</vt:lpstr>
      <vt:lpstr>Treatment for Motor Deficits</vt:lpstr>
      <vt:lpstr>Other Tools and Modifications</vt:lpstr>
      <vt:lpstr>Things to Take Away from all of this Research</vt:lpstr>
      <vt:lpstr>My Favorite Thing to Remember in a World of Evolving Practices</vt:lpstr>
      <vt:lpstr>References</vt:lpstr>
      <vt:lpstr>References</vt:lpstr>
      <vt:lpstr>References</vt:lpstr>
      <vt:lpstr>THANK YOU!!!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Post-Extubation Dysphagia</dc:title>
  <dc:creator>Eric Tucker</dc:creator>
  <cp:lastModifiedBy>Eric Tucker</cp:lastModifiedBy>
  <cp:revision>35</cp:revision>
  <dcterms:created xsi:type="dcterms:W3CDTF">2017-07-28T10:23:33Z</dcterms:created>
  <dcterms:modified xsi:type="dcterms:W3CDTF">2017-09-20T01:47:01Z</dcterms:modified>
</cp:coreProperties>
</file>