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7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peechbuilders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940FE9-511E-4D56-961F-DA39FA39E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Processing Difficulties in School Aged Children and the SLP Can Support in the Mainstream Environment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A0CDDC-87A7-4DD4-8030-FF5F75CAB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8384165" cy="152968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Adrienne </a:t>
            </a:r>
            <a:r>
              <a:rPr lang="en-US" sz="3600" dirty="0"/>
              <a:t>Fuller, MS, CCC-SLP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5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60010A-D0FA-4553-BBD1-B2CC6138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BDC6F5-4128-40D8-B4A5-4B4F72DE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recall spoken information </a:t>
            </a:r>
          </a:p>
        </p:txBody>
      </p:sp>
    </p:spTree>
    <p:extLst>
      <p:ext uri="{BB962C8B-B14F-4D97-AF65-F5344CB8AC3E}">
        <p14:creationId xmlns:p14="http://schemas.microsoft.com/office/powerpoint/2010/main" val="315070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C24FFF-2917-4971-B798-CD8868835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Auditory Processing Disorder and Language Processing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67E149-7C12-4735-B4A9-FB8CE911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Auditory Processing Disorder refers to how the central nervous system takes in auditory information. It is an auditory deficit.  A child with an auditory processing disorder is able to hear sounds, but their brain interprets these sounds atypically. Although gathering information across many disciplines is very helpful in diagnosing CAPD, </a:t>
            </a:r>
            <a:r>
              <a:rPr lang="en-US" b="1" dirty="0"/>
              <a:t>the actual diagnosis must be made by an audiologist.</a:t>
            </a:r>
            <a:endParaRPr lang="en-US" dirty="0"/>
          </a:p>
          <a:p>
            <a:r>
              <a:rPr lang="en-US" dirty="0"/>
              <a:t>Language processing refers to the ability to attach meaning to auditory information and formulate an expressive response.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7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E7860-BE7E-4028-B8EF-20769A9A6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Signs/Symptoms of </a:t>
            </a:r>
            <a:br>
              <a:rPr lang="en-US" dirty="0"/>
            </a:br>
            <a:r>
              <a:rPr lang="en-US" dirty="0"/>
              <a:t>Language Processing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C504E8-24EE-4F79-B3F9-A61E79B9E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Using generic language instead of a specific word (e.g. saying “the thing” instead of “the notebook” or “the lady” instead of “Mrs. Smith”)</a:t>
            </a:r>
          </a:p>
          <a:p>
            <a:r>
              <a:rPr lang="en-US" dirty="0"/>
              <a:t> Taking a long time to respond to a question</a:t>
            </a:r>
          </a:p>
          <a:p>
            <a:r>
              <a:rPr lang="en-US" dirty="0"/>
              <a:t> Experiencing difficulty following long or complicated directions</a:t>
            </a:r>
          </a:p>
          <a:p>
            <a:r>
              <a:rPr lang="en-US" dirty="0"/>
              <a:t> Naming a general category instead of a specific word (e.g. saying “food” instead of “cake”)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7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C58D74-7B69-42F1-AD40-84B7B0A3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Signs/Symptoms of </a:t>
            </a:r>
            <a:br>
              <a:rPr lang="en-US" dirty="0"/>
            </a:br>
            <a:r>
              <a:rPr lang="en-US" dirty="0"/>
              <a:t>Language Processing Disorder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5B550F-7580-4E43-861B-AA98729E1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Using descriptions instead of the intended word (e.g. saying “the red thing I eat at breakfast” instead of “apple”)</a:t>
            </a:r>
          </a:p>
          <a:p>
            <a:r>
              <a:rPr lang="en-US" dirty="0"/>
              <a:t> Being quick to say “I don’t know” in response to a question</a:t>
            </a:r>
          </a:p>
          <a:p>
            <a:r>
              <a:rPr lang="en-US" dirty="0"/>
              <a:t>Having difficulty understanding humor or idioms</a:t>
            </a:r>
          </a:p>
          <a:p>
            <a:r>
              <a:rPr lang="en-US" dirty="0"/>
              <a:t>Feeling lost when listening to stories with lots of events and characters</a:t>
            </a:r>
          </a:p>
          <a:p>
            <a:r>
              <a:rPr lang="en-US" dirty="0"/>
              <a:t>Inability to repeat sentences and information that is spoken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85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2A1892-8DED-4A2C-9F6A-CD37BDA1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 Do You Do? Facilitating the Success of Children with LPD in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A114C4-E695-47D1-B1CB-5CE204352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500" dirty="0"/>
              <a:t> </a:t>
            </a:r>
            <a:r>
              <a:rPr lang="en-US" sz="8400" dirty="0"/>
              <a:t>Use visual support to supplement auditory information. Present directions and information in written or </a:t>
            </a:r>
            <a:r>
              <a:rPr lang="en-US" sz="8400" dirty="0" err="1"/>
              <a:t>pictoral</a:t>
            </a:r>
            <a:r>
              <a:rPr lang="en-US" sz="8400" dirty="0"/>
              <a:t> </a:t>
            </a:r>
            <a:r>
              <a:rPr lang="en-US" sz="8400" dirty="0" smtClean="0"/>
              <a:t>form</a:t>
            </a:r>
          </a:p>
          <a:p>
            <a:pPr marL="0" indent="0">
              <a:buNone/>
            </a:pPr>
            <a:endParaRPr lang="en-US" sz="8400" dirty="0"/>
          </a:p>
          <a:p>
            <a:r>
              <a:rPr lang="en-US" sz="8400" dirty="0"/>
              <a:t>Present new information in a multi-modality and context-rich environment to tap into the other senses. Don’t just say it…Demonstrate </a:t>
            </a:r>
            <a:r>
              <a:rPr lang="en-US" sz="8400"/>
              <a:t>it</a:t>
            </a:r>
            <a:r>
              <a:rPr lang="en-US" sz="8400" smtClean="0"/>
              <a:t>.</a:t>
            </a:r>
          </a:p>
          <a:p>
            <a:endParaRPr lang="en-US" sz="8400" dirty="0"/>
          </a:p>
          <a:p>
            <a:r>
              <a:rPr lang="en-US" sz="8400" dirty="0"/>
              <a:t>Allow more “thinking time” to prevent unnecessary pressure during moments of difficulty. Count to 5 in your head before requesting a response.</a:t>
            </a:r>
          </a:p>
          <a:p>
            <a:r>
              <a:rPr lang="en-US" sz="8400" dirty="0"/>
              <a:t> Encourage your child to request repetition or help, rather than simply saying “I don’t know” during moments of difficulty. </a:t>
            </a:r>
          </a:p>
          <a:p>
            <a:r>
              <a:rPr lang="en-US" sz="8400" dirty="0"/>
              <a:t>Provide ample positive reinforcement and verbal praise for your student’s use of these strategies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4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5330E1-C783-4A06-93B2-62465656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What Do You Do? Facilitating the Success of Children with LPD in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CE7521-4FDA-4D01-9000-124152B7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Encourage your child to seek out a “study buddy” to check information during class assignments</a:t>
            </a:r>
          </a:p>
          <a:p>
            <a:r>
              <a:rPr lang="en-US" dirty="0"/>
              <a:t>Make sure your child is ready to listen before you begin speaking</a:t>
            </a:r>
          </a:p>
          <a:p>
            <a:r>
              <a:rPr lang="en-US" dirty="0"/>
              <a:t>• Explain idioms or figurative language to your child. For example, don’t assume your child knows what you mean when you say “keep a lid on it”</a:t>
            </a:r>
          </a:p>
          <a:p>
            <a:r>
              <a:rPr lang="en-US" dirty="0"/>
              <a:t>• Use a tape recorder to record class lectures</a:t>
            </a:r>
          </a:p>
          <a:p>
            <a:r>
              <a:rPr lang="en-US" dirty="0"/>
              <a:t> Increase your child’s awareness of his or her strengths by providing frequent positive encouragement. Be specific!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7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717341-26A4-46AE-B149-910A611E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Auditory Skill Building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71BE9B-43D0-409B-A123-DA85F17EB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Repeating Strings of Numbers</a:t>
            </a:r>
          </a:p>
          <a:p>
            <a:r>
              <a:rPr lang="en-US" dirty="0"/>
              <a:t>Repeating Related and Unrelated Words</a:t>
            </a:r>
          </a:p>
          <a:p>
            <a:r>
              <a:rPr lang="en-US" dirty="0"/>
              <a:t>Repeating Sentences of Varying Lengths</a:t>
            </a:r>
          </a:p>
          <a:p>
            <a:r>
              <a:rPr lang="en-US" dirty="0"/>
              <a:t>Repeating Oral Directions Varying Steps</a:t>
            </a:r>
          </a:p>
          <a:p>
            <a:r>
              <a:rPr lang="en-US" dirty="0"/>
              <a:t>Following Multi-step directions that </a:t>
            </a:r>
          </a:p>
          <a:p>
            <a:pPr marL="0" indent="0">
              <a:buNone/>
            </a:pPr>
            <a:r>
              <a:rPr lang="en-US" dirty="0"/>
              <a:t>require movement</a:t>
            </a:r>
          </a:p>
          <a:p>
            <a:r>
              <a:rPr lang="en-US" dirty="0"/>
              <a:t>Enjoy yourself and make it fun!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9C23CC-A169-427C-84A4-6E157079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Tech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138873-9662-4722-B26D-6FEE5E6A0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Sound-field systems use a microphone that projects sound through mounted speakers around the classroom.</a:t>
            </a:r>
          </a:p>
          <a:p>
            <a:r>
              <a:rPr lang="en-US" dirty="0"/>
              <a:t>FM systems work using radio broadcast technology. With a transmitter microphone and a receiver, the teacher and student can maintain a consistent sound level regardless of distance and background noise</a:t>
            </a:r>
          </a:p>
          <a:p>
            <a:r>
              <a:rPr lang="en-US" dirty="0"/>
              <a:t>Programs like </a:t>
            </a:r>
            <a:r>
              <a:rPr lang="en-US" dirty="0" err="1"/>
              <a:t>Earobics</a:t>
            </a:r>
            <a:r>
              <a:rPr lang="en-US" dirty="0"/>
              <a:t> and </a:t>
            </a:r>
            <a:r>
              <a:rPr lang="en-US"/>
              <a:t>HearBuilder</a:t>
            </a:r>
            <a:endParaRPr lang="en-US" dirty="0"/>
          </a:p>
          <a:p>
            <a:r>
              <a:rPr lang="en-US" dirty="0"/>
              <a:t>Proofreading Software</a:t>
            </a:r>
          </a:p>
        </p:txBody>
      </p:sp>
    </p:spTree>
    <p:extLst>
      <p:ext uri="{BB962C8B-B14F-4D97-AF65-F5344CB8AC3E}">
        <p14:creationId xmlns:p14="http://schemas.microsoft.com/office/powerpoint/2010/main" val="195246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71E067-7384-4D9D-A8B2-01119CA5F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C302FE-FFBB-46B9-ADB6-12EB2A1BE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02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Adrienne Fuller MS,CCC-SLP</a:t>
            </a:r>
          </a:p>
          <a:p>
            <a:r>
              <a:rPr lang="en-US" dirty="0" smtClean="0">
                <a:hlinkClick r:id="rId2"/>
              </a:rPr>
              <a:t>speechbuilders@gmail.com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www.speechbuilders.org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7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4AF1DD-DD76-4DD3-BC3F-385EAABDB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Know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D2F60D-3334-454C-ABF5-3CDE1175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in the room?</a:t>
            </a:r>
          </a:p>
          <a:p>
            <a:r>
              <a:rPr lang="en-US" dirty="0"/>
              <a:t>Exposure to Children with Language Disorders?</a:t>
            </a:r>
          </a:p>
        </p:txBody>
      </p:sp>
      <p:pic>
        <p:nvPicPr>
          <p:cNvPr id="5" name="Picture 4" descr="Who pi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965" y="3581399"/>
            <a:ext cx="4192777" cy="279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7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1E8EB-F824-4FA7-9539-629CC841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Learner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DCF0E7-D671-446C-9E50-159D910D9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Learner Will: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1. Identify the Difference between Auditory Processing Disorders and Language Processing Disorders.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2. Identify the </a:t>
            </a:r>
            <a:r>
              <a:rPr lang="en-US" dirty="0" smtClean="0"/>
              <a:t>characteristics of </a:t>
            </a:r>
            <a:r>
              <a:rPr lang="en-US" dirty="0"/>
              <a:t>a Language Processing </a:t>
            </a:r>
            <a:r>
              <a:rPr lang="en-US" dirty="0" smtClean="0"/>
              <a:t>Disorder. classroom interventions</a:t>
            </a:r>
            <a:r>
              <a:rPr lang="en-US" dirty="0"/>
              <a:t>/ </a:t>
            </a:r>
            <a:r>
              <a:rPr lang="en-US" dirty="0" smtClean="0"/>
              <a:t>RTI interventions </a:t>
            </a:r>
            <a:r>
              <a:rPr lang="en-US" dirty="0"/>
              <a:t>applicable for their students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3. Identify classroom interventions/ RTI interventions applicable for their students.</a:t>
            </a:r>
          </a:p>
        </p:txBody>
      </p:sp>
    </p:spTree>
    <p:extLst>
      <p:ext uri="{BB962C8B-B14F-4D97-AF65-F5344CB8AC3E}">
        <p14:creationId xmlns:p14="http://schemas.microsoft.com/office/powerpoint/2010/main" val="171709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F51AA2-525D-4E28-A117-4050C5CD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Language Processing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AE641B-6031-49D0-B361-B67E0037E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Language Processing Disorder is the inability to attach meaning to auditory information and formulate an expressive response</a:t>
            </a:r>
          </a:p>
          <a:p>
            <a:r>
              <a:rPr lang="en-US" dirty="0"/>
              <a:t>It can affect the steps of Processing:</a:t>
            </a:r>
          </a:p>
          <a:p>
            <a:r>
              <a:rPr lang="en-US" dirty="0"/>
              <a:t>Perception</a:t>
            </a:r>
          </a:p>
          <a:p>
            <a:r>
              <a:rPr lang="en-US" dirty="0"/>
              <a:t>Discrimination</a:t>
            </a:r>
          </a:p>
          <a:p>
            <a:r>
              <a:rPr lang="en-US" b="1" dirty="0"/>
              <a:t>Figure-Ground Discrimination</a:t>
            </a:r>
            <a:endParaRPr lang="en-US" dirty="0"/>
          </a:p>
          <a:p>
            <a:r>
              <a:rPr lang="en-US" dirty="0"/>
              <a:t>Sequencing</a:t>
            </a:r>
          </a:p>
          <a:p>
            <a:r>
              <a:rPr lang="en-US" dirty="0"/>
              <a:t>Synthesis</a:t>
            </a:r>
          </a:p>
          <a:p>
            <a:r>
              <a:rPr lang="en-US" dirty="0"/>
              <a:t>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5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16C4D1-3AD1-4CCA-A5E6-C4AD70F8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9F2791-BDE7-416A-B74E-27095ADAE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accurate perception of spoken language</a:t>
            </a:r>
          </a:p>
          <a:p>
            <a:r>
              <a:rPr lang="en-US" dirty="0"/>
              <a:t>Example:</a:t>
            </a:r>
          </a:p>
          <a:p>
            <a:r>
              <a:rPr lang="en-US" dirty="0"/>
              <a:t>Teacher </a:t>
            </a:r>
            <a:r>
              <a:rPr lang="en-US" dirty="0" err="1"/>
              <a:t>says,”The</a:t>
            </a:r>
            <a:r>
              <a:rPr lang="en-US" dirty="0"/>
              <a:t> dog went to the park.”</a:t>
            </a:r>
          </a:p>
          <a:p>
            <a:r>
              <a:rPr lang="en-US" dirty="0"/>
              <a:t>Student perceives, “The dog ran across the street.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Not due to hearing </a:t>
            </a:r>
            <a:r>
              <a:rPr lang="en-US" dirty="0" smtClean="0"/>
              <a:t>problems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dontknowp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18" y="3847962"/>
            <a:ext cx="2490351" cy="23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89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04329A-CD3C-4244-A3BB-1D7C0683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Discrimination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F399B1-A58C-4C4E-A209-46A53B7A9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notice, compare and distinguish between distinct and separate sounds. The words </a:t>
            </a:r>
            <a:r>
              <a:rPr lang="en-US" i="1" dirty="0"/>
              <a:t>seventy</a:t>
            </a:r>
            <a:r>
              <a:rPr lang="en-US" dirty="0"/>
              <a:t> and </a:t>
            </a:r>
            <a:r>
              <a:rPr lang="en-US" i="1" dirty="0"/>
              <a:t>seventeen</a:t>
            </a:r>
            <a:r>
              <a:rPr lang="en-US" dirty="0"/>
              <a:t> may sound alike, for instance.</a:t>
            </a:r>
          </a:p>
          <a:p>
            <a:endParaRPr lang="en-US" dirty="0"/>
          </a:p>
          <a:p>
            <a:r>
              <a:rPr lang="en-US" dirty="0"/>
              <a:t>Teacher says, “Turn to page 40.”</a:t>
            </a:r>
          </a:p>
          <a:p>
            <a:r>
              <a:rPr lang="en-US" dirty="0"/>
              <a:t>Student hears, “Turn to page 14.”</a:t>
            </a:r>
          </a:p>
        </p:txBody>
      </p:sp>
    </p:spTree>
    <p:extLst>
      <p:ext uri="{BB962C8B-B14F-4D97-AF65-F5344CB8AC3E}">
        <p14:creationId xmlns:p14="http://schemas.microsoft.com/office/powerpoint/2010/main" val="212615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E85639-5BD9-4C34-A8CE-BAAFAB06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Auditory Figure-Ground Discrimination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93A80D-38F1-4497-BDA3-F6137B1CA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ability to focus on the important sounds in a noisy setting. It would be like sitting at a party and not being able to hear the person next to you because there’s so much background chatter.</a:t>
            </a:r>
          </a:p>
        </p:txBody>
      </p:sp>
    </p:spTree>
    <p:extLst>
      <p:ext uri="{BB962C8B-B14F-4D97-AF65-F5344CB8AC3E}">
        <p14:creationId xmlns:p14="http://schemas.microsoft.com/office/powerpoint/2010/main" val="260801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6E2C3E-54A8-4839-80FC-1061D3BD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Sequencing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93D4FE-4C00-4C4C-8858-B0AC36A8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ability to understand and recall the order of sounds and words. A child might say or write “</a:t>
            </a:r>
            <a:r>
              <a:rPr lang="en-US" sz="2800" dirty="0" err="1"/>
              <a:t>ephelant</a:t>
            </a:r>
            <a:r>
              <a:rPr lang="en-US" sz="2800" dirty="0"/>
              <a:t>” instead of “elephant,” or hear the number 357 but write 735.</a:t>
            </a:r>
          </a:p>
        </p:txBody>
      </p:sp>
    </p:spTree>
    <p:extLst>
      <p:ext uri="{BB962C8B-B14F-4D97-AF65-F5344CB8AC3E}">
        <p14:creationId xmlns:p14="http://schemas.microsoft.com/office/powerpoint/2010/main" val="342248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B801C0-C9FB-4896-B841-3016BFCE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D78B31-90A2-47B5-8199-4A6B4DE82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Also referred to as </a:t>
            </a:r>
            <a:r>
              <a:rPr lang="en-US" sz="2800" b="1" dirty="0"/>
              <a:t>auditory</a:t>
            </a:r>
            <a:r>
              <a:rPr lang="en-US" sz="2800" dirty="0"/>
              <a:t> analysis and </a:t>
            </a:r>
            <a:r>
              <a:rPr lang="en-US" sz="2800" b="1" dirty="0"/>
              <a:t>synthesis,</a:t>
            </a:r>
            <a:r>
              <a:rPr lang="en-US" sz="2800" dirty="0"/>
              <a:t> is the ability to </a:t>
            </a:r>
            <a:r>
              <a:rPr lang="en-US" sz="2800" b="1" dirty="0"/>
              <a:t>blend</a:t>
            </a:r>
            <a:r>
              <a:rPr lang="en-US" sz="2800" dirty="0"/>
              <a:t> individual sounds which form a word. </a:t>
            </a:r>
          </a:p>
        </p:txBody>
      </p:sp>
    </p:spTree>
    <p:extLst>
      <p:ext uri="{BB962C8B-B14F-4D97-AF65-F5344CB8AC3E}">
        <p14:creationId xmlns:p14="http://schemas.microsoft.com/office/powerpoint/2010/main" val="2626646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228</TotalTime>
  <Words>818</Words>
  <Application>Microsoft Macintosh PowerPoint</Application>
  <PresentationFormat>Custom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Berlin</vt:lpstr>
      <vt:lpstr>Language Processing Difficulties in School Aged Children and the SLP Can Support in the Mainstream Environment</vt:lpstr>
      <vt:lpstr>Getting To Know You…</vt:lpstr>
      <vt:lpstr>Learner Outcomes</vt:lpstr>
      <vt:lpstr>What is Language Processing Disorder?</vt:lpstr>
      <vt:lpstr>Auditory Perception</vt:lpstr>
      <vt:lpstr>Auditory Discrimination </vt:lpstr>
      <vt:lpstr>Auditory Figure-Ground Discrimination</vt:lpstr>
      <vt:lpstr>Auditory Sequencing</vt:lpstr>
      <vt:lpstr>Auditory Synthesis</vt:lpstr>
      <vt:lpstr>Auditory Memory</vt:lpstr>
      <vt:lpstr>Differences between Auditory Processing Disorder and Language Processing Disorder</vt:lpstr>
      <vt:lpstr>Signs/Symptoms of  Language Processing Disorder</vt:lpstr>
      <vt:lpstr>Signs/Symptoms of  Language Processing Disorder (Continued)</vt:lpstr>
      <vt:lpstr>Now What Do You Do? Facilitating the Success of Children with LPD in the Classroom</vt:lpstr>
      <vt:lpstr>Now What Do You Do? Facilitating the Success of Children with LPD in the Classroom</vt:lpstr>
      <vt:lpstr>Daily Auditory Skill Building for All</vt:lpstr>
      <vt:lpstr>Quick Tech Talk</vt:lpstr>
      <vt:lpstr>Q &amp; A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 My Student Doesn't Follow Directions! </dc:title>
  <dc:creator>Pamela Rowe</dc:creator>
  <cp:lastModifiedBy>Adrienne Fuller</cp:lastModifiedBy>
  <cp:revision>15</cp:revision>
  <cp:lastPrinted>2017-09-01T20:56:03Z</cp:lastPrinted>
  <dcterms:created xsi:type="dcterms:W3CDTF">2017-06-23T21:03:19Z</dcterms:created>
  <dcterms:modified xsi:type="dcterms:W3CDTF">2017-09-02T02:26:54Z</dcterms:modified>
</cp:coreProperties>
</file>